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57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2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7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6005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04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331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3210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37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89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881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08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3412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74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117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C5E27-24F1-4BE4-81F9-8F8BA670BB78}" type="datetimeFigureOut">
              <a:rPr lang="en-GB" smtClean="0"/>
              <a:t>24/03/2020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AB54-3391-4A74-9341-533E03D952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382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heffkids.co.uk/adultssite/pages/communicrateworksheets.html?LMCL=yUtVC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toucantogether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DD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334BC-A5D5-45A0-9D72-CE32DAE073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11963" y="56541"/>
            <a:ext cx="3471866" cy="374072"/>
          </a:xfrm>
        </p:spPr>
        <p:txBody>
          <a:bodyPr>
            <a:normAutofit/>
          </a:bodyPr>
          <a:lstStyle/>
          <a:p>
            <a:r>
              <a:rPr lang="en-GB" sz="2000" b="1" dirty="0">
                <a:solidFill>
                  <a:srgbClr val="2F557F"/>
                </a:solidFill>
              </a:rPr>
              <a:t>Coping in quarantine or isolation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2D82E-8544-489F-8B6A-7B878D6A18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114" y="512160"/>
            <a:ext cx="5716103" cy="2101969"/>
          </a:xfrm>
        </p:spPr>
        <p:txBody>
          <a:bodyPr>
            <a:noAutofit/>
          </a:bodyPr>
          <a:lstStyle/>
          <a:p>
            <a:pPr lvl="0" algn="l">
              <a:buClr>
                <a:srgbClr val="2F557F"/>
              </a:buClr>
            </a:pPr>
            <a:r>
              <a:rPr lang="en-US" sz="1100" dirty="0">
                <a:solidFill>
                  <a:srgbClr val="2F557F"/>
                </a:solidFill>
              </a:rPr>
              <a:t>Take care of yourself with helpful coping strategies</a:t>
            </a:r>
            <a:endParaRPr lang="en-GB" sz="1100" dirty="0">
              <a:solidFill>
                <a:srgbClr val="2F557F"/>
              </a:solidFill>
            </a:endParaRPr>
          </a:p>
          <a:p>
            <a:pPr marL="549417" lvl="1" indent="-17145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2F557F"/>
                </a:solidFill>
              </a:rPr>
              <a:t>Develop a morning routine, connect with God through Bible reading and prayer.</a:t>
            </a:r>
            <a:endParaRPr lang="en-GB" sz="1100" dirty="0">
              <a:solidFill>
                <a:srgbClr val="2F557F"/>
              </a:solidFill>
            </a:endParaRPr>
          </a:p>
          <a:p>
            <a:pPr marL="549417" lvl="1" indent="-17145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2F557F"/>
                </a:solidFill>
              </a:rPr>
              <a:t>Get enough sleep, 7-8 hours.</a:t>
            </a:r>
            <a:endParaRPr lang="en-GB" sz="1100" dirty="0">
              <a:solidFill>
                <a:srgbClr val="2F557F"/>
              </a:solidFill>
            </a:endParaRPr>
          </a:p>
          <a:p>
            <a:pPr marL="549417" lvl="1" indent="-17145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2F557F"/>
                </a:solidFill>
              </a:rPr>
              <a:t>Maintain a balanced and healthy diet.</a:t>
            </a:r>
            <a:endParaRPr lang="en-GB" sz="1100" dirty="0">
              <a:solidFill>
                <a:srgbClr val="2F557F"/>
              </a:solidFill>
            </a:endParaRPr>
          </a:p>
          <a:p>
            <a:pPr marL="549417" lvl="1" indent="-17145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2F557F"/>
                </a:solidFill>
              </a:rPr>
              <a:t>Use exercise apps and videos if you cannot engage in outdoors physical activity.</a:t>
            </a:r>
            <a:endParaRPr lang="en-GB" sz="1100" dirty="0">
              <a:solidFill>
                <a:srgbClr val="2F557F"/>
              </a:solidFill>
            </a:endParaRPr>
          </a:p>
          <a:p>
            <a:pPr marL="549417" lvl="1" indent="-171450" algn="l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1100" dirty="0">
                <a:solidFill>
                  <a:srgbClr val="2F557F"/>
                </a:solidFill>
              </a:rPr>
              <a:t>Leave home to “change the scenery” if that is possible.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>
              <a:buClr>
                <a:srgbClr val="2F557F"/>
              </a:buClr>
            </a:pPr>
            <a:r>
              <a:rPr lang="en-US" sz="1100" dirty="0">
                <a:solidFill>
                  <a:srgbClr val="2F557F"/>
                </a:solidFill>
              </a:rPr>
              <a:t>Embrace the opportunity to do things that you’re usually unable to do, put bread in the oven or </a:t>
            </a:r>
            <a:br>
              <a:rPr lang="en-US" sz="1100" dirty="0">
                <a:solidFill>
                  <a:srgbClr val="2F557F"/>
                </a:solidFill>
              </a:rPr>
            </a:br>
            <a:r>
              <a:rPr lang="en-US" sz="1100" dirty="0">
                <a:solidFill>
                  <a:srgbClr val="2F557F"/>
                </a:solidFill>
              </a:rPr>
              <a:t>wash laundry at lunchtime so you have spare time with your family in the evening.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>
              <a:buClr>
                <a:srgbClr val="2F557F"/>
              </a:buClr>
            </a:pPr>
            <a:r>
              <a:rPr lang="en-US" sz="1100" dirty="0" err="1">
                <a:solidFill>
                  <a:srgbClr val="2F557F"/>
                </a:solidFill>
              </a:rPr>
              <a:t>Minimise</a:t>
            </a:r>
            <a:r>
              <a:rPr lang="en-US" sz="1100" dirty="0">
                <a:solidFill>
                  <a:srgbClr val="2F557F"/>
                </a:solidFill>
              </a:rPr>
              <a:t> all news that makes you distressed.  Choose trusted sources and check at specific times.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>
              <a:buClr>
                <a:srgbClr val="2F557F"/>
              </a:buClr>
            </a:pPr>
            <a:r>
              <a:rPr lang="en-GB" sz="1100" dirty="0">
                <a:solidFill>
                  <a:srgbClr val="2F557F"/>
                </a:solidFill>
              </a:rPr>
              <a:t>Plan and complete some items on your long-term to-do list so that you relieve future stress.</a:t>
            </a:r>
          </a:p>
        </p:txBody>
      </p:sp>
      <p:pic>
        <p:nvPicPr>
          <p:cNvPr id="13" name="Picture 12" descr="A close up of a logo&#10;&#10;Description automatically generated">
            <a:extLst>
              <a:ext uri="{FF2B5EF4-FFF2-40B4-BE49-F238E27FC236}">
                <a16:creationId xmlns:a16="http://schemas.microsoft.com/office/drawing/2014/main" id="{D4F61277-677B-4FEC-9A69-98807043348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641" y="40703"/>
            <a:ext cx="706922" cy="706922"/>
          </a:xfrm>
          <a:prstGeom prst="rect">
            <a:avLst/>
          </a:prstGeom>
        </p:spPr>
      </p:pic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561349A8-BE8B-4BAA-AFBF-7EA97CF50658}"/>
              </a:ext>
            </a:extLst>
          </p:cNvPr>
          <p:cNvCxnSpPr>
            <a:cxnSpLocks/>
          </p:cNvCxnSpPr>
          <p:nvPr/>
        </p:nvCxnSpPr>
        <p:spPr>
          <a:xfrm flipH="1">
            <a:off x="1456969" y="617417"/>
            <a:ext cx="1868" cy="1947324"/>
          </a:xfrm>
          <a:prstGeom prst="line">
            <a:avLst/>
          </a:prstGeom>
          <a:ln w="317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46224C26-8943-4264-BFC1-93660A9B1A36}"/>
              </a:ext>
            </a:extLst>
          </p:cNvPr>
          <p:cNvCxnSpPr>
            <a:cxnSpLocks/>
          </p:cNvCxnSpPr>
          <p:nvPr/>
        </p:nvCxnSpPr>
        <p:spPr>
          <a:xfrm flipH="1" flipV="1">
            <a:off x="1307934" y="1528295"/>
            <a:ext cx="158916" cy="7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F63F3B95-9339-4B88-8344-043A56BD7FDA}"/>
              </a:ext>
            </a:extLst>
          </p:cNvPr>
          <p:cNvCxnSpPr>
            <a:cxnSpLocks/>
          </p:cNvCxnSpPr>
          <p:nvPr/>
        </p:nvCxnSpPr>
        <p:spPr>
          <a:xfrm>
            <a:off x="1456969" y="630722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68B20E1-A9AF-4DE4-9C3D-D6995496B3EB}"/>
              </a:ext>
            </a:extLst>
          </p:cNvPr>
          <p:cNvCxnSpPr/>
          <p:nvPr/>
        </p:nvCxnSpPr>
        <p:spPr>
          <a:xfrm>
            <a:off x="1466669" y="1946275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83C38DC-2B29-4927-949F-4336844FBC4F}"/>
              </a:ext>
            </a:extLst>
          </p:cNvPr>
          <p:cNvCxnSpPr/>
          <p:nvPr/>
        </p:nvCxnSpPr>
        <p:spPr>
          <a:xfrm>
            <a:off x="1456968" y="2301875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6B94396-9BD1-445F-9946-9E4B2ABB98BB}"/>
              </a:ext>
            </a:extLst>
          </p:cNvPr>
          <p:cNvCxnSpPr/>
          <p:nvPr/>
        </p:nvCxnSpPr>
        <p:spPr>
          <a:xfrm>
            <a:off x="1456969" y="2547679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: Rounded Corners 44">
            <a:extLst>
              <a:ext uri="{FF2B5EF4-FFF2-40B4-BE49-F238E27FC236}">
                <a16:creationId xmlns:a16="http://schemas.microsoft.com/office/drawing/2014/main" id="{4DE8F235-7619-4765-9758-59214F4DA0ED}"/>
              </a:ext>
            </a:extLst>
          </p:cNvPr>
          <p:cNvSpPr/>
          <p:nvPr/>
        </p:nvSpPr>
        <p:spPr>
          <a:xfrm>
            <a:off x="113393" y="8858385"/>
            <a:ext cx="1200891" cy="574072"/>
          </a:xfrm>
          <a:prstGeom prst="roundRect">
            <a:avLst/>
          </a:prstGeom>
          <a:solidFill>
            <a:srgbClr val="2F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dirty="0">
                <a:solidFill>
                  <a:schemeClr val="bg1"/>
                </a:solidFill>
              </a:rPr>
              <a:t>UNABLE TO WORK FROM HOME?</a:t>
            </a:r>
          </a:p>
        </p:txBody>
      </p:sp>
      <p:sp>
        <p:nvSpPr>
          <p:cNvPr id="47" name="Subtitle 2">
            <a:extLst>
              <a:ext uri="{FF2B5EF4-FFF2-40B4-BE49-F238E27FC236}">
                <a16:creationId xmlns:a16="http://schemas.microsoft.com/office/drawing/2014/main" id="{663D958E-5534-41AA-8C07-94DFBE9909CB}"/>
              </a:ext>
            </a:extLst>
          </p:cNvPr>
          <p:cNvSpPr txBox="1">
            <a:spLocks/>
          </p:cNvSpPr>
          <p:nvPr/>
        </p:nvSpPr>
        <p:spPr>
          <a:xfrm>
            <a:off x="1720115" y="2753203"/>
            <a:ext cx="5716103" cy="7043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100" dirty="0">
                <a:solidFill>
                  <a:srgbClr val="2F557F"/>
                </a:solidFill>
              </a:rPr>
              <a:t>Stay in contact with family and friends by phone or video conferencing, if possible.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Help those who are in need.  This will benefit everyone, ease your worries and their isolation.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Share positive stories with the people in your life.</a:t>
            </a:r>
            <a:endParaRPr lang="en-GB" sz="1100" dirty="0">
              <a:solidFill>
                <a:srgbClr val="2F557F"/>
              </a:solidFill>
            </a:endParaRP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56103188-F806-4765-9BBF-614C5F400ED8}"/>
              </a:ext>
            </a:extLst>
          </p:cNvPr>
          <p:cNvSpPr txBox="1">
            <a:spLocks/>
          </p:cNvSpPr>
          <p:nvPr/>
        </p:nvSpPr>
        <p:spPr>
          <a:xfrm>
            <a:off x="1720115" y="3596665"/>
            <a:ext cx="5716103" cy="17629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100" dirty="0">
                <a:solidFill>
                  <a:srgbClr val="2F557F"/>
                </a:solidFill>
              </a:rPr>
              <a:t>Distinguish between regular working hours and leisure, start and stop working at the usual time.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Take breaks from work as you would with colleagues at your workplace.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Make an office at home, a space only for work that you can “leave” when work is done.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Attend online meetings with colleagues as much as possible to be a part of the team.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Be realistic. Children will impact your work, take it in turns with your spouse to get quiet time.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End your workday with a routine, answer emails, go for a walk or whatever else suits you. 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Make sure that you have free time with family in the evenings.</a:t>
            </a:r>
            <a:endParaRPr lang="en-GB" sz="1100" dirty="0">
              <a:solidFill>
                <a:srgbClr val="2F557F"/>
              </a:solidFill>
            </a:endParaRPr>
          </a:p>
        </p:txBody>
      </p:sp>
      <p:sp>
        <p:nvSpPr>
          <p:cNvPr id="49" name="Subtitle 2">
            <a:extLst>
              <a:ext uri="{FF2B5EF4-FFF2-40B4-BE49-F238E27FC236}">
                <a16:creationId xmlns:a16="http://schemas.microsoft.com/office/drawing/2014/main" id="{88841050-B2A0-41BB-AB9B-2218B9BD7D4F}"/>
              </a:ext>
            </a:extLst>
          </p:cNvPr>
          <p:cNvSpPr txBox="1">
            <a:spLocks/>
          </p:cNvSpPr>
          <p:nvPr/>
        </p:nvSpPr>
        <p:spPr>
          <a:xfrm>
            <a:off x="1711964" y="5497788"/>
            <a:ext cx="5716103" cy="26644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100" dirty="0">
                <a:solidFill>
                  <a:srgbClr val="2F557F"/>
                </a:solidFill>
              </a:rPr>
              <a:t>Maintain a familiar routine in the family. It makes the day safer for the young ones.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Children are happiest when they have your attention.  Give them 10 min every hour for fun activities.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Help children express their feelings in a positive, creative ways and in safe surroundings.  There are downloadable worksheets to help children with their emotions at: </a:t>
            </a:r>
            <a:r>
              <a:rPr lang="en-GB" sz="1100" u="sng" dirty="0">
                <a:solidFill>
                  <a:srgbClr val="2F557F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http://www.sheffkids.co.uk/adultssite/pages/communicrateworksheets.html?LMCL=yUtVCL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Encourage the children to stay in touch with friends, arrange Skype meetings for them, etc. 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Take time to laugh together. Watch funny video clips and play fun games. 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Make a list of the things your family enjoys doing together, take it in turns to choose one a day.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Nurture your relationship, invest in your marriage.  Find ways to be kind to each other and to help each other around the home. (Try the couple’s relationship app </a:t>
            </a:r>
            <a:r>
              <a:rPr lang="en-US" sz="1100" u="sng" dirty="0">
                <a:solidFill>
                  <a:srgbClr val="2F557F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www.toucantogether.com</a:t>
            </a:r>
            <a:r>
              <a:rPr lang="en-GB" sz="1100" dirty="0">
                <a:solidFill>
                  <a:srgbClr val="2F557F"/>
                </a:solidFill>
              </a:rPr>
              <a:t> )</a:t>
            </a: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Make sure you have time for your hobbies. Take time alone to recharge your batteries.</a:t>
            </a:r>
            <a:endParaRPr lang="en-GB" sz="1100" dirty="0">
              <a:solidFill>
                <a:srgbClr val="2F557F"/>
              </a:solidFill>
            </a:endParaRPr>
          </a:p>
        </p:txBody>
      </p:sp>
      <p:sp>
        <p:nvSpPr>
          <p:cNvPr id="50" name="Subtitle 2">
            <a:extLst>
              <a:ext uri="{FF2B5EF4-FFF2-40B4-BE49-F238E27FC236}">
                <a16:creationId xmlns:a16="http://schemas.microsoft.com/office/drawing/2014/main" id="{AFA572E4-C99E-47D0-9BD8-127A663C142D}"/>
              </a:ext>
            </a:extLst>
          </p:cNvPr>
          <p:cNvSpPr txBox="1">
            <a:spLocks/>
          </p:cNvSpPr>
          <p:nvPr/>
        </p:nvSpPr>
        <p:spPr>
          <a:xfrm>
            <a:off x="1720115" y="8400298"/>
            <a:ext cx="5716103" cy="15189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77967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55934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33902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11869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9836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67803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45771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023738" indent="0" algn="ctr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None/>
              <a:defRPr sz="132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l"/>
            <a:r>
              <a:rPr lang="en-US" sz="1100" dirty="0">
                <a:solidFill>
                  <a:srgbClr val="2F557F"/>
                </a:solidFill>
              </a:rPr>
              <a:t>Keeping a routine becomes even more important in these situations.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Do laundry, wash dishes or vacuum clean, etc. at the time you would usually be at work, so you get a sense of free time after “office hours”.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Look for some online learning opportunities so that you stay mentally stimulated and build your work or life skills.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Focus on your hobbies and make them your “work” for a while.</a:t>
            </a:r>
            <a:endParaRPr lang="en-GB" sz="1100" dirty="0">
              <a:solidFill>
                <a:srgbClr val="2F557F"/>
              </a:solidFill>
            </a:endParaRPr>
          </a:p>
          <a:p>
            <a:pPr lvl="0" algn="l"/>
            <a:r>
              <a:rPr lang="en-US" sz="1100" dirty="0">
                <a:solidFill>
                  <a:srgbClr val="2F557F"/>
                </a:solidFill>
              </a:rPr>
              <a:t>Take time to do all the home jobs that have been on your to-do list.</a:t>
            </a:r>
            <a:endParaRPr lang="en-GB" sz="1100" dirty="0">
              <a:solidFill>
                <a:srgbClr val="2F557F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BB633A41-AC71-4D76-B585-A03C2161FEC5}"/>
              </a:ext>
            </a:extLst>
          </p:cNvPr>
          <p:cNvSpPr txBox="1"/>
          <p:nvPr/>
        </p:nvSpPr>
        <p:spPr>
          <a:xfrm>
            <a:off x="119921" y="10037671"/>
            <a:ext cx="73162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i="1" dirty="0">
                <a:solidFill>
                  <a:srgbClr val="2F557F"/>
                </a:solidFill>
              </a:rPr>
              <a:t>Don’t focus on the length of the isolation or quarantine, but focus on the moment, just one day at a time.  Tomorrow will come … tomorrow!</a:t>
            </a:r>
            <a:r>
              <a:rPr lang="is-IS" sz="1100" i="1" dirty="0">
                <a:solidFill>
                  <a:srgbClr val="2F557F"/>
                </a:solidFill>
              </a:rPr>
              <a:t> </a:t>
            </a:r>
            <a:r>
              <a:rPr lang="en-GB" sz="1100" i="1" dirty="0">
                <a:solidFill>
                  <a:srgbClr val="2F557F"/>
                </a:solidFill>
              </a:rPr>
              <a:t>“Therefore do not worry about tomorrow, for tomorrow will worry about itself. Each day has enough trouble of its own.”  Matt 6:34</a:t>
            </a:r>
          </a:p>
          <a:p>
            <a:endParaRPr lang="en-GB" sz="1100" i="1" dirty="0">
              <a:solidFill>
                <a:srgbClr val="2F557F"/>
              </a:solidFill>
            </a:endParaRPr>
          </a:p>
        </p:txBody>
      </p:sp>
      <p:cxnSp>
        <p:nvCxnSpPr>
          <p:cNvPr id="53" name="Straight Connector 52">
            <a:extLst>
              <a:ext uri="{FF2B5EF4-FFF2-40B4-BE49-F238E27FC236}">
                <a16:creationId xmlns:a16="http://schemas.microsoft.com/office/drawing/2014/main" id="{FB574B5D-7BBB-44C8-AC78-DAB0667F01C2}"/>
              </a:ext>
            </a:extLst>
          </p:cNvPr>
          <p:cNvCxnSpPr>
            <a:cxnSpLocks/>
          </p:cNvCxnSpPr>
          <p:nvPr/>
        </p:nvCxnSpPr>
        <p:spPr>
          <a:xfrm>
            <a:off x="1466666" y="2843374"/>
            <a:ext cx="6534" cy="509666"/>
          </a:xfrm>
          <a:prstGeom prst="line">
            <a:avLst/>
          </a:prstGeom>
          <a:ln w="317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80472F67-751B-4D75-AE58-2D9CC26FE92C}"/>
              </a:ext>
            </a:extLst>
          </p:cNvPr>
          <p:cNvCxnSpPr/>
          <p:nvPr/>
        </p:nvCxnSpPr>
        <p:spPr>
          <a:xfrm>
            <a:off x="1466668" y="2856074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9C533C2-FB32-4A4F-8D63-4681CE36B2FE}"/>
              </a:ext>
            </a:extLst>
          </p:cNvPr>
          <p:cNvCxnSpPr/>
          <p:nvPr/>
        </p:nvCxnSpPr>
        <p:spPr>
          <a:xfrm>
            <a:off x="1466667" y="3097496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id="{5D6B2395-EAC0-4CBB-96EB-F7893E34265E}"/>
              </a:ext>
            </a:extLst>
          </p:cNvPr>
          <p:cNvCxnSpPr/>
          <p:nvPr/>
        </p:nvCxnSpPr>
        <p:spPr>
          <a:xfrm>
            <a:off x="1466666" y="3338494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4B87883-F04C-4D99-A60D-303DB583BAB9}"/>
              </a:ext>
            </a:extLst>
          </p:cNvPr>
          <p:cNvCxnSpPr>
            <a:cxnSpLocks/>
          </p:cNvCxnSpPr>
          <p:nvPr/>
        </p:nvCxnSpPr>
        <p:spPr>
          <a:xfrm flipH="1" flipV="1">
            <a:off x="1307750" y="3098139"/>
            <a:ext cx="158916" cy="7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: Rounded Corners 41">
            <a:extLst>
              <a:ext uri="{FF2B5EF4-FFF2-40B4-BE49-F238E27FC236}">
                <a16:creationId xmlns:a16="http://schemas.microsoft.com/office/drawing/2014/main" id="{82562745-A70D-4E9C-8FE4-1D1577CB0832}"/>
              </a:ext>
            </a:extLst>
          </p:cNvPr>
          <p:cNvSpPr/>
          <p:nvPr/>
        </p:nvSpPr>
        <p:spPr>
          <a:xfrm>
            <a:off x="119921" y="2849724"/>
            <a:ext cx="1194363" cy="509666"/>
          </a:xfrm>
          <a:prstGeom prst="roundRect">
            <a:avLst/>
          </a:prstGeom>
          <a:solidFill>
            <a:srgbClr val="2F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SOCIAL LIFE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DFB43199-D143-4CAB-A032-868073CDBD5A}"/>
              </a:ext>
            </a:extLst>
          </p:cNvPr>
          <p:cNvCxnSpPr/>
          <p:nvPr/>
        </p:nvCxnSpPr>
        <p:spPr>
          <a:xfrm>
            <a:off x="1456967" y="3722849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>
            <a:extLst>
              <a:ext uri="{FF2B5EF4-FFF2-40B4-BE49-F238E27FC236}">
                <a16:creationId xmlns:a16="http://schemas.microsoft.com/office/drawing/2014/main" id="{12B0FDCC-641C-4DD7-8AFC-D954D76AD350}"/>
              </a:ext>
            </a:extLst>
          </p:cNvPr>
          <p:cNvCxnSpPr/>
          <p:nvPr/>
        </p:nvCxnSpPr>
        <p:spPr>
          <a:xfrm>
            <a:off x="1456967" y="3973674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89E8EF48-225C-4BE5-A1F5-9EDFC8941432}"/>
              </a:ext>
            </a:extLst>
          </p:cNvPr>
          <p:cNvCxnSpPr/>
          <p:nvPr/>
        </p:nvCxnSpPr>
        <p:spPr>
          <a:xfrm>
            <a:off x="1456966" y="4214080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C27435E2-841E-4E3A-98EE-69DB5D6B0B0A}"/>
              </a:ext>
            </a:extLst>
          </p:cNvPr>
          <p:cNvCxnSpPr/>
          <p:nvPr/>
        </p:nvCxnSpPr>
        <p:spPr>
          <a:xfrm>
            <a:off x="1456965" y="4471079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66C39C1B-11CA-4029-A77F-0D30A4756A23}"/>
              </a:ext>
            </a:extLst>
          </p:cNvPr>
          <p:cNvCxnSpPr/>
          <p:nvPr/>
        </p:nvCxnSpPr>
        <p:spPr>
          <a:xfrm>
            <a:off x="1456964" y="4731522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A0C93884-1041-4EE7-B67B-6D83628A3E1D}"/>
              </a:ext>
            </a:extLst>
          </p:cNvPr>
          <p:cNvCxnSpPr>
            <a:cxnSpLocks/>
          </p:cNvCxnSpPr>
          <p:nvPr/>
        </p:nvCxnSpPr>
        <p:spPr>
          <a:xfrm>
            <a:off x="1466666" y="4981844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592307D-3497-45D3-A8D0-3D7886E06D09}"/>
              </a:ext>
            </a:extLst>
          </p:cNvPr>
          <p:cNvCxnSpPr/>
          <p:nvPr/>
        </p:nvCxnSpPr>
        <p:spPr>
          <a:xfrm>
            <a:off x="1456963" y="5239449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F8E1EB18-83AD-4F24-89AF-7EB5E9ADFC58}"/>
              </a:ext>
            </a:extLst>
          </p:cNvPr>
          <p:cNvCxnSpPr>
            <a:cxnSpLocks/>
          </p:cNvCxnSpPr>
          <p:nvPr/>
        </p:nvCxnSpPr>
        <p:spPr>
          <a:xfrm>
            <a:off x="1469933" y="3715094"/>
            <a:ext cx="0" cy="1524355"/>
          </a:xfrm>
          <a:prstGeom prst="line">
            <a:avLst/>
          </a:prstGeom>
          <a:ln w="317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3D7EF980-3B71-4AB9-8A89-E3C74301614E}"/>
              </a:ext>
            </a:extLst>
          </p:cNvPr>
          <p:cNvCxnSpPr>
            <a:cxnSpLocks/>
          </p:cNvCxnSpPr>
          <p:nvPr/>
        </p:nvCxnSpPr>
        <p:spPr>
          <a:xfrm flipH="1" flipV="1">
            <a:off x="1305988" y="4469230"/>
            <a:ext cx="158916" cy="7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: Rounded Corners 42">
            <a:extLst>
              <a:ext uri="{FF2B5EF4-FFF2-40B4-BE49-F238E27FC236}">
                <a16:creationId xmlns:a16="http://schemas.microsoft.com/office/drawing/2014/main" id="{A9BF3455-40BC-4BB7-A821-9106B7D93568}"/>
              </a:ext>
            </a:extLst>
          </p:cNvPr>
          <p:cNvSpPr/>
          <p:nvPr/>
        </p:nvSpPr>
        <p:spPr>
          <a:xfrm>
            <a:off x="113393" y="4221856"/>
            <a:ext cx="1194363" cy="509666"/>
          </a:xfrm>
          <a:prstGeom prst="roundRect">
            <a:avLst/>
          </a:prstGeom>
          <a:solidFill>
            <a:srgbClr val="2F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WORK</a:t>
            </a:r>
          </a:p>
        </p:txBody>
      </p: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DE4FBE6-A50D-45A3-9E95-2A2D8FC7ECD2}"/>
              </a:ext>
            </a:extLst>
          </p:cNvPr>
          <p:cNvCxnSpPr/>
          <p:nvPr/>
        </p:nvCxnSpPr>
        <p:spPr>
          <a:xfrm>
            <a:off x="1455976" y="5615149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758DA9B8-BD59-49F6-B087-FC29255974DF}"/>
              </a:ext>
            </a:extLst>
          </p:cNvPr>
          <p:cNvCxnSpPr/>
          <p:nvPr/>
        </p:nvCxnSpPr>
        <p:spPr>
          <a:xfrm>
            <a:off x="1455975" y="5931559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B8134383-1B19-4D2F-BA1B-9E858A74359A}"/>
              </a:ext>
            </a:extLst>
          </p:cNvPr>
          <p:cNvCxnSpPr/>
          <p:nvPr/>
        </p:nvCxnSpPr>
        <p:spPr>
          <a:xfrm>
            <a:off x="1454988" y="6429352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29D39943-513B-4A6A-B89D-6FE9D83ECFE0}"/>
              </a:ext>
            </a:extLst>
          </p:cNvPr>
          <p:cNvCxnSpPr/>
          <p:nvPr/>
        </p:nvCxnSpPr>
        <p:spPr>
          <a:xfrm>
            <a:off x="1454988" y="6834332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B49119CF-2774-4264-B79E-A6714E9CC788}"/>
              </a:ext>
            </a:extLst>
          </p:cNvPr>
          <p:cNvCxnSpPr/>
          <p:nvPr/>
        </p:nvCxnSpPr>
        <p:spPr>
          <a:xfrm>
            <a:off x="1463136" y="7082815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E129F861-20FC-42B9-B685-0751DA7EE2B5}"/>
              </a:ext>
            </a:extLst>
          </p:cNvPr>
          <p:cNvCxnSpPr/>
          <p:nvPr/>
        </p:nvCxnSpPr>
        <p:spPr>
          <a:xfrm>
            <a:off x="1454987" y="7337401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B2FD7E3B-007A-4824-A3B0-4925A2C22CE3}"/>
              </a:ext>
            </a:extLst>
          </p:cNvPr>
          <p:cNvCxnSpPr/>
          <p:nvPr/>
        </p:nvCxnSpPr>
        <p:spPr>
          <a:xfrm>
            <a:off x="1454986" y="7649642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97958BE-C2DC-438D-A8BE-5746B9EFCA37}"/>
              </a:ext>
            </a:extLst>
          </p:cNvPr>
          <p:cNvCxnSpPr/>
          <p:nvPr/>
        </p:nvCxnSpPr>
        <p:spPr>
          <a:xfrm>
            <a:off x="1454985" y="7990864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>
            <a:extLst>
              <a:ext uri="{FF2B5EF4-FFF2-40B4-BE49-F238E27FC236}">
                <a16:creationId xmlns:a16="http://schemas.microsoft.com/office/drawing/2014/main" id="{B96731C5-E9EB-4A06-B72C-97AB1349725A}"/>
              </a:ext>
            </a:extLst>
          </p:cNvPr>
          <p:cNvCxnSpPr>
            <a:cxnSpLocks/>
          </p:cNvCxnSpPr>
          <p:nvPr/>
        </p:nvCxnSpPr>
        <p:spPr>
          <a:xfrm>
            <a:off x="1456606" y="5603474"/>
            <a:ext cx="13327" cy="2400090"/>
          </a:xfrm>
          <a:prstGeom prst="line">
            <a:avLst/>
          </a:prstGeom>
          <a:ln w="317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B3052903-A692-4A0E-BD31-4E09245618AA}"/>
              </a:ext>
            </a:extLst>
          </p:cNvPr>
          <p:cNvCxnSpPr>
            <a:cxnSpLocks/>
          </p:cNvCxnSpPr>
          <p:nvPr/>
        </p:nvCxnSpPr>
        <p:spPr>
          <a:xfrm flipH="1" flipV="1">
            <a:off x="1299921" y="6833984"/>
            <a:ext cx="158916" cy="7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: Rounded Corners 43">
            <a:extLst>
              <a:ext uri="{FF2B5EF4-FFF2-40B4-BE49-F238E27FC236}">
                <a16:creationId xmlns:a16="http://schemas.microsoft.com/office/drawing/2014/main" id="{CB9374F2-5E2F-4D9E-A0A2-B6DCB119368B}"/>
              </a:ext>
            </a:extLst>
          </p:cNvPr>
          <p:cNvSpPr/>
          <p:nvPr/>
        </p:nvSpPr>
        <p:spPr>
          <a:xfrm>
            <a:off x="119921" y="6579499"/>
            <a:ext cx="1194363" cy="509666"/>
          </a:xfrm>
          <a:prstGeom prst="roundRect">
            <a:avLst/>
          </a:prstGeom>
          <a:solidFill>
            <a:srgbClr val="2F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FAMILY</a:t>
            </a:r>
          </a:p>
        </p:txBody>
      </p: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C60D9959-9620-4038-8DF2-9F39DCD54B12}"/>
              </a:ext>
            </a:extLst>
          </p:cNvPr>
          <p:cNvCxnSpPr/>
          <p:nvPr/>
        </p:nvCxnSpPr>
        <p:spPr>
          <a:xfrm>
            <a:off x="1454985" y="8521796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D0E51377-0A5B-4AFB-9C02-E95B083FED99}"/>
              </a:ext>
            </a:extLst>
          </p:cNvPr>
          <p:cNvCxnSpPr/>
          <p:nvPr/>
        </p:nvCxnSpPr>
        <p:spPr>
          <a:xfrm>
            <a:off x="1454985" y="8858385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>
            <a:extLst>
              <a:ext uri="{FF2B5EF4-FFF2-40B4-BE49-F238E27FC236}">
                <a16:creationId xmlns:a16="http://schemas.microsoft.com/office/drawing/2014/main" id="{4154E6D0-11CD-4143-B6CC-32BB383561C7}"/>
              </a:ext>
            </a:extLst>
          </p:cNvPr>
          <p:cNvCxnSpPr/>
          <p:nvPr/>
        </p:nvCxnSpPr>
        <p:spPr>
          <a:xfrm>
            <a:off x="1459970" y="9217413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>
            <a:extLst>
              <a:ext uri="{FF2B5EF4-FFF2-40B4-BE49-F238E27FC236}">
                <a16:creationId xmlns:a16="http://schemas.microsoft.com/office/drawing/2014/main" id="{8D918688-C9A3-44E3-A65F-25E39AFD4F04}"/>
              </a:ext>
            </a:extLst>
          </p:cNvPr>
          <p:cNvCxnSpPr/>
          <p:nvPr/>
        </p:nvCxnSpPr>
        <p:spPr>
          <a:xfrm>
            <a:off x="1463135" y="9582051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>
            <a:extLst>
              <a:ext uri="{FF2B5EF4-FFF2-40B4-BE49-F238E27FC236}">
                <a16:creationId xmlns:a16="http://schemas.microsoft.com/office/drawing/2014/main" id="{A9E6DF2B-A531-4E3C-A890-63A6538EEA44}"/>
              </a:ext>
            </a:extLst>
          </p:cNvPr>
          <p:cNvCxnSpPr/>
          <p:nvPr/>
        </p:nvCxnSpPr>
        <p:spPr>
          <a:xfrm>
            <a:off x="1463136" y="9845713"/>
            <a:ext cx="256979" cy="0"/>
          </a:xfrm>
          <a:prstGeom prst="line">
            <a:avLst/>
          </a:prstGeom>
          <a:ln w="31750">
            <a:solidFill>
              <a:schemeClr val="bg1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0B681CED-8D21-46DF-B631-F8BEFAF80F50}"/>
              </a:ext>
            </a:extLst>
          </p:cNvPr>
          <p:cNvCxnSpPr>
            <a:cxnSpLocks/>
          </p:cNvCxnSpPr>
          <p:nvPr/>
        </p:nvCxnSpPr>
        <p:spPr>
          <a:xfrm>
            <a:off x="1469933" y="8511971"/>
            <a:ext cx="3267" cy="1355262"/>
          </a:xfrm>
          <a:prstGeom prst="line">
            <a:avLst/>
          </a:prstGeom>
          <a:ln w="31750">
            <a:solidFill>
              <a:schemeClr val="bg1"/>
            </a:solidFill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>
            <a:extLst>
              <a:ext uri="{FF2B5EF4-FFF2-40B4-BE49-F238E27FC236}">
                <a16:creationId xmlns:a16="http://schemas.microsoft.com/office/drawing/2014/main" id="{4E83FA90-5F55-4785-B723-DBE6E4C274B6}"/>
              </a:ext>
            </a:extLst>
          </p:cNvPr>
          <p:cNvCxnSpPr>
            <a:cxnSpLocks/>
          </p:cNvCxnSpPr>
          <p:nvPr/>
        </p:nvCxnSpPr>
        <p:spPr>
          <a:xfrm flipH="1" flipV="1">
            <a:off x="1312056" y="9217063"/>
            <a:ext cx="158916" cy="700"/>
          </a:xfrm>
          <a:prstGeom prst="line">
            <a:avLst/>
          </a:prstGeom>
          <a:ln w="317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11FC494D-7B85-4034-A08E-0F1698A0DB86}"/>
              </a:ext>
            </a:extLst>
          </p:cNvPr>
          <p:cNvSpPr txBox="1"/>
          <p:nvPr/>
        </p:nvSpPr>
        <p:spPr>
          <a:xfrm>
            <a:off x="1711963" y="8123332"/>
            <a:ext cx="47967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i="1" dirty="0">
                <a:solidFill>
                  <a:srgbClr val="2F557F"/>
                </a:solidFill>
              </a:rPr>
              <a:t>IF QUARANTED OR ISOLATED WITHOUT THE POSSIBILITY TO WORK</a:t>
            </a:r>
            <a:endParaRPr lang="en-GB" sz="1100" i="1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6FA5D9D1-46EA-47EB-B1FD-3F44246306F9}"/>
              </a:ext>
            </a:extLst>
          </p:cNvPr>
          <p:cNvSpPr/>
          <p:nvPr/>
        </p:nvSpPr>
        <p:spPr>
          <a:xfrm>
            <a:off x="113393" y="1273462"/>
            <a:ext cx="1194363" cy="509666"/>
          </a:xfrm>
          <a:prstGeom prst="roundRect">
            <a:avLst/>
          </a:prstGeom>
          <a:solidFill>
            <a:srgbClr val="2F557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bg1"/>
                </a:solidFill>
              </a:rPr>
              <a:t>GENERAL</a:t>
            </a:r>
          </a:p>
        </p:txBody>
      </p:sp>
    </p:spTree>
    <p:extLst>
      <p:ext uri="{BB962C8B-B14F-4D97-AF65-F5344CB8AC3E}">
        <p14:creationId xmlns:p14="http://schemas.microsoft.com/office/powerpoint/2010/main" val="24512355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</TotalTime>
  <Words>674</Words>
  <Application>Microsoft Office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Coping in quarantine or isolation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Coping in quarantine or isolation</dc:title>
  <dc:creator>Deana Stojkovic</dc:creator>
  <cp:lastModifiedBy>Deana Stojkovic</cp:lastModifiedBy>
  <cp:revision>24</cp:revision>
  <dcterms:created xsi:type="dcterms:W3CDTF">2020-03-23T11:09:41Z</dcterms:created>
  <dcterms:modified xsi:type="dcterms:W3CDTF">2020-03-24T07:10:25Z</dcterms:modified>
</cp:coreProperties>
</file>