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60" r:id="rId2"/>
    <p:sldId id="346" r:id="rId3"/>
    <p:sldId id="291" r:id="rId4"/>
    <p:sldId id="347" r:id="rId5"/>
    <p:sldId id="342" r:id="rId6"/>
    <p:sldId id="344" r:id="rId7"/>
    <p:sldId id="300" r:id="rId8"/>
    <p:sldId id="298" r:id="rId9"/>
    <p:sldId id="318" r:id="rId10"/>
    <p:sldId id="322" r:id="rId11"/>
    <p:sldId id="330" r:id="rId12"/>
    <p:sldId id="343" r:id="rId13"/>
    <p:sldId id="317" r:id="rId14"/>
    <p:sldId id="321" r:id="rId15"/>
    <p:sldId id="332" r:id="rId16"/>
    <p:sldId id="326" r:id="rId17"/>
    <p:sldId id="336" r:id="rId18"/>
    <p:sldId id="337" r:id="rId19"/>
    <p:sldId id="327" r:id="rId20"/>
    <p:sldId id="309" r:id="rId21"/>
    <p:sldId id="335" r:id="rId22"/>
    <p:sldId id="333" r:id="rId23"/>
    <p:sldId id="328" r:id="rId24"/>
    <p:sldId id="329" r:id="rId25"/>
    <p:sldId id="313" r:id="rId26"/>
    <p:sldId id="331" r:id="rId27"/>
    <p:sldId id="307"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929"/>
    <p:restoredTop sz="96327"/>
  </p:normalViewPr>
  <p:slideViewPr>
    <p:cSldViewPr snapToGrid="0" snapToObjects="1">
      <p:cViewPr varScale="1">
        <p:scale>
          <a:sx n="57" d="100"/>
          <a:sy n="57" d="100"/>
        </p:scale>
        <p:origin x="192" y="1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CDEF-C480-BF49-BB74-06526A72A9F4}" type="datetimeFigureOut">
              <a:rPr lang="en-US" smtClean="0"/>
              <a:t>8/26/22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B66E3-F268-2B45-8795-0EC15BAAD03B}" type="slidenum">
              <a:rPr lang="en-US" smtClean="0"/>
              <a:t>‹#›</a:t>
            </a:fld>
            <a:endParaRPr lang="en-US"/>
          </a:p>
        </p:txBody>
      </p:sp>
    </p:spTree>
    <p:extLst>
      <p:ext uri="{BB962C8B-B14F-4D97-AF65-F5344CB8AC3E}">
        <p14:creationId xmlns:p14="http://schemas.microsoft.com/office/powerpoint/2010/main" val="190913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Master" Target="../slideMasters/slideMaster1.xml"/><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547" b="19250"/>
          <a:stretch/>
        </p:blipFill>
        <p:spPr>
          <a:xfrm>
            <a:off x="2180303" y="1167062"/>
            <a:ext cx="6096000" cy="4271211"/>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4722343"/>
            <a:ext cx="1762432" cy="1762432"/>
          </a:xfrm>
          <a:prstGeom prst="rect">
            <a:avLst/>
          </a:prstGeom>
        </p:spPr>
      </p:pic>
      <p:pic>
        <p:nvPicPr>
          <p:cNvPr id="3" name="Picture 2" descr="Icon&#10;&#10;Description automatically generated">
            <a:extLst>
              <a:ext uri="{FF2B5EF4-FFF2-40B4-BE49-F238E27FC236}">
                <a16:creationId xmlns:a16="http://schemas.microsoft.com/office/drawing/2014/main" id="{2F696551-AE94-ED4A-9A2B-69F43BE2BD44}"/>
              </a:ext>
            </a:extLst>
          </p:cNvPr>
          <p:cNvPicPr>
            <a:picLocks noChangeAspect="1"/>
          </p:cNvPicPr>
          <p:nvPr userDrawn="1"/>
        </p:nvPicPr>
        <p:blipFill>
          <a:blip r:embed="rId5"/>
          <a:stretch>
            <a:fillRect/>
          </a:stretch>
        </p:blipFill>
        <p:spPr>
          <a:xfrm>
            <a:off x="10580914" y="6280558"/>
            <a:ext cx="1489553" cy="367423"/>
          </a:xfrm>
          <a:prstGeom prst="rect">
            <a:avLst/>
          </a:prstGeom>
        </p:spPr>
      </p:pic>
    </p:spTree>
    <p:extLst>
      <p:ext uri="{BB962C8B-B14F-4D97-AF65-F5344CB8AC3E}">
        <p14:creationId xmlns:p14="http://schemas.microsoft.com/office/powerpoint/2010/main" val="717843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rito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0"/>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99143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9"/>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338555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b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aughing&#10;&#10;Description automatically generated with medium confidence">
            <a:extLst>
              <a:ext uri="{FF2B5EF4-FFF2-40B4-BE49-F238E27FC236}">
                <a16:creationId xmlns:a16="http://schemas.microsoft.com/office/drawing/2014/main" id="{FFD22BFA-1EF5-DA43-B29B-6221C955C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9381"/>
            <a:ext cx="12192000" cy="5818910"/>
          </a:xfrm>
          <a:prstGeom prst="rect">
            <a:avLst/>
          </a:prstGeom>
        </p:spPr>
      </p:pic>
      <p:sp>
        <p:nvSpPr>
          <p:cNvPr id="5" name="Rectangle 4">
            <a:extLst>
              <a:ext uri="{FF2B5EF4-FFF2-40B4-BE49-F238E27FC236}">
                <a16:creationId xmlns:a16="http://schemas.microsoft.com/office/drawing/2014/main" id="{074BAA74-2A5A-EB4E-A379-D507DF8DB541}"/>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31" y="4411673"/>
            <a:ext cx="2424288" cy="2446327"/>
          </a:xfrm>
          <a:prstGeom prst="rect">
            <a:avLst/>
          </a:prstGeom>
        </p:spPr>
      </p:pic>
      <p:pic>
        <p:nvPicPr>
          <p:cNvPr id="10" name="Picture 9" descr="A black background with a white logo&#10;&#10;Description automatically generated with low confidence">
            <a:extLst>
              <a:ext uri="{FF2B5EF4-FFF2-40B4-BE49-F238E27FC236}">
                <a16:creationId xmlns:a16="http://schemas.microsoft.com/office/drawing/2014/main" id="{41D0A0F1-9E62-5A4E-AB41-E23B5CE865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8687"/>
          <a:stretch/>
        </p:blipFill>
        <p:spPr>
          <a:xfrm>
            <a:off x="6599190" y="5171996"/>
            <a:ext cx="5445028" cy="1402948"/>
          </a:xfrm>
          <a:prstGeom prst="rect">
            <a:avLst/>
          </a:prstGeom>
        </p:spPr>
      </p:pic>
    </p:spTree>
    <p:extLst>
      <p:ext uri="{BB962C8B-B14F-4D97-AF65-F5344CB8AC3E}">
        <p14:creationId xmlns:p14="http://schemas.microsoft.com/office/powerpoint/2010/main" val="301721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as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pic>
        <p:nvPicPr>
          <p:cNvPr id="3" name="Picture 2" descr="A picture containing person, outdoor, person, suit&#10;&#10;Description automatically generated">
            <a:extLst>
              <a:ext uri="{FF2B5EF4-FFF2-40B4-BE49-F238E27FC236}">
                <a16:creationId xmlns:a16="http://schemas.microsoft.com/office/drawing/2014/main" id="{39CEB189-866F-AF49-B0F1-D3D4D30C47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2109" y="0"/>
            <a:ext cx="8422409" cy="6858000"/>
          </a:xfrm>
          <a:prstGeom prst="rect">
            <a:avLst/>
          </a:prstGeom>
        </p:spPr>
      </p:pic>
      <p:pic>
        <p:nvPicPr>
          <p:cNvPr id="10" name="Picture 9" descr="Logo, icon&#10;&#10;Description automatically generated">
            <a:extLst>
              <a:ext uri="{FF2B5EF4-FFF2-40B4-BE49-F238E27FC236}">
                <a16:creationId xmlns:a16="http://schemas.microsoft.com/office/drawing/2014/main" id="{735C72F3-1C82-1D48-9F76-C12C3D2183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0478" y="152400"/>
            <a:ext cx="2424288" cy="2446327"/>
          </a:xfrm>
          <a:prstGeom prst="rect">
            <a:avLst/>
          </a:prstGeom>
        </p:spPr>
      </p:pic>
      <p:sp>
        <p:nvSpPr>
          <p:cNvPr id="11" name="Rectangle 10">
            <a:extLst>
              <a:ext uri="{FF2B5EF4-FFF2-40B4-BE49-F238E27FC236}">
                <a16:creationId xmlns:a16="http://schemas.microsoft.com/office/drawing/2014/main" id="{BEBD7050-A622-484B-87EE-B2A698CBC2DB}"/>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with low confidence">
            <a:extLst>
              <a:ext uri="{FF2B5EF4-FFF2-40B4-BE49-F238E27FC236}">
                <a16:creationId xmlns:a16="http://schemas.microsoft.com/office/drawing/2014/main" id="{61F168B8-A95F-8C47-8BDA-D5F0AE1C4E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091" y="3552289"/>
            <a:ext cx="5394036" cy="1709222"/>
          </a:xfrm>
          <a:prstGeom prst="rect">
            <a:avLst/>
          </a:prstGeom>
        </p:spPr>
      </p:pic>
    </p:spTree>
    <p:extLst>
      <p:ext uri="{BB962C8B-B14F-4D97-AF65-F5344CB8AC3E}">
        <p14:creationId xmlns:p14="http://schemas.microsoft.com/office/powerpoint/2010/main" val="183258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1"/>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152912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080F-9091-EB47-94AA-E774A4C9287C}"/>
              </a:ext>
            </a:extLst>
          </p:cNvPr>
          <p:cNvSpPr>
            <a:spLocks noGrp="1"/>
          </p:cNvSpPr>
          <p:nvPr>
            <p:ph type="title"/>
          </p:nvPr>
        </p:nvSpPr>
        <p:spPr>
          <a:xfrm>
            <a:off x="1316182" y="365125"/>
            <a:ext cx="10037618" cy="1325563"/>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85D2627-B32C-AA41-B7A5-2F3465FDEFAD}"/>
              </a:ext>
            </a:extLst>
          </p:cNvPr>
          <p:cNvSpPr>
            <a:spLocks noGrp="1"/>
          </p:cNvSpPr>
          <p:nvPr>
            <p:ph idx="1"/>
          </p:nvPr>
        </p:nvSpPr>
        <p:spPr>
          <a:xfrm>
            <a:off x="1316182" y="1825625"/>
            <a:ext cx="1003761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CFE7534E-3C83-0B4D-8F0C-AB8AF22EEA54}"/>
              </a:ext>
            </a:extLst>
          </p:cNvPr>
          <p:cNvSpPr/>
          <p:nvPr userDrawn="1"/>
        </p:nvSpPr>
        <p:spPr>
          <a:xfrm>
            <a:off x="-1" y="0"/>
            <a:ext cx="10806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46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or 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9449"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spTree>
    <p:extLst>
      <p:ext uri="{BB962C8B-B14F-4D97-AF65-F5344CB8AC3E}">
        <p14:creationId xmlns:p14="http://schemas.microsoft.com/office/powerpoint/2010/main" val="108888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e Verse or Quote Opt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pic>
        <p:nvPicPr>
          <p:cNvPr id="3" name="Picture 2" descr="Icon&#10;&#10;Description automatically generated">
            <a:extLst>
              <a:ext uri="{FF2B5EF4-FFF2-40B4-BE49-F238E27FC236}">
                <a16:creationId xmlns:a16="http://schemas.microsoft.com/office/drawing/2014/main" id="{66D86DCD-A1BF-A741-9F8F-A2C21DBD2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73" y="247650"/>
            <a:ext cx="1358900" cy="1282700"/>
          </a:xfrm>
          <a:prstGeom prst="rect">
            <a:avLst/>
          </a:prstGeom>
        </p:spPr>
      </p:pic>
    </p:spTree>
    <p:extLst>
      <p:ext uri="{BB962C8B-B14F-4D97-AF65-F5344CB8AC3E}">
        <p14:creationId xmlns:p14="http://schemas.microsoft.com/office/powerpoint/2010/main" val="286310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280FA5-E09D-7941-8991-5672DC104F05}"/>
              </a:ext>
            </a:extLst>
          </p:cNvPr>
          <p:cNvSpPr/>
          <p:nvPr userDrawn="1"/>
        </p:nvSpPr>
        <p:spPr>
          <a:xfrm>
            <a:off x="6254043"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9598"/>
            <a:ext cx="1272289" cy="1283855"/>
          </a:xfrm>
          <a:prstGeom prst="rect">
            <a:avLst/>
          </a:prstGeom>
        </p:spPr>
      </p:pic>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6774302" y="2154901"/>
            <a:ext cx="4897438" cy="386720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6774301" y="740672"/>
            <a:ext cx="4897437" cy="1325563"/>
          </a:xfrm>
        </p:spPr>
        <p:txBody>
          <a:bodyPr/>
          <a:lstStyle/>
          <a:p>
            <a:r>
              <a:rPr lang="en-GB"/>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C7D0BCF5-28D8-6042-A0D0-842AE3892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
        <p:nvSpPr>
          <p:cNvPr id="9" name="Rectangle 8">
            <a:extLst>
              <a:ext uri="{FF2B5EF4-FFF2-40B4-BE49-F238E27FC236}">
                <a16:creationId xmlns:a16="http://schemas.microsoft.com/office/drawing/2014/main" id="{844E8C13-CA01-3F49-8653-E451BC56E387}"/>
              </a:ext>
            </a:extLst>
          </p:cNvPr>
          <p:cNvSpPr/>
          <p:nvPr userDrawn="1"/>
        </p:nvSpPr>
        <p:spPr>
          <a:xfrm>
            <a:off x="1358927" y="-95219"/>
            <a:ext cx="4286252" cy="697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43053FE3-37B0-DB45-8EE3-A1EED32C85B0}"/>
              </a:ext>
            </a:extLst>
          </p:cNvPr>
          <p:cNvSpPr>
            <a:spLocks noGrp="1"/>
          </p:cNvSpPr>
          <p:nvPr>
            <p:ph type="pic" sz="quarter" idx="12"/>
          </p:nvPr>
        </p:nvSpPr>
        <p:spPr>
          <a:xfrm>
            <a:off x="1358927" y="740673"/>
            <a:ext cx="4286250" cy="5126088"/>
          </a:xfrm>
        </p:spPr>
        <p:txBody>
          <a:bodyPr/>
          <a:lstStyle/>
          <a:p>
            <a:r>
              <a:rPr lang="en-GB"/>
              <a:t>Click icon to add picture</a:t>
            </a:r>
            <a:endParaRPr lang="en-US" dirty="0"/>
          </a:p>
        </p:txBody>
      </p:sp>
    </p:spTree>
    <p:extLst>
      <p:ext uri="{BB962C8B-B14F-4D97-AF65-F5344CB8AC3E}">
        <p14:creationId xmlns:p14="http://schemas.microsoft.com/office/powerpoint/2010/main" val="101355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D0390-E931-C147-9471-BDDFC7CCC1FB}"/>
              </a:ext>
            </a:extLst>
          </p:cNvPr>
          <p:cNvSpPr/>
          <p:nvPr userDrawn="1"/>
        </p:nvSpPr>
        <p:spPr>
          <a:xfrm>
            <a:off x="5937955" y="740672"/>
            <a:ext cx="6254045" cy="5126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80FA5-E09D-7941-8991-5672DC104F05}"/>
              </a:ext>
            </a:extLst>
          </p:cNvPr>
          <p:cNvSpPr/>
          <p:nvPr userDrawn="1"/>
        </p:nvSpPr>
        <p:spPr>
          <a:xfrm>
            <a:off x="0"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287D7A-1FCE-B640-A9E9-3DFDD676C9CB}"/>
              </a:ext>
            </a:extLst>
          </p:cNvPr>
          <p:cNvSpPr>
            <a:spLocks noGrp="1"/>
          </p:cNvSpPr>
          <p:nvPr>
            <p:ph type="pic" sz="quarter" idx="10"/>
          </p:nvPr>
        </p:nvSpPr>
        <p:spPr>
          <a:xfrm>
            <a:off x="6799223" y="740672"/>
            <a:ext cx="4286250" cy="5126088"/>
          </a:xfrm>
        </p:spPr>
        <p:txBody>
          <a:bodyPr/>
          <a:lstStyle/>
          <a:p>
            <a:r>
              <a:rPr lang="en-GB"/>
              <a:t>Click icon to add picture</a:t>
            </a:r>
            <a:endParaRPr lang="en-US" dirty="0"/>
          </a:p>
        </p:txBody>
      </p:sp>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747739" y="2154901"/>
            <a:ext cx="4897438" cy="37118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747738" y="740672"/>
            <a:ext cx="4897437" cy="1325563"/>
          </a:xfrm>
        </p:spPr>
        <p:txBody>
          <a:bodyPr/>
          <a:lstStyle/>
          <a:p>
            <a:r>
              <a:rPr lang="en-GB"/>
              <a:t>Click to edit Master title style</a:t>
            </a:r>
            <a:endParaRPr lang="en-US" dirty="0"/>
          </a:p>
        </p:txBody>
      </p:sp>
    </p:spTree>
    <p:extLst>
      <p:ext uri="{BB962C8B-B14F-4D97-AF65-F5344CB8AC3E}">
        <p14:creationId xmlns:p14="http://schemas.microsoft.com/office/powerpoint/2010/main" val="191933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131" b="18408"/>
          <a:stretch/>
        </p:blipFill>
        <p:spPr>
          <a:xfrm>
            <a:off x="2177846" y="1198608"/>
            <a:ext cx="6096000" cy="4287794"/>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5095568"/>
            <a:ext cx="1762432" cy="1762432"/>
          </a:xfrm>
          <a:prstGeom prst="rect">
            <a:avLst/>
          </a:prstGeom>
        </p:spPr>
      </p:pic>
    </p:spTree>
    <p:extLst>
      <p:ext uri="{BB962C8B-B14F-4D97-AF65-F5344CB8AC3E}">
        <p14:creationId xmlns:p14="http://schemas.microsoft.com/office/powerpoint/2010/main" val="174678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E22CF92-08AB-4A4C-AAB9-F710DF951406}"/>
              </a:ext>
            </a:extLst>
          </p:cNvPr>
          <p:cNvSpPr>
            <a:spLocks noGrp="1"/>
          </p:cNvSpPr>
          <p:nvPr>
            <p:ph type="media" sz="quarter" idx="10"/>
          </p:nvPr>
        </p:nvSpPr>
        <p:spPr>
          <a:xfrm>
            <a:off x="902873" y="586203"/>
            <a:ext cx="10386253" cy="5437187"/>
          </a:xfrm>
        </p:spPr>
        <p:txBody>
          <a:bodyPr/>
          <a:lstStyle/>
          <a:p>
            <a:endParaRPr lang="en-US"/>
          </a:p>
        </p:txBody>
      </p:sp>
    </p:spTree>
    <p:extLst>
      <p:ext uri="{BB962C8B-B14F-4D97-AF65-F5344CB8AC3E}">
        <p14:creationId xmlns:p14="http://schemas.microsoft.com/office/powerpoint/2010/main" val="129665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17EFE4-F168-D243-8DB2-D96DC9E5F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2" y="-5885583"/>
            <a:ext cx="12231084" cy="7566746"/>
          </a:xfrm>
          <a:prstGeom prst="rect">
            <a:avLst/>
          </a:prstGeom>
        </p:spPr>
      </p:pic>
      <p:sp>
        <p:nvSpPr>
          <p:cNvPr id="2" name="Title 1">
            <a:extLst>
              <a:ext uri="{FF2B5EF4-FFF2-40B4-BE49-F238E27FC236}">
                <a16:creationId xmlns:a16="http://schemas.microsoft.com/office/drawing/2014/main" id="{59683A45-8D67-6A44-B070-6A24AE0755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2999C-408D-CB49-A016-A196D51A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215FA6-6956-7D40-B6AE-B6E66B01F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1C072-2EA7-D34E-A472-1B5EE3051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FF34FA-DFB8-1D4B-B994-541562ACD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711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517410-0164-CB44-9678-7FD76351285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0A488-183A-F44A-8F86-6971DEC00585}"/>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96156AE-F7A6-324B-9486-AFCF41748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FBCB84-A209-BB42-8265-068BA44A4F8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9880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0DF3A-9752-354F-9765-82DE7EEE9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Rectangle 7">
            <a:extLst>
              <a:ext uri="{FF2B5EF4-FFF2-40B4-BE49-F238E27FC236}">
                <a16:creationId xmlns:a16="http://schemas.microsoft.com/office/drawing/2014/main" id="{D0A7A854-05A7-2247-9CE8-3B2AAA41793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DEF74D-2639-534C-9B96-3638B7AA646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10" name="Text Placeholder 3">
            <a:extLst>
              <a:ext uri="{FF2B5EF4-FFF2-40B4-BE49-F238E27FC236}">
                <a16:creationId xmlns:a16="http://schemas.microsoft.com/office/drawing/2014/main" id="{0BD79E1E-A607-9B45-8D0E-6BDC11D0667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117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382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BC345-1ADC-3942-AF2D-ED332C16F210}"/>
              </a:ext>
            </a:extLst>
          </p:cNvPr>
          <p:cNvSpPr>
            <a:spLocks noGrp="1"/>
          </p:cNvSpPr>
          <p:nvPr>
            <p:ph type="body" sz="quarter" idx="10" hasCustomPrompt="1"/>
          </p:nvPr>
        </p:nvSpPr>
        <p:spPr>
          <a:xfrm>
            <a:off x="2289969" y="1547018"/>
            <a:ext cx="7612062" cy="3763963"/>
          </a:xfrm>
          <a:solidFill>
            <a:schemeClr val="bg1"/>
          </a:solidFill>
        </p:spPr>
        <p:txBody>
          <a:bodyPr/>
          <a:lstStyle>
            <a:lvl1pPr marL="0" indent="0">
              <a:buNone/>
              <a:defRPr/>
            </a:lvl1pPr>
          </a:lstStyle>
          <a:p>
            <a:pPr lvl="0"/>
            <a:r>
              <a:rPr lang="en-GB" dirty="0"/>
              <a:t>Insert text here</a:t>
            </a:r>
            <a:endParaRPr lang="en-US" dirty="0"/>
          </a:p>
        </p:txBody>
      </p:sp>
    </p:spTree>
    <p:extLst>
      <p:ext uri="{BB962C8B-B14F-4D97-AF65-F5344CB8AC3E}">
        <p14:creationId xmlns:p14="http://schemas.microsoft.com/office/powerpoint/2010/main" val="286013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WKrause We Exist for Those Who Are Not Here Yet WIP v3 1.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a16="http://schemas.microsoft.com/office/drawing/2014/main" id="{308A57F5-EA3C-B742-945D-79B33EEA8A62}"/>
              </a:ext>
            </a:extLst>
          </p:cNvPr>
          <p:cNvPicPr>
            <a:picLocks noChangeAspect="1"/>
          </p:cNvPicPr>
          <p:nvPr userDrawn="1"/>
        </p:nvPicPr>
        <p:blipFill>
          <a:blip r:embed="rId3"/>
          <a:stretch>
            <a:fillRect/>
          </a:stretch>
        </p:blipFill>
        <p:spPr>
          <a:xfrm>
            <a:off x="0" y="2494721"/>
            <a:ext cx="12192000" cy="2217529"/>
          </a:xfrm>
          <a:prstGeom prst="rect">
            <a:avLst/>
          </a:prstGeom>
        </p:spPr>
      </p:pic>
      <p:sp>
        <p:nvSpPr>
          <p:cNvPr id="5" name="Text Placeholder 2">
            <a:extLst>
              <a:ext uri="{FF2B5EF4-FFF2-40B4-BE49-F238E27FC236}">
                <a16:creationId xmlns:a16="http://schemas.microsoft.com/office/drawing/2014/main" id="{36BB9193-1324-1E47-88A2-C01D019FC35F}"/>
              </a:ext>
            </a:extLst>
          </p:cNvPr>
          <p:cNvSpPr txBox="1">
            <a:spLocks/>
          </p:cNvSpPr>
          <p:nvPr userDrawn="1"/>
        </p:nvSpPr>
        <p:spPr>
          <a:xfrm>
            <a:off x="553871" y="2657747"/>
            <a:ext cx="11084257" cy="1986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4000" b="1" dirty="0">
                <a:latin typeface="Open Sans Light" panose="020B0306030504020204" pitchFamily="34" charset="0"/>
                <a:ea typeface="Open Sans Light" panose="020B0306030504020204" pitchFamily="34" charset="0"/>
                <a:cs typeface="Open Sans Light" panose="020B0306030504020204" pitchFamily="34" charset="0"/>
              </a:rPr>
              <a:t>A disciple is someone who in every way is becoming more like Jesus Christ.</a:t>
            </a:r>
          </a:p>
          <a:p>
            <a:pPr marL="0" indent="0" algn="ctr">
              <a:buNone/>
            </a:pPr>
            <a:r>
              <a:rPr lang="en-AU" sz="4000" b="1" i="1" dirty="0">
                <a:latin typeface="Open Sans Light" panose="020B0306030504020204" pitchFamily="34" charset="0"/>
                <a:ea typeface="Open Sans Light" panose="020B0306030504020204" pitchFamily="34" charset="0"/>
                <a:cs typeface="Open Sans Light" panose="020B0306030504020204" pitchFamily="34" charset="0"/>
              </a:rPr>
              <a:t>How did Jesus faithfully manage His TERRITORY?</a:t>
            </a:r>
          </a:p>
        </p:txBody>
      </p:sp>
    </p:spTree>
    <p:extLst>
      <p:ext uri="{BB962C8B-B14F-4D97-AF65-F5344CB8AC3E}">
        <p14:creationId xmlns:p14="http://schemas.microsoft.com/office/powerpoint/2010/main" val="251649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720847-DE42-3443-9E31-D8FD211537B8}"/>
              </a:ext>
            </a:extLst>
          </p:cNvPr>
          <p:cNvSpPr/>
          <p:nvPr userDrawn="1"/>
        </p:nvSpPr>
        <p:spPr>
          <a:xfrm>
            <a:off x="-51506" y="0"/>
            <a:ext cx="12282311" cy="2852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9EDE8-48DC-644E-886E-2EC47BF9F943}"/>
              </a:ext>
            </a:extLst>
          </p:cNvPr>
          <p:cNvSpPr/>
          <p:nvPr userDrawn="1"/>
        </p:nvSpPr>
        <p:spPr>
          <a:xfrm>
            <a:off x="1556456" y="1693333"/>
            <a:ext cx="9066388" cy="439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9D7A-5C74-B945-9232-E23ECD765B4E}"/>
              </a:ext>
            </a:extLst>
          </p:cNvPr>
          <p:cNvSpPr>
            <a:spLocks noGrp="1"/>
          </p:cNvSpPr>
          <p:nvPr>
            <p:ph type="title"/>
          </p:nvPr>
        </p:nvSpPr>
        <p:spPr>
          <a:xfrm>
            <a:off x="1579033" y="1709738"/>
            <a:ext cx="9021234" cy="2852737"/>
          </a:xfrm>
        </p:spPr>
        <p:txBody>
          <a:bodyPr anchor="ctr"/>
          <a:lstStyle>
            <a:lvl1pPr algn="ct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CC439B2-7047-484A-B0B6-4F58EEC08648}"/>
              </a:ext>
            </a:extLst>
          </p:cNvPr>
          <p:cNvSpPr>
            <a:spLocks noGrp="1"/>
          </p:cNvSpPr>
          <p:nvPr>
            <p:ph type="body" idx="1"/>
          </p:nvPr>
        </p:nvSpPr>
        <p:spPr>
          <a:xfrm>
            <a:off x="1556456" y="4589463"/>
            <a:ext cx="906638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3831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 T's Overview with Audio">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pic>
        <p:nvPicPr>
          <p:cNvPr id="2" name="8 T's Jingle - Anna Beaden &amp; Kemy Ogendi.mp3" descr="8 T's Jingle - Anna Beaden &amp; Kemy Ogendi.mp3">
            <a:hlinkClick r:id="" action="ppaction://media"/>
            <a:extLst>
              <a:ext uri="{FF2B5EF4-FFF2-40B4-BE49-F238E27FC236}">
                <a16:creationId xmlns:a16="http://schemas.microsoft.com/office/drawing/2014/main" id="{16F199C7-5DBE-6249-92D1-EE465EFF091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pic>
        <p:nvPicPr>
          <p:cNvPr id="4" name="8 T's Jingle - Anna Beaden &amp; Kemy Ogendi.mp3" descr="8 T's Jingle - Anna Beaden &amp; Kemy Ogendi.mp3">
            <a:hlinkClick r:id="" action="ppaction://media"/>
            <a:extLst>
              <a:ext uri="{FF2B5EF4-FFF2-40B4-BE49-F238E27FC236}">
                <a16:creationId xmlns:a16="http://schemas.microsoft.com/office/drawing/2014/main" id="{FECAF695-1700-BE44-8B5A-ED4EBEC9A12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
        <p:nvSpPr>
          <p:cNvPr id="31" name="TextBox 30">
            <a:extLst>
              <a:ext uri="{FF2B5EF4-FFF2-40B4-BE49-F238E27FC236}">
                <a16:creationId xmlns:a16="http://schemas.microsoft.com/office/drawing/2014/main" id="{AF82CF23-4658-A24E-8087-31AD6335B5EE}"/>
              </a:ext>
            </a:extLst>
          </p:cNvPr>
          <p:cNvSpPr txBox="1"/>
          <p:nvPr userDrawn="1"/>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12644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45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55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1050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T's Images &amp; Heading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34472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8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050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T's Images Only">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213861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person, outdoor, cellphone, phone&#10;&#10;Description automatically generated">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2A116FB4-678E-794E-BEAA-50697B19F8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5343"/>
          <a:stretch/>
        </p:blipFill>
        <p:spPr>
          <a:xfrm>
            <a:off x="743336" y="3610021"/>
            <a:ext cx="5445028" cy="1460652"/>
          </a:xfrm>
          <a:prstGeom prst="rect">
            <a:avLst/>
          </a:prstGeom>
        </p:spPr>
      </p:pic>
    </p:spTree>
    <p:extLst>
      <p:ext uri="{BB962C8B-B14F-4D97-AF65-F5344CB8AC3E}">
        <p14:creationId xmlns:p14="http://schemas.microsoft.com/office/powerpoint/2010/main" val="156731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154551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l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672" b="7672"/>
          <a:stretch/>
        </p:blipFill>
        <p:spPr>
          <a:xfrm>
            <a:off x="743336" y="3755300"/>
            <a:ext cx="5445028" cy="1460652"/>
          </a:xfrm>
          <a:prstGeom prst="rect">
            <a:avLst/>
          </a:prstGeom>
        </p:spPr>
      </p:pic>
    </p:spTree>
    <p:extLst>
      <p:ext uri="{BB962C8B-B14F-4D97-AF65-F5344CB8AC3E}">
        <p14:creationId xmlns:p14="http://schemas.microsoft.com/office/powerpoint/2010/main" val="28225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A4F3E-34B1-FF46-8E0A-A56FB688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08B8536-F253-4347-99E4-6DF02B2DF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Text&#10;&#10;Description automatically generated">
            <a:extLst>
              <a:ext uri="{FF2B5EF4-FFF2-40B4-BE49-F238E27FC236}">
                <a16:creationId xmlns:a16="http://schemas.microsoft.com/office/drawing/2014/main" id="{94FAE065-3487-0C4E-880E-534A1FF9463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Tree>
    <p:extLst>
      <p:ext uri="{BB962C8B-B14F-4D97-AF65-F5344CB8AC3E}">
        <p14:creationId xmlns:p14="http://schemas.microsoft.com/office/powerpoint/2010/main" val="937133208"/>
      </p:ext>
    </p:extLst>
  </p:cSld>
  <p:clrMap bg1="lt1" tx1="dk1" bg2="lt2" tx2="dk2" accent1="accent1" accent2="accent2" accent3="accent3" accent4="accent4" accent5="accent5" accent6="accent6" hlink="hlink" folHlink="folHlink"/>
  <p:sldLayoutIdLst>
    <p:sldLayoutId id="2147483684" r:id="rId1"/>
    <p:sldLayoutId id="2147483649" r:id="rId2"/>
    <p:sldLayoutId id="2147483651" r:id="rId3"/>
    <p:sldLayoutId id="2147483678" r:id="rId4"/>
    <p:sldLayoutId id="2147483680" r:id="rId5"/>
    <p:sldLayoutId id="2147483679" r:id="rId6"/>
    <p:sldLayoutId id="2147483661" r:id="rId7"/>
    <p:sldLayoutId id="2147483671" r:id="rId8"/>
    <p:sldLayoutId id="2147483672" r:id="rId9"/>
    <p:sldLayoutId id="2147483674" r:id="rId10"/>
    <p:sldLayoutId id="2147483673" r:id="rId11"/>
    <p:sldLayoutId id="2147483669" r:id="rId12"/>
    <p:sldLayoutId id="2147483670" r:id="rId13"/>
    <p:sldLayoutId id="2147483662" r:id="rId14"/>
    <p:sldLayoutId id="2147483650" r:id="rId15"/>
    <p:sldLayoutId id="2147483652" r:id="rId16"/>
    <p:sldLayoutId id="2147483660" r:id="rId17"/>
    <p:sldLayoutId id="2147483654" r:id="rId18"/>
    <p:sldLayoutId id="2147483668" r:id="rId19"/>
    <p:sldLayoutId id="2147483676" r:id="rId20"/>
    <p:sldLayoutId id="2147483653" r:id="rId21"/>
    <p:sldLayoutId id="2147483656" r:id="rId22"/>
    <p:sldLayoutId id="2147483657" r:id="rId23"/>
    <p:sldLayoutId id="2147483682" r:id="rId24"/>
    <p:sldLayoutId id="2147483683" r:id="rId25"/>
    <p:sldLayoutId id="2147483681" r:id="rId26"/>
  </p:sldLayoutIdLst>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ysa5OBhXz-Q" TargetMode="External"/><Relationship Id="rId2" Type="http://schemas.openxmlformats.org/officeDocument/2006/relationships/hyperlink" Target="https://www.adventistreview.org/1601-45"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9.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s://www.adventistworld.org/ellen-white-and-the-environment/"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stewardship.adventistchurch.com/grateful-living/"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30C1-AA62-5745-B0BA-7622852BC5F8}"/>
              </a:ext>
            </a:extLst>
          </p:cNvPr>
          <p:cNvSpPr>
            <a:spLocks noGrp="1"/>
          </p:cNvSpPr>
          <p:nvPr>
            <p:ph type="title"/>
          </p:nvPr>
        </p:nvSpPr>
        <p:spPr>
          <a:xfrm>
            <a:off x="1579033" y="1709738"/>
            <a:ext cx="9021234" cy="1207633"/>
          </a:xfrm>
        </p:spPr>
        <p:txBody>
          <a:bodyPr>
            <a:normAutofit/>
          </a:bodyPr>
          <a:lstStyle/>
          <a:p>
            <a:r>
              <a:rPr lang="en-US" sz="2400" b="1" dirty="0"/>
              <a:t>The 8 T’s of Grateful Living</a:t>
            </a:r>
            <a:br>
              <a:rPr lang="en-US" sz="2400" b="1" dirty="0"/>
            </a:br>
            <a:r>
              <a:rPr lang="en-US" sz="2400" dirty="0"/>
              <a:t>POWERPOINT INSTRUCTIONS</a:t>
            </a:r>
            <a:br>
              <a:rPr lang="en-US" sz="2400" b="1" dirty="0"/>
            </a:br>
            <a:r>
              <a:rPr lang="en-US" sz="1400" dirty="0">
                <a:solidFill>
                  <a:srgbClr val="00B050"/>
                </a:solidFill>
              </a:rPr>
              <a:t>(Delete this slide before presenting! </a:t>
            </a:r>
            <a:r>
              <a:rPr lang="en-US" sz="1400" dirty="0">
                <a:solidFill>
                  <a:srgbClr val="00B050"/>
                </a:solidFill>
                <a:sym typeface="Wingdings" pitchFamily="2" charset="2"/>
              </a:rPr>
              <a:t>)</a:t>
            </a:r>
            <a:endParaRPr lang="en-US" sz="1400" b="1" dirty="0"/>
          </a:p>
        </p:txBody>
      </p:sp>
      <p:sp>
        <p:nvSpPr>
          <p:cNvPr id="3" name="Text Placeholder 2">
            <a:extLst>
              <a:ext uri="{FF2B5EF4-FFF2-40B4-BE49-F238E27FC236}">
                <a16:creationId xmlns:a16="http://schemas.microsoft.com/office/drawing/2014/main" id="{37365BB3-BF32-5047-A8A3-7CD28DF6287B}"/>
              </a:ext>
            </a:extLst>
          </p:cNvPr>
          <p:cNvSpPr>
            <a:spLocks noGrp="1"/>
          </p:cNvSpPr>
          <p:nvPr>
            <p:ph type="body" idx="1"/>
          </p:nvPr>
        </p:nvSpPr>
        <p:spPr>
          <a:xfrm>
            <a:off x="2100942" y="2917370"/>
            <a:ext cx="7761515" cy="2590801"/>
          </a:xfrm>
        </p:spPr>
        <p:txBody>
          <a:bodyPr>
            <a:normAutofit fontScale="25000" lnSpcReduction="20000"/>
          </a:bodyPr>
          <a:lstStyle/>
          <a:p>
            <a:pPr algn="l">
              <a:lnSpc>
                <a:spcPct val="120000"/>
              </a:lnSpc>
              <a:spcBef>
                <a:spcPts val="0"/>
              </a:spcBef>
            </a:pPr>
            <a:r>
              <a:rPr lang="en-US" sz="7200" dirty="0"/>
              <a:t>These slides are simply a helpful guide to get you started on the </a:t>
            </a:r>
            <a:r>
              <a:rPr lang="en-US" sz="7200" i="1" dirty="0"/>
              <a:t>8 T’s of Grateful Living </a:t>
            </a:r>
            <a:r>
              <a:rPr lang="en-US" sz="7200" dirty="0"/>
              <a:t>theme. You can add, delete or edit them to suit your personal message.</a:t>
            </a:r>
          </a:p>
          <a:p>
            <a:pPr algn="l">
              <a:lnSpc>
                <a:spcPct val="120000"/>
              </a:lnSpc>
              <a:spcBef>
                <a:spcPts val="0"/>
              </a:spcBef>
            </a:pPr>
            <a:endParaRPr lang="en-US" sz="4800" dirty="0"/>
          </a:p>
          <a:p>
            <a:pPr algn="l">
              <a:lnSpc>
                <a:spcPct val="120000"/>
              </a:lnSpc>
              <a:spcBef>
                <a:spcPts val="0"/>
              </a:spcBef>
            </a:pPr>
            <a:r>
              <a:rPr lang="en-US" sz="7200" dirty="0"/>
              <a:t>REMEMBER to download the correct </a:t>
            </a:r>
            <a:r>
              <a:rPr lang="en-US" sz="7200" b="1" dirty="0"/>
              <a:t>Sermon Script</a:t>
            </a:r>
            <a:r>
              <a:rPr lang="en-US" sz="7200" dirty="0"/>
              <a:t> (it’s editable too), from the </a:t>
            </a:r>
            <a:r>
              <a:rPr lang="en-US" sz="7200" i="1" dirty="0"/>
              <a:t>Grateful Living </a:t>
            </a:r>
            <a:r>
              <a:rPr lang="en-US" sz="7200" dirty="0"/>
              <a:t>website, because it gives a suggested script for each slide.</a:t>
            </a:r>
          </a:p>
          <a:p>
            <a:pPr algn="l">
              <a:lnSpc>
                <a:spcPct val="120000"/>
              </a:lnSpc>
              <a:spcBef>
                <a:spcPts val="0"/>
              </a:spcBef>
            </a:pPr>
            <a:endParaRPr lang="en-US" sz="4800" dirty="0"/>
          </a:p>
          <a:p>
            <a:pPr algn="l">
              <a:lnSpc>
                <a:spcPct val="120000"/>
              </a:lnSpc>
              <a:spcBef>
                <a:spcPts val="0"/>
              </a:spcBef>
            </a:pPr>
            <a:r>
              <a:rPr lang="en-US" sz="7200" dirty="0"/>
              <a:t>To insert a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New Slide</a:t>
            </a:r>
            <a:r>
              <a:rPr lang="en-US" sz="7200" dirty="0"/>
              <a:t>. Select </a:t>
            </a:r>
            <a:r>
              <a:rPr lang="en-US" sz="7200" b="1" dirty="0"/>
              <a:t>New Slide </a:t>
            </a:r>
            <a:r>
              <a:rPr lang="en-US" sz="7200" dirty="0"/>
              <a:t>or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Layout</a:t>
            </a:r>
            <a:r>
              <a:rPr lang="en-US" sz="7200" dirty="0"/>
              <a:t> and select from the</a:t>
            </a:r>
            <a:r>
              <a:rPr lang="en-US" sz="7200" dirty="0">
                <a:solidFill>
                  <a:srgbClr val="FF0000"/>
                </a:solidFill>
              </a:rPr>
              <a:t> </a:t>
            </a:r>
            <a:r>
              <a:rPr lang="en-US" sz="7200" dirty="0">
                <a:solidFill>
                  <a:schemeClr val="tx1"/>
                </a:solidFill>
              </a:rPr>
              <a:t>25</a:t>
            </a:r>
            <a:r>
              <a:rPr lang="en-US" sz="7200" dirty="0">
                <a:solidFill>
                  <a:srgbClr val="FF0000"/>
                </a:solidFill>
              </a:rPr>
              <a:t> </a:t>
            </a:r>
            <a:r>
              <a:rPr lang="en-US" sz="7200" dirty="0">
                <a:solidFill>
                  <a:schemeClr val="tx1"/>
                </a:solidFill>
              </a:rPr>
              <a:t>x </a:t>
            </a:r>
            <a:r>
              <a:rPr lang="en-US" sz="7200" dirty="0"/>
              <a:t>slide templates.* Then simply insert your own text and images onto the slides.</a:t>
            </a:r>
            <a:br>
              <a:rPr lang="en-US" sz="7200" dirty="0"/>
            </a:br>
            <a:endParaRPr lang="en-US" sz="4000" dirty="0"/>
          </a:p>
          <a:p>
            <a:pPr algn="l">
              <a:lnSpc>
                <a:spcPct val="120000"/>
              </a:lnSpc>
              <a:spcBef>
                <a:spcPts val="0"/>
              </a:spcBef>
            </a:pPr>
            <a:r>
              <a:rPr lang="en-US" sz="5600" dirty="0"/>
              <a:t>*If you would like to edit the </a:t>
            </a:r>
            <a:r>
              <a:rPr lang="en-US" sz="5600" dirty="0">
                <a:solidFill>
                  <a:schemeClr val="tx1"/>
                </a:solidFill>
              </a:rPr>
              <a:t>25</a:t>
            </a:r>
            <a:r>
              <a:rPr lang="en-US" sz="5600" dirty="0"/>
              <a:t> Master templates or make additional slide templates you will need to do the following:  </a:t>
            </a:r>
            <a:r>
              <a:rPr lang="en-AU" sz="5600" dirty="0"/>
              <a:t>Select </a:t>
            </a:r>
            <a:r>
              <a:rPr lang="en-AU" sz="5600" b="1" dirty="0"/>
              <a:t>View</a:t>
            </a:r>
            <a:r>
              <a:rPr lang="en-AU" sz="5600" dirty="0"/>
              <a:t> &gt; </a:t>
            </a:r>
            <a:r>
              <a:rPr lang="en-AU" sz="5600" b="1" dirty="0"/>
              <a:t>Master</a:t>
            </a:r>
            <a:r>
              <a:rPr lang="en-AU" sz="5600" dirty="0"/>
              <a:t> &gt;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Slide Master</a:t>
            </a:r>
            <a:r>
              <a:rPr lang="en-AU" sz="5600" dirty="0"/>
              <a:t>.</a:t>
            </a:r>
          </a:p>
          <a:p>
            <a:pPr algn="l">
              <a:lnSpc>
                <a:spcPct val="120000"/>
              </a:lnSpc>
              <a:spcBef>
                <a:spcPts val="0"/>
              </a:spcBef>
            </a:pPr>
            <a:r>
              <a:rPr lang="en-AU" sz="5600" dirty="0"/>
              <a:t>You can then duplicate a slide layout and make the changes you want. </a:t>
            </a:r>
          </a:p>
          <a:p>
            <a:pPr algn="l">
              <a:lnSpc>
                <a:spcPct val="120000"/>
              </a:lnSpc>
              <a:spcBef>
                <a:spcPts val="0"/>
              </a:spcBef>
            </a:pPr>
            <a:r>
              <a:rPr lang="en-AU" sz="5600" dirty="0"/>
              <a:t>When you're done, simply select </a:t>
            </a:r>
            <a:r>
              <a:rPr lang="en-AU" sz="5600" b="1" dirty="0"/>
              <a:t>Close</a:t>
            </a:r>
            <a:r>
              <a:rPr lang="en-AU" sz="5600" dirty="0"/>
              <a: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Master</a:t>
            </a:r>
            <a:r>
              <a:rPr lang="en-AU" sz="5600" dirty="0"/>
              <a:t> </a:t>
            </a:r>
            <a:r>
              <a:rPr lang="en-AU" sz="5600" b="1" dirty="0"/>
              <a:t>View</a:t>
            </a:r>
            <a:r>
              <a:rPr lang="en-AU" sz="5600" dirty="0"/>
              <a:t>.</a:t>
            </a:r>
          </a:p>
          <a:p>
            <a:pPr>
              <a:lnSpc>
                <a:spcPct val="120000"/>
              </a:lnSpc>
            </a:pPr>
            <a:endParaRPr lang="en-US" dirty="0"/>
          </a:p>
        </p:txBody>
      </p:sp>
      <p:grpSp>
        <p:nvGrpSpPr>
          <p:cNvPr id="7" name="Group 6">
            <a:extLst>
              <a:ext uri="{FF2B5EF4-FFF2-40B4-BE49-F238E27FC236}">
                <a16:creationId xmlns:a16="http://schemas.microsoft.com/office/drawing/2014/main" id="{6D86EA22-20B9-1A46-8E39-3F3DBD0CFB6A}"/>
              </a:ext>
            </a:extLst>
          </p:cNvPr>
          <p:cNvGrpSpPr/>
          <p:nvPr/>
        </p:nvGrpSpPr>
        <p:grpSpPr>
          <a:xfrm>
            <a:off x="1386795" y="1962293"/>
            <a:ext cx="2103895" cy="1031587"/>
            <a:chOff x="1386795" y="1962293"/>
            <a:chExt cx="2103895" cy="1031587"/>
          </a:xfrm>
        </p:grpSpPr>
        <p:sp>
          <p:nvSpPr>
            <p:cNvPr id="5" name="Striped Right Arrow 4">
              <a:extLst>
                <a:ext uri="{FF2B5EF4-FFF2-40B4-BE49-F238E27FC236}">
                  <a16:creationId xmlns:a16="http://schemas.microsoft.com/office/drawing/2014/main" id="{C3387364-6929-DC49-92E1-AD792ADC2423}"/>
                </a:ext>
              </a:extLst>
            </p:cNvPr>
            <p:cNvSpPr/>
            <p:nvPr/>
          </p:nvSpPr>
          <p:spPr>
            <a:xfrm rot="2939691" flipV="1">
              <a:off x="1786162" y="2635695"/>
              <a:ext cx="437321" cy="2790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D7B372-1EA3-664A-8022-5C3E0DB3A8E4}"/>
                </a:ext>
              </a:extLst>
            </p:cNvPr>
            <p:cNvSpPr txBox="1"/>
            <p:nvPr/>
          </p:nvSpPr>
          <p:spPr>
            <a:xfrm>
              <a:off x="1386795" y="1962293"/>
              <a:ext cx="2103895" cy="646331"/>
            </a:xfrm>
            <a:prstGeom prst="rect">
              <a:avLst/>
            </a:prstGeom>
            <a:noFill/>
          </p:spPr>
          <p:txBody>
            <a:bodyPr wrap="square" rtlCol="0">
              <a:spAutoFit/>
            </a:bodyPr>
            <a:lstStyle/>
            <a:p>
              <a:pPr algn="ctr"/>
              <a:r>
                <a:rPr lang="en-US" b="1" dirty="0">
                  <a:solidFill>
                    <a:schemeClr val="accent1"/>
                  </a:solidFill>
                </a:rPr>
                <a:t>All the work is done! </a:t>
              </a:r>
              <a:r>
                <a:rPr lang="en-US" b="1" dirty="0">
                  <a:solidFill>
                    <a:schemeClr val="accent1"/>
                  </a:solidFill>
                  <a:sym typeface="Wingdings" pitchFamily="2" charset="2"/>
                </a:rPr>
                <a:t></a:t>
              </a:r>
              <a:endParaRPr lang="en-US" b="1" dirty="0">
                <a:solidFill>
                  <a:schemeClr val="accent1"/>
                </a:solidFill>
              </a:endParaRPr>
            </a:p>
          </p:txBody>
        </p:sp>
      </p:grpSp>
    </p:spTree>
    <p:extLst>
      <p:ext uri="{BB962C8B-B14F-4D97-AF65-F5344CB8AC3E}">
        <p14:creationId xmlns:p14="http://schemas.microsoft.com/office/powerpoint/2010/main" val="414779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802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82CAA-E178-8A43-84DF-37EF872382AE}"/>
              </a:ext>
            </a:extLst>
          </p:cNvPr>
          <p:cNvSpPr>
            <a:spLocks noGrp="1"/>
          </p:cNvSpPr>
          <p:nvPr>
            <p:ph type="title"/>
          </p:nvPr>
        </p:nvSpPr>
        <p:spPr>
          <a:xfrm>
            <a:off x="1316182" y="0"/>
            <a:ext cx="10037618" cy="1325563"/>
          </a:xfrm>
        </p:spPr>
        <p:txBody>
          <a:bodyPr/>
          <a:lstStyle/>
          <a:p>
            <a:r>
              <a:rPr lang="en-US" sz="3200" dirty="0"/>
              <a:t>Possible opening illustration </a:t>
            </a:r>
            <a:r>
              <a:rPr lang="en-US" sz="1800" dirty="0">
                <a:solidFill>
                  <a:schemeClr val="accent1"/>
                </a:solidFill>
              </a:rPr>
              <a:t>(Delete this page before presenting! </a:t>
            </a:r>
            <a:r>
              <a:rPr lang="en-US" sz="1800" dirty="0">
                <a:solidFill>
                  <a:schemeClr val="accent1"/>
                </a:solidFill>
                <a:sym typeface="Wingdings" pitchFamily="2" charset="2"/>
              </a:rPr>
              <a:t>)</a:t>
            </a:r>
            <a:endParaRPr lang="en-US" sz="1800" dirty="0">
              <a:solidFill>
                <a:schemeClr val="accent1"/>
              </a:solidFill>
            </a:endParaRPr>
          </a:p>
        </p:txBody>
      </p:sp>
      <p:sp>
        <p:nvSpPr>
          <p:cNvPr id="3" name="Content Placeholder 2">
            <a:extLst>
              <a:ext uri="{FF2B5EF4-FFF2-40B4-BE49-F238E27FC236}">
                <a16:creationId xmlns:a16="http://schemas.microsoft.com/office/drawing/2014/main" id="{C878A6DE-34F2-5C45-983C-309CD4F2CE25}"/>
              </a:ext>
            </a:extLst>
          </p:cNvPr>
          <p:cNvSpPr>
            <a:spLocks noGrp="1"/>
          </p:cNvSpPr>
          <p:nvPr>
            <p:ph idx="1"/>
          </p:nvPr>
        </p:nvSpPr>
        <p:spPr>
          <a:xfrm>
            <a:off x="1316182" y="1033669"/>
            <a:ext cx="10037618" cy="5277678"/>
          </a:xfrm>
        </p:spPr>
        <p:txBody>
          <a:bodyPr>
            <a:normAutofit fontScale="47500" lnSpcReduction="20000"/>
          </a:bodyPr>
          <a:lstStyle/>
          <a:p>
            <a:pPr fontAlgn="base"/>
            <a:r>
              <a:rPr lang="en-AU" dirty="0"/>
              <a:t>The howls of wolves were unmistakable. The moon was full, and the pack was on the prowl. Inside a sparsely furnished cabin a small group of researchers huddled anxiously in a corner. Strangely, they weren’t at all concerned about the hunt outside. Instead, their attention was focused on a computer screen displaying results from years of painstaking research. The story told by the graphs and statistics was as riveting as the howls that pierced the night air.</a:t>
            </a:r>
          </a:p>
          <a:p>
            <a:pPr fontAlgn="base"/>
            <a:r>
              <a:rPr lang="en-AU" dirty="0"/>
              <a:t>These researchers were studying the Yellowstone National Park ecosystem in the United States, where wolves were reintroduced in 1995 after being killed off nearly 70 years prior. Remarkably, the findings suggested that the presence or absence of just one species—the wolf—could potentially affect an entire ecosystem. </a:t>
            </a:r>
            <a:r>
              <a:rPr lang="en-AU" baseline="30000" dirty="0"/>
              <a:t>1</a:t>
            </a:r>
            <a:endParaRPr lang="en-AU" dirty="0"/>
          </a:p>
          <a:p>
            <a:pPr fontAlgn="base"/>
            <a:r>
              <a:rPr lang="en-AU" dirty="0"/>
              <a:t>Shortly after the wolf was restored, the elk that the wolves hunted changed their behaviour and moved away from their favourite grazing areas. The aspen forests and streamside vegetation began to grow again when the saplings were no longer consumed by the elk. Next, amphibians, reptiles, beavers, and songbirds staged impressive comebacks as vegetation increased. Tree roots stabilized the stream banks and reduced erosion. Beaver activities raised the water table. Thus, the wolf’s presence in Yellowstone appeared not only to improve the ecology and richness of the ecosystem dramatically, but indirectly changed its physical geography as well!</a:t>
            </a:r>
          </a:p>
          <a:p>
            <a:pPr fontAlgn="base"/>
            <a:r>
              <a:rPr lang="en-AU" dirty="0"/>
              <a:t>So what have we learned from Yellowstone’s wolves? Complex relationships exist among plants, animals, and their abiotic environment. By altering just one component, we often change that environment in unforeseen ways. The lesson is clear: we should reflect carefully on how we treat creation.</a:t>
            </a:r>
          </a:p>
          <a:p>
            <a:pPr fontAlgn="base"/>
            <a:r>
              <a:rPr lang="en-AU" dirty="0"/>
              <a:t>The wolf is a fitting icon of humankind’s relationship to nature. Our need to subjugate nature and tame it to our liking is typified by the expression “the only good wolf is a dead wolf.” Early Americans declared war on the wolf, and sought to exterminate it with bounties that resulted in the deaths of millions of wolves.</a:t>
            </a:r>
          </a:p>
          <a:p>
            <a:pPr fontAlgn="base"/>
            <a:r>
              <a:rPr lang="en-AU" dirty="0"/>
              <a:t>Today the tables have turned dramatically. As Americans have become more environmentally conscious, wolf preservation has become a rallying cry. Nevertheless, some continue to deplore the policies that maintain the wolf’s existence in Yellowstone. Through no fault of its own, the once-feared shaggy canine has found itself at the centre of a controversy between those who support and those who oppose hands-on creation care.</a:t>
            </a:r>
          </a:p>
          <a:p>
            <a:pPr fontAlgn="base"/>
            <a:endParaRPr lang="en-AU" sz="800" dirty="0"/>
          </a:p>
          <a:p>
            <a:pPr fontAlgn="base"/>
            <a:r>
              <a:rPr lang="en-AU" i="1" dirty="0"/>
              <a:t>Source ‘​</a:t>
            </a:r>
            <a:r>
              <a:rPr lang="en-AU" b="1" i="1" dirty="0"/>
              <a:t>Christians and Environmental Stewardship: Creation care or crying wolf?</a:t>
            </a:r>
            <a:r>
              <a:rPr lang="en-AU" i="1" dirty="0"/>
              <a:t>’</a:t>
            </a:r>
            <a:r>
              <a:rPr lang="en-AU" b="1" i="1" dirty="0"/>
              <a:t> </a:t>
            </a:r>
            <a:r>
              <a:rPr lang="en-AU" i="1" dirty="0"/>
              <a:t>by William K. Hayes. Read the full article at </a:t>
            </a:r>
            <a:r>
              <a:rPr lang="en-AU" i="1" dirty="0">
                <a:hlinkClick r:id="rId2"/>
              </a:rPr>
              <a:t>https://www.adventistreview.org/1601-45</a:t>
            </a:r>
            <a:r>
              <a:rPr lang="en-AU" i="1" dirty="0"/>
              <a:t> </a:t>
            </a:r>
          </a:p>
          <a:p>
            <a:pPr fontAlgn="base"/>
            <a:r>
              <a:rPr lang="en-AU" b="1" i="1" dirty="0"/>
              <a:t>Watch a related video about the wolves of Yellowstone at </a:t>
            </a:r>
            <a:r>
              <a:rPr lang="en-AU" i="1" dirty="0">
                <a:hlinkClick r:id="rId3"/>
              </a:rPr>
              <a:t>https://www.youtube.com/watch?v=ysa5OBhXz-Q</a:t>
            </a:r>
            <a:r>
              <a:rPr lang="en-AU" i="1" dirty="0"/>
              <a:t> </a:t>
            </a:r>
          </a:p>
        </p:txBody>
      </p:sp>
    </p:spTree>
    <p:extLst>
      <p:ext uri="{BB962C8B-B14F-4D97-AF65-F5344CB8AC3E}">
        <p14:creationId xmlns:p14="http://schemas.microsoft.com/office/powerpoint/2010/main" val="1634099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04277E1A-9382-694C-B270-604BF90D42B5}"/>
              </a:ext>
            </a:extLst>
          </p:cNvPr>
          <p:cNvSpPr txBox="1">
            <a:spLocks/>
          </p:cNvSpPr>
          <p:nvPr/>
        </p:nvSpPr>
        <p:spPr>
          <a:xfrm>
            <a:off x="404882" y="720586"/>
            <a:ext cx="4167118" cy="5383651"/>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20000"/>
              </a:lnSpc>
              <a:spcBef>
                <a:spcPts val="0"/>
              </a:spcBef>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“For all creation is waiting eagerly for that future day when God will reveal who his children really are. Against its will, all creation was subjected to God’s curse. But with eager hope, the creation looks forward to the day when it will join God’s children in glorious freedom from death and decay. For we know that all creation has been groaning as in the pains of childbirth right up to the present time.”</a:t>
            </a:r>
          </a:p>
          <a:p>
            <a:pPr algn="ctr">
              <a:lnSpc>
                <a:spcPct val="120000"/>
              </a:lnSpc>
              <a:spcBef>
                <a:spcPts val="0"/>
              </a:spcBef>
            </a:pPr>
            <a:endParaRPr lang="en-AU" sz="36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20000"/>
              </a:lnSpc>
              <a:spcBef>
                <a:spcPts val="0"/>
              </a:spcBef>
            </a:pPr>
            <a:r>
              <a:rPr lang="en-AU" sz="2600" i="1" dirty="0">
                <a:latin typeface="Open Sans Light" panose="020B0306030504020204" pitchFamily="34" charset="0"/>
                <a:ea typeface="Open Sans Light" panose="020B0306030504020204" pitchFamily="34" charset="0"/>
                <a:cs typeface="Open Sans Light" panose="020B0306030504020204" pitchFamily="34" charset="0"/>
              </a:rPr>
              <a:t>Romans 8:19-22 (NLT)</a:t>
            </a:r>
          </a:p>
        </p:txBody>
      </p:sp>
      <p:pic>
        <p:nvPicPr>
          <p:cNvPr id="2" name="Picture 1">
            <a:extLst>
              <a:ext uri="{FF2B5EF4-FFF2-40B4-BE49-F238E27FC236}">
                <a16:creationId xmlns:a16="http://schemas.microsoft.com/office/drawing/2014/main" id="{5A7951BD-0304-B64E-A08B-0534165DBDDF}"/>
              </a:ext>
            </a:extLst>
          </p:cNvPr>
          <p:cNvPicPr>
            <a:picLocks noChangeAspect="1"/>
          </p:cNvPicPr>
          <p:nvPr/>
        </p:nvPicPr>
        <p:blipFill>
          <a:blip r:embed="rId2"/>
          <a:stretch>
            <a:fillRect/>
          </a:stretch>
        </p:blipFill>
        <p:spPr>
          <a:xfrm>
            <a:off x="6422572" y="465437"/>
            <a:ext cx="4511040" cy="5638800"/>
          </a:xfrm>
          <a:prstGeom prst="rect">
            <a:avLst/>
          </a:prstGeom>
        </p:spPr>
      </p:pic>
    </p:spTree>
    <p:extLst>
      <p:ext uri="{BB962C8B-B14F-4D97-AF65-F5344CB8AC3E}">
        <p14:creationId xmlns:p14="http://schemas.microsoft.com/office/powerpoint/2010/main" val="1669783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F668DC-610C-0C4F-8034-572B21287C09}"/>
              </a:ext>
            </a:extLst>
          </p:cNvPr>
          <p:cNvSpPr>
            <a:spLocks noGrp="1"/>
          </p:cNvSpPr>
          <p:nvPr>
            <p:ph type="body" idx="1"/>
          </p:nvPr>
        </p:nvSpPr>
        <p:spPr/>
        <p:txBody>
          <a:bodyPr/>
          <a:lstStyle/>
          <a:p>
            <a:r>
              <a:rPr lang="en-US" dirty="0"/>
              <a:t>God’s Blueprint</a:t>
            </a:r>
          </a:p>
        </p:txBody>
      </p:sp>
      <p:sp>
        <p:nvSpPr>
          <p:cNvPr id="4" name="Content Placeholder 3">
            <a:extLst>
              <a:ext uri="{FF2B5EF4-FFF2-40B4-BE49-F238E27FC236}">
                <a16:creationId xmlns:a16="http://schemas.microsoft.com/office/drawing/2014/main" id="{85D0ECCA-BED9-074F-8A3A-E99B1259F281}"/>
              </a:ext>
            </a:extLst>
          </p:cNvPr>
          <p:cNvSpPr>
            <a:spLocks noGrp="1"/>
          </p:cNvSpPr>
          <p:nvPr>
            <p:ph sz="half" idx="2"/>
          </p:nvPr>
        </p:nvSpPr>
        <p:spPr>
          <a:xfrm>
            <a:off x="839788" y="2584587"/>
            <a:ext cx="5157787" cy="2991265"/>
          </a:xfrm>
        </p:spPr>
        <p:txBody>
          <a:bodyPr>
            <a:noAutofit/>
          </a:bodyPr>
          <a:lstStyle/>
          <a:p>
            <a:r>
              <a:rPr lang="en-US" sz="2200" dirty="0">
                <a:solidFill>
                  <a:schemeClr val="tx1"/>
                </a:solidFill>
                <a:latin typeface="Helvetica" pitchFamily="2" charset="0"/>
              </a:rPr>
              <a:t>The earth is God’s, and He invites us to carefully manage it and protect it.</a:t>
            </a:r>
          </a:p>
          <a:p>
            <a:r>
              <a:rPr lang="en-US" sz="2200" dirty="0">
                <a:solidFill>
                  <a:schemeClr val="tx1"/>
                </a:solidFill>
                <a:latin typeface="Helvetica" pitchFamily="2" charset="0"/>
              </a:rPr>
              <a:t>My land is God’s, and I am committed to using it for His glory.</a:t>
            </a:r>
          </a:p>
          <a:p>
            <a:r>
              <a:rPr lang="en-US" sz="2200" dirty="0">
                <a:solidFill>
                  <a:schemeClr val="tx1"/>
                </a:solidFill>
                <a:latin typeface="Helvetica" pitchFamily="2" charset="0"/>
              </a:rPr>
              <a:t>God wants to bless me with a long life on the land that He has given me.</a:t>
            </a:r>
          </a:p>
          <a:p>
            <a:r>
              <a:rPr lang="en-US" sz="2200" dirty="0">
                <a:solidFill>
                  <a:schemeClr val="tx1"/>
                </a:solidFill>
                <a:latin typeface="Helvetica" pitchFamily="2" charset="0"/>
              </a:rPr>
              <a:t>I will protect the environment from things that will pollute and damage it.</a:t>
            </a:r>
          </a:p>
        </p:txBody>
      </p:sp>
      <p:sp>
        <p:nvSpPr>
          <p:cNvPr id="5" name="Text Placeholder 4">
            <a:extLst>
              <a:ext uri="{FF2B5EF4-FFF2-40B4-BE49-F238E27FC236}">
                <a16:creationId xmlns:a16="http://schemas.microsoft.com/office/drawing/2014/main" id="{25C8B1EF-1F5A-0549-AEFB-4E145A59F0CC}"/>
              </a:ext>
            </a:extLst>
          </p:cNvPr>
          <p:cNvSpPr>
            <a:spLocks noGrp="1"/>
          </p:cNvSpPr>
          <p:nvPr>
            <p:ph type="body" sz="quarter" idx="3"/>
          </p:nvPr>
        </p:nvSpPr>
        <p:spPr/>
        <p:txBody>
          <a:bodyPr/>
          <a:lstStyle/>
          <a:p>
            <a:r>
              <a:rPr lang="en-US" dirty="0"/>
              <a:t>Satan’s Counterfeit</a:t>
            </a:r>
          </a:p>
        </p:txBody>
      </p:sp>
      <p:sp>
        <p:nvSpPr>
          <p:cNvPr id="6" name="Content Placeholder 5">
            <a:extLst>
              <a:ext uri="{FF2B5EF4-FFF2-40B4-BE49-F238E27FC236}">
                <a16:creationId xmlns:a16="http://schemas.microsoft.com/office/drawing/2014/main" id="{B2C4325C-F5ED-5E4E-A5A3-0B3F6991031C}"/>
              </a:ext>
            </a:extLst>
          </p:cNvPr>
          <p:cNvSpPr>
            <a:spLocks noGrp="1"/>
          </p:cNvSpPr>
          <p:nvPr>
            <p:ph sz="quarter" idx="4"/>
          </p:nvPr>
        </p:nvSpPr>
        <p:spPr>
          <a:xfrm>
            <a:off x="6172200" y="2584587"/>
            <a:ext cx="5183188" cy="2991265"/>
          </a:xfrm>
        </p:spPr>
        <p:txBody>
          <a:bodyPr>
            <a:noAutofit/>
          </a:bodyPr>
          <a:lstStyle/>
          <a:p>
            <a:r>
              <a:rPr lang="en-US" sz="2200" dirty="0">
                <a:solidFill>
                  <a:schemeClr val="tx1"/>
                </a:solidFill>
                <a:latin typeface="Helvetica" pitchFamily="2" charset="0"/>
              </a:rPr>
              <a:t>The earth is just a result of random evolution, so do what you want to it.</a:t>
            </a:r>
          </a:p>
          <a:p>
            <a:r>
              <a:rPr lang="en-US" sz="2200" dirty="0">
                <a:solidFill>
                  <a:schemeClr val="tx1"/>
                </a:solidFill>
                <a:latin typeface="Helvetica" pitchFamily="2" charset="0"/>
              </a:rPr>
              <a:t>God has no say or jurisdiction over how I use my land.</a:t>
            </a:r>
          </a:p>
          <a:p>
            <a:r>
              <a:rPr lang="en-US" sz="2200" dirty="0">
                <a:solidFill>
                  <a:schemeClr val="tx1"/>
                </a:solidFill>
                <a:latin typeface="Helvetica" pitchFamily="2" charset="0"/>
              </a:rPr>
              <a:t>The earth is only here to be exploited by humans to make money.</a:t>
            </a:r>
          </a:p>
          <a:p>
            <a:r>
              <a:rPr lang="en-US" sz="2200" dirty="0">
                <a:solidFill>
                  <a:schemeClr val="tx1"/>
                </a:solidFill>
                <a:latin typeface="Helvetica" pitchFamily="2" charset="0"/>
              </a:rPr>
              <a:t>The earth is going to burn soon so there’s no need to care for it.</a:t>
            </a:r>
          </a:p>
        </p:txBody>
      </p:sp>
      <p:pic>
        <p:nvPicPr>
          <p:cNvPr id="12" name="Picture 11" descr="Text&#10;&#10;Description automatically generated">
            <a:extLst>
              <a:ext uri="{FF2B5EF4-FFF2-40B4-BE49-F238E27FC236}">
                <a16:creationId xmlns:a16="http://schemas.microsoft.com/office/drawing/2014/main" id="{98E5232C-7D3F-4243-B5F5-D6473E8FDEAD}"/>
              </a:ext>
            </a:extLst>
          </p:cNvPr>
          <p:cNvPicPr>
            <a:picLocks noChangeAspect="1"/>
          </p:cNvPicPr>
          <p:nvPr/>
        </p:nvPicPr>
        <p:blipFill>
          <a:blip r:embed="rId2"/>
          <a:stretch>
            <a:fillRect/>
          </a:stretch>
        </p:blipFill>
        <p:spPr>
          <a:xfrm>
            <a:off x="595312" y="61119"/>
            <a:ext cx="10756900" cy="2032000"/>
          </a:xfrm>
          <a:prstGeom prst="rect">
            <a:avLst/>
          </a:prstGeom>
        </p:spPr>
      </p:pic>
    </p:spTree>
    <p:extLst>
      <p:ext uri="{BB962C8B-B14F-4D97-AF65-F5344CB8AC3E}">
        <p14:creationId xmlns:p14="http://schemas.microsoft.com/office/powerpoint/2010/main" val="178881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n aerial view of a town&#10;&#10;Description automatically generated with medium confidence">
            <a:extLst>
              <a:ext uri="{FF2B5EF4-FFF2-40B4-BE49-F238E27FC236}">
                <a16:creationId xmlns:a16="http://schemas.microsoft.com/office/drawing/2014/main" id="{9CAB3214-6254-C04C-B8C9-DE0AB88DB5B4}"/>
              </a:ext>
            </a:extLst>
          </p:cNvPr>
          <p:cNvPicPr>
            <a:picLocks noGrp="1" noChangeAspect="1"/>
          </p:cNvPicPr>
          <p:nvPr>
            <p:ph type="pic" idx="1"/>
          </p:nvPr>
        </p:nvPicPr>
        <p:blipFill>
          <a:blip r:embed="rId2"/>
          <a:srcRect l="7826" r="7826"/>
          <a:stretch>
            <a:fillRect/>
          </a:stretch>
        </p:blipFill>
        <p:spPr>
          <a:xfrm>
            <a:off x="5560875" y="992187"/>
            <a:ext cx="6172200" cy="4873625"/>
          </a:xfrm>
        </p:spPr>
      </p:pic>
      <p:sp>
        <p:nvSpPr>
          <p:cNvPr id="3" name="Title 2">
            <a:extLst>
              <a:ext uri="{FF2B5EF4-FFF2-40B4-BE49-F238E27FC236}">
                <a16:creationId xmlns:a16="http://schemas.microsoft.com/office/drawing/2014/main" id="{426A8815-7CC3-404E-92BC-90F65DCBD440}"/>
              </a:ext>
            </a:extLst>
          </p:cNvPr>
          <p:cNvSpPr>
            <a:spLocks noGrp="1"/>
          </p:cNvSpPr>
          <p:nvPr>
            <p:ph type="title"/>
          </p:nvPr>
        </p:nvSpPr>
        <p:spPr>
          <a:xfrm>
            <a:off x="657708" y="1078603"/>
            <a:ext cx="3993805" cy="4015408"/>
          </a:xfrm>
        </p:spPr>
        <p:txBody>
          <a:bodyPr>
            <a:normAutofit/>
          </a:bodyPr>
          <a:lstStyle/>
          <a:p>
            <a:r>
              <a:rPr lang="en-US" sz="2800" dirty="0">
                <a:solidFill>
                  <a:schemeClr val="bg1"/>
                </a:solidFill>
              </a:rPr>
              <a:t>God invites us to be faithful stewards and managers of all that He entrusts to us. </a:t>
            </a:r>
            <a:br>
              <a:rPr lang="en-US" sz="2800" dirty="0">
                <a:solidFill>
                  <a:schemeClr val="bg1"/>
                </a:solidFill>
              </a:rPr>
            </a:br>
            <a:br>
              <a:rPr lang="en-US" sz="2800" dirty="0">
                <a:solidFill>
                  <a:schemeClr val="bg1"/>
                </a:solidFill>
              </a:rPr>
            </a:br>
            <a:r>
              <a:rPr lang="en-US" sz="2800" dirty="0">
                <a:solidFill>
                  <a:schemeClr val="bg1"/>
                </a:solidFill>
              </a:rPr>
              <a:t>When we understand that God owns everything, our ‘ownership’ ends, and ‘stewardship’ begins.</a:t>
            </a:r>
          </a:p>
        </p:txBody>
      </p:sp>
    </p:spTree>
    <p:extLst>
      <p:ext uri="{BB962C8B-B14F-4D97-AF65-F5344CB8AC3E}">
        <p14:creationId xmlns:p14="http://schemas.microsoft.com/office/powerpoint/2010/main" val="145402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5F59A9F-88CE-9847-9454-C3D9B4737A46}"/>
              </a:ext>
            </a:extLst>
          </p:cNvPr>
          <p:cNvPicPr>
            <a:picLocks noChangeAspect="1"/>
          </p:cNvPicPr>
          <p:nvPr/>
        </p:nvPicPr>
        <p:blipFill rotWithShape="1">
          <a:blip r:embed="rId2"/>
          <a:srcRect l="5196" r="36778"/>
          <a:stretch/>
        </p:blipFill>
        <p:spPr>
          <a:xfrm>
            <a:off x="5587033" y="720587"/>
            <a:ext cx="6088874" cy="5282648"/>
          </a:xfrm>
          <a:prstGeom prst="rect">
            <a:avLst/>
          </a:prstGeom>
        </p:spPr>
      </p:pic>
      <p:sp>
        <p:nvSpPr>
          <p:cNvPr id="6" name="Content Placeholder 1">
            <a:extLst>
              <a:ext uri="{FF2B5EF4-FFF2-40B4-BE49-F238E27FC236}">
                <a16:creationId xmlns:a16="http://schemas.microsoft.com/office/drawing/2014/main" id="{04277E1A-9382-694C-B270-604BF90D42B5}"/>
              </a:ext>
            </a:extLst>
          </p:cNvPr>
          <p:cNvSpPr txBox="1">
            <a:spLocks/>
          </p:cNvSpPr>
          <p:nvPr/>
        </p:nvSpPr>
        <p:spPr>
          <a:xfrm>
            <a:off x="404882" y="720586"/>
            <a:ext cx="4167118" cy="538365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20000"/>
              </a:lnSpc>
              <a:spcBef>
                <a:spcPts val="0"/>
              </a:spcBef>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“Then God said, “Let Us make man in Our image, according to Our likeness; let them have dominion over the fish of the sea, over the birds of the air, and over the cattle, over all the earth and over every creeping thing that creeps on the earth.””</a:t>
            </a:r>
          </a:p>
          <a:p>
            <a:pPr algn="ctr"/>
            <a:endParaRPr lang="en-AU" sz="11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600" i="1" dirty="0"/>
              <a:t>Genesis 1:26 (NKJV)</a:t>
            </a:r>
            <a:endParaRPr lang="en-US" sz="2600" i="1" dirty="0"/>
          </a:p>
        </p:txBody>
      </p:sp>
    </p:spTree>
    <p:extLst>
      <p:ext uri="{BB962C8B-B14F-4D97-AF65-F5344CB8AC3E}">
        <p14:creationId xmlns:p14="http://schemas.microsoft.com/office/powerpoint/2010/main" val="4060628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1CDD46-BEFF-DF47-9A16-783C2F81BA40}"/>
              </a:ext>
            </a:extLst>
          </p:cNvPr>
          <p:cNvSpPr>
            <a:spLocks noGrp="1"/>
          </p:cNvSpPr>
          <p:nvPr>
            <p:ph type="body" sz="half" idx="2"/>
          </p:nvPr>
        </p:nvSpPr>
        <p:spPr>
          <a:xfrm>
            <a:off x="399092" y="1582538"/>
            <a:ext cx="4255932" cy="3558746"/>
          </a:xfrm>
        </p:spPr>
        <p:txBody>
          <a:bodyPr>
            <a:noAutofit/>
          </a:bodyPr>
          <a:lstStyle/>
          <a:p>
            <a:pPr algn="ctr"/>
            <a:r>
              <a:rPr lang="en-US" sz="3600" dirty="0"/>
              <a:t>“Then the Lord God took the man and put him in the garden of Eden to </a:t>
            </a:r>
            <a:r>
              <a:rPr lang="en-US" sz="3600" b="1" dirty="0"/>
              <a:t>tend and keep it</a:t>
            </a:r>
            <a:r>
              <a:rPr lang="en-US" sz="3600" dirty="0"/>
              <a:t>.”</a:t>
            </a:r>
          </a:p>
          <a:p>
            <a:pPr algn="ctr"/>
            <a:endParaRPr lang="en-US" sz="2400" dirty="0"/>
          </a:p>
          <a:p>
            <a:pPr algn="ctr"/>
            <a:r>
              <a:rPr lang="en-US" sz="2400" dirty="0"/>
              <a:t>Genesis 2:15 (NKJV)</a:t>
            </a:r>
          </a:p>
        </p:txBody>
      </p:sp>
      <p:pic>
        <p:nvPicPr>
          <p:cNvPr id="9" name="Picture 8">
            <a:extLst>
              <a:ext uri="{FF2B5EF4-FFF2-40B4-BE49-F238E27FC236}">
                <a16:creationId xmlns:a16="http://schemas.microsoft.com/office/drawing/2014/main" id="{091260B1-D70F-F54A-8BC8-5B82AE2809F0}"/>
              </a:ext>
            </a:extLst>
          </p:cNvPr>
          <p:cNvPicPr>
            <a:picLocks noChangeAspect="1"/>
          </p:cNvPicPr>
          <p:nvPr/>
        </p:nvPicPr>
        <p:blipFill rotWithShape="1">
          <a:blip r:embed="rId2"/>
          <a:srcRect l="11132" r="28189"/>
          <a:stretch/>
        </p:blipFill>
        <p:spPr>
          <a:xfrm>
            <a:off x="5634425" y="794963"/>
            <a:ext cx="5931499" cy="5268073"/>
          </a:xfrm>
          <a:prstGeom prst="rect">
            <a:avLst/>
          </a:prstGeom>
        </p:spPr>
      </p:pic>
    </p:spTree>
    <p:extLst>
      <p:ext uri="{BB962C8B-B14F-4D97-AF65-F5344CB8AC3E}">
        <p14:creationId xmlns:p14="http://schemas.microsoft.com/office/powerpoint/2010/main" val="1010715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1CDD46-BEFF-DF47-9A16-783C2F81BA40}"/>
              </a:ext>
            </a:extLst>
          </p:cNvPr>
          <p:cNvSpPr>
            <a:spLocks noGrp="1"/>
          </p:cNvSpPr>
          <p:nvPr>
            <p:ph type="body" sz="half" idx="2"/>
          </p:nvPr>
        </p:nvSpPr>
        <p:spPr>
          <a:xfrm>
            <a:off x="399092" y="1582538"/>
            <a:ext cx="4255932" cy="3558746"/>
          </a:xfrm>
        </p:spPr>
        <p:txBody>
          <a:bodyPr>
            <a:noAutofit/>
          </a:bodyPr>
          <a:lstStyle/>
          <a:p>
            <a:pPr algn="ctr"/>
            <a:r>
              <a:rPr lang="en-US" sz="2400" dirty="0"/>
              <a:t>Ethiopia’s forests nearly all destroyed in the 20th century. Today there are around 35,000 tiny islands of green forest in the dry, barren landscape, most of them with churches at the </a:t>
            </a:r>
            <a:r>
              <a:rPr lang="en-US" sz="2400" dirty="0" err="1"/>
              <a:t>centre</a:t>
            </a:r>
            <a:r>
              <a:rPr lang="en-US" sz="2400" dirty="0"/>
              <a:t>. Some of them are just two hectares, while others are up to 400 hectares.</a:t>
            </a:r>
          </a:p>
        </p:txBody>
      </p:sp>
      <p:pic>
        <p:nvPicPr>
          <p:cNvPr id="5" name="Picture 4">
            <a:extLst>
              <a:ext uri="{FF2B5EF4-FFF2-40B4-BE49-F238E27FC236}">
                <a16:creationId xmlns:a16="http://schemas.microsoft.com/office/drawing/2014/main" id="{7AD47D9D-DBFF-3F43-9120-01EED8AA64FC}"/>
              </a:ext>
            </a:extLst>
          </p:cNvPr>
          <p:cNvPicPr>
            <a:picLocks noChangeAspect="1"/>
          </p:cNvPicPr>
          <p:nvPr/>
        </p:nvPicPr>
        <p:blipFill rotWithShape="1">
          <a:blip r:embed="rId2"/>
          <a:srcRect t="16755" b="9063"/>
          <a:stretch/>
        </p:blipFill>
        <p:spPr>
          <a:xfrm>
            <a:off x="5799437" y="671484"/>
            <a:ext cx="5679989" cy="5515031"/>
          </a:xfrm>
          <a:prstGeom prst="rect">
            <a:avLst/>
          </a:prstGeom>
        </p:spPr>
      </p:pic>
    </p:spTree>
    <p:extLst>
      <p:ext uri="{BB962C8B-B14F-4D97-AF65-F5344CB8AC3E}">
        <p14:creationId xmlns:p14="http://schemas.microsoft.com/office/powerpoint/2010/main" val="398378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1CDD46-BEFF-DF47-9A16-783C2F81BA40}"/>
              </a:ext>
            </a:extLst>
          </p:cNvPr>
          <p:cNvSpPr>
            <a:spLocks noGrp="1"/>
          </p:cNvSpPr>
          <p:nvPr>
            <p:ph type="body" sz="half" idx="2"/>
          </p:nvPr>
        </p:nvSpPr>
        <p:spPr>
          <a:xfrm>
            <a:off x="399092" y="1176668"/>
            <a:ext cx="4255932" cy="4822688"/>
          </a:xfrm>
        </p:spPr>
        <p:txBody>
          <a:bodyPr>
            <a:noAutofit/>
          </a:bodyPr>
          <a:lstStyle/>
          <a:p>
            <a:pPr algn="ctr"/>
            <a:r>
              <a:rPr lang="en-US" sz="2400" dirty="0"/>
              <a:t>Why are the forests preserved primarily around churches? Because the churches know it is their responsibility to preserve the forests, like mini </a:t>
            </a:r>
            <a:r>
              <a:rPr lang="en-US" sz="2400" dirty="0" err="1"/>
              <a:t>Edens</a:t>
            </a:r>
            <a:r>
              <a:rPr lang="en-US" sz="2400" dirty="0"/>
              <a:t>. </a:t>
            </a:r>
          </a:p>
          <a:p>
            <a:pPr algn="ctr"/>
            <a:r>
              <a:rPr lang="en-US" sz="2400" dirty="0"/>
              <a:t>“Symbolizing the Garden of Eden … , the woods are revered as places of worship to be cared for and cherished but are not considered to be living deities.”</a:t>
            </a:r>
          </a:p>
          <a:p>
            <a:pPr algn="ctr"/>
            <a:endParaRPr lang="en-US" sz="2400" dirty="0"/>
          </a:p>
          <a:p>
            <a:pPr algn="ctr"/>
            <a:r>
              <a:rPr lang="en-US" sz="1800" i="1" dirty="0" err="1"/>
              <a:t>Lita</a:t>
            </a:r>
            <a:r>
              <a:rPr lang="en-US" sz="1800" i="1" dirty="0"/>
              <a:t> </a:t>
            </a:r>
            <a:r>
              <a:rPr lang="en-US" sz="1800" i="1" dirty="0" err="1"/>
              <a:t>Cosner</a:t>
            </a:r>
            <a:r>
              <a:rPr lang="en-US" sz="1800" i="1" dirty="0"/>
              <a:t>, Creation Magazine,</a:t>
            </a:r>
          </a:p>
          <a:p>
            <a:pPr algn="ctr"/>
            <a:r>
              <a:rPr lang="en-US" sz="1800" i="1" dirty="0"/>
              <a:t>2019 Volume 41, Issue 3</a:t>
            </a:r>
          </a:p>
        </p:txBody>
      </p:sp>
      <p:pic>
        <p:nvPicPr>
          <p:cNvPr id="6" name="Picture 5">
            <a:extLst>
              <a:ext uri="{FF2B5EF4-FFF2-40B4-BE49-F238E27FC236}">
                <a16:creationId xmlns:a16="http://schemas.microsoft.com/office/drawing/2014/main" id="{4F88432B-E0AF-5246-93C6-B03C299A4CAD}"/>
              </a:ext>
            </a:extLst>
          </p:cNvPr>
          <p:cNvPicPr>
            <a:picLocks noChangeAspect="1"/>
          </p:cNvPicPr>
          <p:nvPr/>
        </p:nvPicPr>
        <p:blipFill>
          <a:blip r:embed="rId2"/>
          <a:stretch>
            <a:fillRect/>
          </a:stretch>
        </p:blipFill>
        <p:spPr>
          <a:xfrm>
            <a:off x="5160657" y="1176668"/>
            <a:ext cx="6845992" cy="4504663"/>
          </a:xfrm>
          <a:prstGeom prst="rect">
            <a:avLst/>
          </a:prstGeom>
        </p:spPr>
      </p:pic>
    </p:spTree>
    <p:extLst>
      <p:ext uri="{BB962C8B-B14F-4D97-AF65-F5344CB8AC3E}">
        <p14:creationId xmlns:p14="http://schemas.microsoft.com/office/powerpoint/2010/main" val="379026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799920" y="1845487"/>
            <a:ext cx="6592159" cy="3409245"/>
          </a:xfrm>
        </p:spPr>
        <p:txBody>
          <a:bodyPr>
            <a:normAutofit/>
          </a:bodyPr>
          <a:lstStyle/>
          <a:p>
            <a:pPr algn="ct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 brought you into a bountiful country, to eat its fruit and its goodness. But when you entered, you defiled My land and made My heritage an abomination.”</a:t>
            </a:r>
            <a:endParaRPr lang="en-AU"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i="1" dirty="0">
                <a:solidFill>
                  <a:schemeClr val="bg1"/>
                </a:solidFill>
              </a:rPr>
              <a:t>Jeremiah 2:7 (NKJV)</a:t>
            </a:r>
            <a:endParaRPr lang="en-US" i="1" dirty="0">
              <a:solidFill>
                <a:schemeClr val="bg1"/>
              </a:solidFill>
            </a:endParaRPr>
          </a:p>
        </p:txBody>
      </p:sp>
    </p:spTree>
    <p:extLst>
      <p:ext uri="{BB962C8B-B14F-4D97-AF65-F5344CB8AC3E}">
        <p14:creationId xmlns:p14="http://schemas.microsoft.com/office/powerpoint/2010/main" val="268658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284854"/>
            <a:ext cx="10037618" cy="759340"/>
          </a:xfrm>
        </p:spPr>
        <p:txBody>
          <a:bodyPr>
            <a:normAutofit fontScale="90000"/>
          </a:bodyPr>
          <a:lstStyle/>
          <a:p>
            <a:r>
              <a:rPr lang="en-US" sz="3200" b="1" dirty="0"/>
              <a:t>Why should we </a:t>
            </a:r>
            <a:r>
              <a:rPr lang="en-US" sz="3200" b="1" dirty="0">
                <a:solidFill>
                  <a:schemeClr val="tx1"/>
                </a:solidFill>
              </a:rPr>
              <a:t>encourage</a:t>
            </a:r>
            <a:r>
              <a:rPr lang="en-US" sz="3200" b="1" dirty="0">
                <a:solidFill>
                  <a:srgbClr val="FF0000"/>
                </a:solidFill>
              </a:rPr>
              <a:t> </a:t>
            </a:r>
            <a:r>
              <a:rPr lang="en-US" sz="3200" b="1" dirty="0"/>
              <a:t>Grateful Living?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991942"/>
            <a:ext cx="9395361" cy="4698852"/>
          </a:xfrm>
        </p:spPr>
        <p:txBody>
          <a:bodyPr>
            <a:normAutofit lnSpcReduction="10000"/>
          </a:bodyPr>
          <a:lstStyle/>
          <a:p>
            <a:r>
              <a:rPr lang="en-AU" sz="1400" b="1" dirty="0">
                <a:solidFill>
                  <a:schemeClr val="tx1"/>
                </a:solidFill>
              </a:rPr>
              <a:t>Because an ‘attitude of gratitude’ is good for us, and it’s God will! </a:t>
            </a:r>
            <a:r>
              <a:rPr lang="en-AU" sz="1400" dirty="0">
                <a:solidFill>
                  <a:schemeClr val="tx1"/>
                </a:solidFill>
              </a:rPr>
              <a:t>(1 Thess. 5:16-18; Prov. 17:22; Eph. 5:20; 2 Cor. 4:15)</a:t>
            </a:r>
          </a:p>
          <a:p>
            <a:r>
              <a:rPr lang="en-AU" sz="1400" dirty="0">
                <a:solidFill>
                  <a:schemeClr val="tx1"/>
                </a:solidFill>
              </a:rPr>
              <a:t>This series of Grateful Living messages falls under the category of what we often call ‘stewardship’—managing the things that God gives us—but for many listeners these messages will open up a whole new way of living abundantly (John 10:10).</a:t>
            </a:r>
          </a:p>
          <a:p>
            <a:r>
              <a:rPr lang="en-AU" sz="1400" dirty="0">
                <a:solidFill>
                  <a:schemeClr val="tx1"/>
                </a:solidFill>
              </a:rPr>
              <a:t>You see, it’s simple, yet profound. </a:t>
            </a:r>
            <a:r>
              <a:rPr lang="en-AU" sz="1400" b="1" dirty="0">
                <a:solidFill>
                  <a:schemeClr val="tx1"/>
                </a:solidFill>
              </a:rPr>
              <a:t>God is love, and because he loves he gives </a:t>
            </a:r>
            <a:r>
              <a:rPr lang="en-AU" sz="1400" dirty="0">
                <a:solidFill>
                  <a:schemeClr val="tx1"/>
                </a:solidFill>
              </a:rPr>
              <a:t>(see John 3:16). God calls us to be faithful stewards of His love by loving Him and </a:t>
            </a:r>
            <a:r>
              <a:rPr lang="en-AU" sz="1400" i="1" dirty="0">
                <a:solidFill>
                  <a:schemeClr val="tx1"/>
                </a:solidFill>
              </a:rPr>
              <a:t>giving</a:t>
            </a:r>
            <a:r>
              <a:rPr lang="en-AU" sz="1400" dirty="0">
                <a:solidFill>
                  <a:schemeClr val="tx1"/>
                </a:solidFill>
              </a:rPr>
              <a:t> His love to others. We do this by sharing </a:t>
            </a:r>
            <a:r>
              <a:rPr lang="en-AU" sz="1400" i="1" dirty="0">
                <a:solidFill>
                  <a:schemeClr val="tx1"/>
                </a:solidFill>
              </a:rPr>
              <a:t>all</a:t>
            </a:r>
            <a:r>
              <a:rPr lang="en-AU" sz="1400" dirty="0">
                <a:solidFill>
                  <a:schemeClr val="tx1"/>
                </a:solidFill>
              </a:rPr>
              <a:t> that we have and are.</a:t>
            </a:r>
          </a:p>
          <a:p>
            <a:pPr algn="ctr"/>
            <a:r>
              <a:rPr lang="en-AU" sz="1600" b="1" i="1" dirty="0">
                <a:solidFill>
                  <a:schemeClr val="tx1"/>
                </a:solidFill>
              </a:rPr>
              <a:t>The very heart and foundation of stewardship isn’t money, it’s love.</a:t>
            </a:r>
          </a:p>
          <a:p>
            <a:r>
              <a:rPr lang="en-AU" sz="1400" dirty="0">
                <a:solidFill>
                  <a:schemeClr val="tx1"/>
                </a:solidFill>
              </a:rPr>
              <a:t>At it’s very essence, </a:t>
            </a:r>
            <a:r>
              <a:rPr lang="en-AU" sz="1400" b="1" dirty="0">
                <a:solidFill>
                  <a:schemeClr val="tx1"/>
                </a:solidFill>
              </a:rPr>
              <a:t>Faithful Stewardship = Loving God and people with </a:t>
            </a:r>
            <a:r>
              <a:rPr lang="en-AU" sz="1400" b="1" i="1" dirty="0">
                <a:solidFill>
                  <a:schemeClr val="tx1"/>
                </a:solidFill>
              </a:rPr>
              <a:t>all</a:t>
            </a:r>
            <a:r>
              <a:rPr lang="en-AU" sz="1400" b="1" dirty="0">
                <a:solidFill>
                  <a:schemeClr val="tx1"/>
                </a:solidFill>
              </a:rPr>
              <a:t> we have and all we are</a:t>
            </a:r>
            <a:r>
              <a:rPr lang="en-AU" sz="1400" dirty="0">
                <a:solidFill>
                  <a:schemeClr val="tx1"/>
                </a:solidFill>
              </a:rPr>
              <a:t>. We are to love God and people with everything, with our 8 T’s—Time, Talents Testimony, Temple, Treasure, Territory, Tribe and God’s Truth.</a:t>
            </a:r>
          </a:p>
          <a:p>
            <a:r>
              <a:rPr lang="en-AU" sz="1400" dirty="0">
                <a:solidFill>
                  <a:schemeClr val="tx1"/>
                </a:solidFill>
              </a:rPr>
              <a:t>In the book </a:t>
            </a:r>
            <a:r>
              <a:rPr lang="en-AU" sz="1400" i="1" dirty="0">
                <a:solidFill>
                  <a:schemeClr val="tx1"/>
                </a:solidFill>
              </a:rPr>
              <a:t>Counsels on Stewardship </a:t>
            </a:r>
            <a:r>
              <a:rPr lang="en-AU" sz="1400" dirty="0">
                <a:solidFill>
                  <a:schemeClr val="tx1"/>
                </a:solidFill>
              </a:rPr>
              <a:t>by Ellen G. White, the word ‘love’ is used 36 times in just the first 18 pages! Love is the foundation of stewardship.</a:t>
            </a:r>
          </a:p>
          <a:p>
            <a:r>
              <a:rPr lang="en-AU" sz="1400" dirty="0">
                <a:solidFill>
                  <a:schemeClr val="tx1"/>
                </a:solidFill>
              </a:rPr>
              <a:t>When we understand God’s love we live gratefully. </a:t>
            </a:r>
            <a:r>
              <a:rPr lang="en-AU" sz="1400" b="1" dirty="0">
                <a:solidFill>
                  <a:schemeClr val="tx1"/>
                </a:solidFill>
              </a:rPr>
              <a:t>Grateful Living is about whole-of-life giving</a:t>
            </a:r>
            <a:r>
              <a:rPr lang="en-AU" sz="1400" dirty="0">
                <a:solidFill>
                  <a:schemeClr val="tx1"/>
                </a:solidFill>
              </a:rPr>
              <a:t>. God gives to us so that we can give to others. “And God is able to make </a:t>
            </a:r>
            <a:r>
              <a:rPr lang="en-AU" sz="1400" i="1" dirty="0">
                <a:solidFill>
                  <a:schemeClr val="tx1"/>
                </a:solidFill>
              </a:rPr>
              <a:t>all</a:t>
            </a:r>
            <a:r>
              <a:rPr lang="en-AU" sz="1400" dirty="0">
                <a:solidFill>
                  <a:schemeClr val="tx1"/>
                </a:solidFill>
              </a:rPr>
              <a:t> grace abound to you, so that in </a:t>
            </a:r>
            <a:r>
              <a:rPr lang="en-AU" sz="1400" i="1" dirty="0">
                <a:solidFill>
                  <a:schemeClr val="tx1"/>
                </a:solidFill>
              </a:rPr>
              <a:t>all</a:t>
            </a:r>
            <a:r>
              <a:rPr lang="en-AU" sz="1400" dirty="0">
                <a:solidFill>
                  <a:schemeClr val="tx1"/>
                </a:solidFill>
              </a:rPr>
              <a:t> things at </a:t>
            </a:r>
            <a:r>
              <a:rPr lang="en-AU" sz="1400" i="1" dirty="0">
                <a:solidFill>
                  <a:schemeClr val="tx1"/>
                </a:solidFill>
              </a:rPr>
              <a:t>all</a:t>
            </a:r>
            <a:r>
              <a:rPr lang="en-AU" sz="1400" dirty="0">
                <a:solidFill>
                  <a:schemeClr val="tx1"/>
                </a:solidFill>
              </a:rPr>
              <a:t> times having </a:t>
            </a:r>
            <a:r>
              <a:rPr lang="en-AU" sz="1400" i="1" dirty="0">
                <a:solidFill>
                  <a:schemeClr val="tx1"/>
                </a:solidFill>
              </a:rPr>
              <a:t>all</a:t>
            </a:r>
            <a:r>
              <a:rPr lang="en-AU" sz="1400" dirty="0">
                <a:solidFill>
                  <a:schemeClr val="tx1"/>
                </a:solidFill>
              </a:rPr>
              <a:t> that you need you will abound in </a:t>
            </a:r>
            <a:r>
              <a:rPr lang="en-AU" sz="1400" i="1" dirty="0">
                <a:solidFill>
                  <a:schemeClr val="tx1"/>
                </a:solidFill>
              </a:rPr>
              <a:t>every</a:t>
            </a:r>
            <a:r>
              <a:rPr lang="en-AU" sz="1400" dirty="0">
                <a:solidFill>
                  <a:schemeClr val="tx1"/>
                </a:solidFill>
              </a:rPr>
              <a:t> good work.” </a:t>
            </a:r>
            <a:r>
              <a:rPr lang="en-AU" sz="1400" i="1" dirty="0">
                <a:solidFill>
                  <a:schemeClr val="tx1"/>
                </a:solidFill>
              </a:rPr>
              <a:t>(2 Corinthians 9:8)</a:t>
            </a:r>
          </a:p>
          <a:p>
            <a:r>
              <a:rPr lang="en-AU" sz="1400" dirty="0">
                <a:solidFill>
                  <a:schemeClr val="tx1"/>
                </a:solidFill>
              </a:rPr>
              <a:t>The gospel calls for a whole new way of living, grateful living, and it places love at the centre. When we love like God loves, “when we love the world as He has loved it, then for us His mission is accomplished. We are fitted for heaven; for we have heaven in our hearts.” </a:t>
            </a:r>
            <a:r>
              <a:rPr lang="en-AU" sz="1400" i="1" dirty="0">
                <a:solidFill>
                  <a:schemeClr val="tx1"/>
                </a:solidFill>
              </a:rPr>
              <a:t>(Ellen G. White, The Desire of Ages, p. 641)</a:t>
            </a:r>
          </a:p>
          <a:p>
            <a:r>
              <a:rPr lang="en-AU" sz="1400" dirty="0">
                <a:solidFill>
                  <a:schemeClr val="tx1"/>
                </a:solidFill>
              </a:rPr>
              <a:t>So, is this </a:t>
            </a:r>
            <a:r>
              <a:rPr lang="en-AU" sz="1400" i="1" dirty="0">
                <a:solidFill>
                  <a:schemeClr val="tx1"/>
                </a:solidFill>
              </a:rPr>
              <a:t>8 Pillars of Grateful Living</a:t>
            </a:r>
            <a:r>
              <a:rPr lang="en-AU" sz="1400" dirty="0">
                <a:solidFill>
                  <a:schemeClr val="tx1"/>
                </a:solidFill>
              </a:rPr>
              <a:t> really a stewardship series? Yes, because </a:t>
            </a:r>
            <a:r>
              <a:rPr lang="en-AU" sz="1400" b="1" dirty="0">
                <a:solidFill>
                  <a:schemeClr val="tx1"/>
                </a:solidFill>
              </a:rPr>
              <a:t>grateful living leads to cheerful giving</a:t>
            </a:r>
            <a:r>
              <a:rPr lang="en-AU" sz="1400" dirty="0">
                <a:solidFill>
                  <a:schemeClr val="tx1"/>
                </a:solidFill>
              </a:rPr>
              <a:t>, not only more faithful tithing and generous, systematic offerings, but </a:t>
            </a:r>
            <a:r>
              <a:rPr lang="en-AU" sz="1400" i="1" dirty="0">
                <a:solidFill>
                  <a:schemeClr val="tx1"/>
                </a:solidFill>
              </a:rPr>
              <a:t>whole-of-life </a:t>
            </a:r>
            <a:r>
              <a:rPr lang="en-AU" sz="1400" dirty="0">
                <a:solidFill>
                  <a:schemeClr val="tx1"/>
                </a:solidFill>
              </a:rPr>
              <a:t>giving, and that’s what God invites us to experience.</a:t>
            </a:r>
          </a:p>
          <a:p>
            <a:pPr algn="ctr"/>
            <a:r>
              <a:rPr lang="en-AU" sz="1600" b="1" i="1" dirty="0">
                <a:solidFill>
                  <a:schemeClr val="tx1"/>
                </a:solidFill>
              </a:rPr>
              <a:t>Welcome!</a:t>
            </a:r>
            <a:r>
              <a:rPr lang="en-AU" sz="1600" b="1" dirty="0">
                <a:solidFill>
                  <a:schemeClr val="tx1"/>
                </a:solidFill>
              </a:rPr>
              <a:t> to a whole new level of Christ-centred abundant living.</a:t>
            </a:r>
          </a:p>
        </p:txBody>
      </p:sp>
    </p:spTree>
    <p:extLst>
      <p:ext uri="{BB962C8B-B14F-4D97-AF65-F5344CB8AC3E}">
        <p14:creationId xmlns:p14="http://schemas.microsoft.com/office/powerpoint/2010/main" val="4133715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069033" y="1314491"/>
            <a:ext cx="4386355" cy="3694831"/>
          </a:xfrm>
        </p:spPr>
        <p:txBody>
          <a:bodyPr>
            <a:normAutofit fontScale="70000" lnSpcReduction="20000"/>
          </a:bodyPr>
          <a:lstStyle/>
          <a:p>
            <a:pPr algn="ctr">
              <a:lnSpc>
                <a:spcPct val="120000"/>
              </a:lnSpc>
              <a:spcBef>
                <a:spcPts val="0"/>
              </a:spcBef>
            </a:pP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“Human beings were to cooperate with God in restoring the diseased land to health, that it might be a praise and a glory to His name. … The earth is the Lord's vineyard, and is to be treated according to His plan.”</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300" i="1" dirty="0">
                <a:solidFill>
                  <a:schemeClr val="tx1"/>
                </a:solidFill>
              </a:rPr>
              <a:t>Ellen G. White</a:t>
            </a:r>
          </a:p>
          <a:p>
            <a:pPr algn="ctr"/>
            <a:r>
              <a:rPr lang="en-AU" sz="2300" i="1" dirty="0">
                <a:solidFill>
                  <a:schemeClr val="tx1"/>
                </a:solidFill>
              </a:rPr>
              <a:t>SDA Bible Commentary, Vol. 1, 1112</a:t>
            </a:r>
            <a:endParaRPr lang="en-AU" sz="2300" dirty="0">
              <a:solidFill>
                <a:schemeClr val="tx1"/>
              </a:solidFill>
            </a:endParaRPr>
          </a:p>
        </p:txBody>
      </p:sp>
    </p:spTree>
    <p:extLst>
      <p:ext uri="{BB962C8B-B14F-4D97-AF65-F5344CB8AC3E}">
        <p14:creationId xmlns:p14="http://schemas.microsoft.com/office/powerpoint/2010/main" val="3209616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069033" y="1314492"/>
            <a:ext cx="4386355" cy="4072518"/>
          </a:xfrm>
        </p:spPr>
        <p:txBody>
          <a:bodyPr>
            <a:normAutofit fontScale="70000" lnSpcReduction="20000"/>
          </a:bodyPr>
          <a:lstStyle/>
          <a:p>
            <a:pPr algn="ctr">
              <a:lnSpc>
                <a:spcPct val="120000"/>
              </a:lnSpc>
              <a:spcBef>
                <a:spcPts val="0"/>
              </a:spcBef>
            </a:pP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“Those who cultivated the soil were to realize that they were doing God service. They were as truly in their lot and place as were the men appointed to minister in the priesthood and in work connected with the tabernacle.”</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300" i="1" dirty="0">
                <a:solidFill>
                  <a:schemeClr val="tx1"/>
                </a:solidFill>
              </a:rPr>
              <a:t>Ellen G. White</a:t>
            </a:r>
          </a:p>
          <a:p>
            <a:pPr algn="ctr"/>
            <a:r>
              <a:rPr lang="en-AU" sz="2300" i="1" dirty="0">
                <a:solidFill>
                  <a:schemeClr val="tx1"/>
                </a:solidFill>
              </a:rPr>
              <a:t>SDA Bible Commentary, Vol. 1, 1112</a:t>
            </a:r>
            <a:endParaRPr lang="en-AU" sz="2300" dirty="0">
              <a:solidFill>
                <a:schemeClr val="tx1"/>
              </a:solidFill>
            </a:endParaRPr>
          </a:p>
        </p:txBody>
      </p:sp>
      <p:pic>
        <p:nvPicPr>
          <p:cNvPr id="4" name="Picture 3" descr="A picture containing grass, outdoor, green, tea&#10;&#10;Description automatically generated">
            <a:extLst>
              <a:ext uri="{FF2B5EF4-FFF2-40B4-BE49-F238E27FC236}">
                <a16:creationId xmlns:a16="http://schemas.microsoft.com/office/drawing/2014/main" id="{F24D21A7-B05B-BD49-9372-8BD0982D7749}"/>
              </a:ext>
            </a:extLst>
          </p:cNvPr>
          <p:cNvPicPr>
            <a:picLocks noChangeAspect="1"/>
          </p:cNvPicPr>
          <p:nvPr/>
        </p:nvPicPr>
        <p:blipFill>
          <a:blip r:embed="rId2"/>
          <a:stretch>
            <a:fillRect/>
          </a:stretch>
        </p:blipFill>
        <p:spPr>
          <a:xfrm>
            <a:off x="1447799" y="305462"/>
            <a:ext cx="4098236" cy="6147355"/>
          </a:xfrm>
          <a:prstGeom prst="rect">
            <a:avLst/>
          </a:prstGeom>
        </p:spPr>
      </p:pic>
    </p:spTree>
    <p:extLst>
      <p:ext uri="{BB962C8B-B14F-4D97-AF65-F5344CB8AC3E}">
        <p14:creationId xmlns:p14="http://schemas.microsoft.com/office/powerpoint/2010/main" val="1417395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682750" y="472317"/>
            <a:ext cx="5075240" cy="5585254"/>
          </a:xfrm>
        </p:spPr>
        <p:txBody>
          <a:bodyPr>
            <a:noAutofit/>
          </a:bodyPr>
          <a:lstStyle/>
          <a:p>
            <a:pPr algn="ctr">
              <a:lnSpc>
                <a:spcPct val="120000"/>
              </a:lnSpc>
              <a:spcBef>
                <a:spcPts val="0"/>
              </a:spcBef>
            </a:pPr>
            <a:r>
              <a:rPr lang="en-AU" sz="2000" dirty="0">
                <a:solidFill>
                  <a:schemeClr val="tx1"/>
                </a:solidFill>
                <a:latin typeface="Helvetica" pitchFamily="2" charset="0"/>
                <a:ea typeface="Open Sans Light" panose="020B0306030504020204" pitchFamily="34" charset="0"/>
                <a:cs typeface="Open Sans Light" panose="020B0306030504020204" pitchFamily="34" charset="0"/>
              </a:rPr>
              <a:t>“The home of our first parents … beautified by the hand of God Himself, was not a gorgeous palace. Men, in their pride, delight in magnificent and costly edifices and glory in the works of their own hands; but God placed Adam in a garden. This was his dwelling. … In the surroundings of the holy pair was a lesson for all time—that true happiness is found, not in the indulgence of pride and luxury, but in communion with God through His created works. … To the dwellers in Eden was committed the care of the garden, “to dress it and to keep it.””</a:t>
            </a:r>
          </a:p>
          <a:p>
            <a:pPr algn="ctr"/>
            <a:r>
              <a:rPr lang="en-AU" sz="1600" i="1" dirty="0">
                <a:solidFill>
                  <a:schemeClr val="tx1"/>
                </a:solidFill>
                <a:latin typeface="Helvetica" pitchFamily="2" charset="0"/>
              </a:rPr>
              <a:t>Ellen G. White, Patriarchs &amp; Prophets, 49-50</a:t>
            </a:r>
          </a:p>
        </p:txBody>
      </p:sp>
    </p:spTree>
    <p:extLst>
      <p:ext uri="{BB962C8B-B14F-4D97-AF65-F5344CB8AC3E}">
        <p14:creationId xmlns:p14="http://schemas.microsoft.com/office/powerpoint/2010/main" val="234136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3028321" y="1915061"/>
            <a:ext cx="6135358" cy="3409245"/>
          </a:xfrm>
        </p:spPr>
        <p:txBody>
          <a:bodyPr>
            <a:normAutofit fontScale="62500" lnSpcReduction="20000"/>
          </a:bodyPr>
          <a:lstStyle/>
          <a:p>
            <a:pPr algn="ctr">
              <a:lnSpc>
                <a:spcPct val="120000"/>
              </a:lnSpc>
              <a:spcBef>
                <a:spcPts val="0"/>
              </a:spcBef>
            </a:pPr>
            <a:r>
              <a:rPr lang="en-AU"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earth dries up and withers, the world languishes and withers, the heavens languish with the earth. </a:t>
            </a:r>
            <a:r>
              <a:rPr lang="en-AU" sz="38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earth is defiled by its people</a:t>
            </a:r>
            <a:r>
              <a:rPr lang="en-AU"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they have disobeyed the laws, violated the statutes and broken the everlasting covenant. Therefore a curse consumes the earth; its people must bear their guilt.”</a:t>
            </a:r>
          </a:p>
          <a:p>
            <a:pPr algn="ctr"/>
            <a:endParaRPr lang="en-AU" i="1" dirty="0">
              <a:solidFill>
                <a:schemeClr val="bg1"/>
              </a:solidFill>
            </a:endParaRPr>
          </a:p>
          <a:p>
            <a:pPr algn="ctr"/>
            <a:r>
              <a:rPr lang="en-AU" sz="3200" i="1" dirty="0">
                <a:solidFill>
                  <a:schemeClr val="bg1"/>
                </a:solidFill>
              </a:rPr>
              <a:t>Isaiah 24:4-6 (NIV)</a:t>
            </a:r>
            <a:endParaRPr lang="en-US" sz="3200" i="1" dirty="0">
              <a:solidFill>
                <a:schemeClr val="bg1"/>
              </a:solidFill>
            </a:endParaRPr>
          </a:p>
        </p:txBody>
      </p:sp>
    </p:spTree>
    <p:extLst>
      <p:ext uri="{BB962C8B-B14F-4D97-AF65-F5344CB8AC3E}">
        <p14:creationId xmlns:p14="http://schemas.microsoft.com/office/powerpoint/2010/main" val="69344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3028321" y="1915061"/>
            <a:ext cx="6135358" cy="3409245"/>
          </a:xfrm>
        </p:spPr>
        <p:txBody>
          <a:bodyPr>
            <a:normAutofit fontScale="62500" lnSpcReduction="20000"/>
          </a:bodyPr>
          <a:lstStyle/>
          <a:p>
            <a:pPr algn="ctr">
              <a:lnSpc>
                <a:spcPct val="120000"/>
              </a:lnSpc>
              <a:spcBef>
                <a:spcPts val="0"/>
              </a:spcBef>
            </a:pPr>
            <a:r>
              <a:rPr lang="en-AU"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nations were angry, and Your wrath has come, and the time of the dead, that they should be judged, and that You should reward Your servants the prophets and the saints, and those who fear Your name, small and great, and should </a:t>
            </a:r>
            <a:r>
              <a:rPr lang="en-AU" sz="38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destroy those who destroy the earth</a:t>
            </a:r>
            <a:r>
              <a:rPr lang="en-AU" sz="3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a:lnSpc>
                <a:spcPct val="120000"/>
              </a:lnSpc>
              <a:spcBef>
                <a:spcPts val="0"/>
              </a:spcBef>
            </a:pPr>
            <a:endParaRPr lang="en-AU" sz="1600" i="1" dirty="0">
              <a:solidFill>
                <a:schemeClr val="bg1"/>
              </a:solidFill>
            </a:endParaRPr>
          </a:p>
          <a:p>
            <a:pPr algn="ctr"/>
            <a:r>
              <a:rPr lang="en-AU" sz="3200" i="1" dirty="0">
                <a:solidFill>
                  <a:schemeClr val="bg1"/>
                </a:solidFill>
              </a:rPr>
              <a:t>Revelation 11:18 (NKJV)</a:t>
            </a:r>
            <a:endParaRPr lang="en-US" sz="3200" i="1" dirty="0">
              <a:solidFill>
                <a:schemeClr val="bg1"/>
              </a:solidFill>
            </a:endParaRPr>
          </a:p>
        </p:txBody>
      </p:sp>
    </p:spTree>
    <p:extLst>
      <p:ext uri="{BB962C8B-B14F-4D97-AF65-F5344CB8AC3E}">
        <p14:creationId xmlns:p14="http://schemas.microsoft.com/office/powerpoint/2010/main" val="294998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87AAB6-8152-6744-9073-830DE8393108}"/>
              </a:ext>
            </a:extLst>
          </p:cNvPr>
          <p:cNvSpPr>
            <a:spLocks noGrp="1"/>
          </p:cNvSpPr>
          <p:nvPr>
            <p:ph type="body" sz="quarter" idx="11"/>
          </p:nvPr>
        </p:nvSpPr>
        <p:spPr>
          <a:xfrm>
            <a:off x="519139" y="1248917"/>
            <a:ext cx="4897438" cy="5062431"/>
          </a:xfrm>
        </p:spPr>
        <p:txBody>
          <a:bodyPr>
            <a:normAutofit fontScale="25000" lnSpcReduction="20000"/>
          </a:bodyPr>
          <a:lstStyle/>
          <a:p>
            <a:pPr algn="ctr">
              <a:lnSpc>
                <a:spcPct val="120000"/>
              </a:lnSpc>
              <a:spcBef>
                <a:spcPts val="0"/>
              </a:spcBef>
            </a:pPr>
            <a:r>
              <a:rPr lang="en-US" sz="8800" dirty="0">
                <a:solidFill>
                  <a:schemeClr val="tx1"/>
                </a:solidFill>
              </a:rPr>
              <a:t>“The world in which we live is a gift of love from the Creator God, from “Him who made the heavens, the earth, the sea, and the springs of water” (Revelation 14:7; 11:17, 18). Within this creation He placed humans, set intentionally in relationship with Himself, other persons, and the surrounding world. Therefore, as Seventh-day Adventists, we hold its preservation and nurture to be intimately related to our service to Him.”</a:t>
            </a:r>
          </a:p>
          <a:p>
            <a:pPr algn="ctr"/>
            <a:endParaRPr lang="en-US" sz="4000" dirty="0">
              <a:solidFill>
                <a:schemeClr val="tx1"/>
              </a:solidFill>
            </a:endParaRPr>
          </a:p>
          <a:p>
            <a:pPr algn="ctr"/>
            <a:r>
              <a:rPr lang="en-US" sz="7200" i="1" dirty="0">
                <a:solidFill>
                  <a:schemeClr val="tx1"/>
                </a:solidFill>
              </a:rPr>
              <a:t>General Conference of Seventh-day Adventists </a:t>
            </a:r>
          </a:p>
          <a:p>
            <a:pPr algn="ctr"/>
            <a:r>
              <a:rPr lang="en-US" sz="7200" i="1" dirty="0">
                <a:solidFill>
                  <a:schemeClr val="tx1"/>
                </a:solidFill>
              </a:rPr>
              <a:t>Executive Committee</a:t>
            </a:r>
            <a:r>
              <a:rPr lang="en-US" sz="7200" dirty="0">
                <a:solidFill>
                  <a:schemeClr val="tx1"/>
                </a:solidFill>
              </a:rPr>
              <a:t>, October 12, 1992</a:t>
            </a:r>
          </a:p>
        </p:txBody>
      </p:sp>
      <p:sp>
        <p:nvSpPr>
          <p:cNvPr id="4" name="Title 3">
            <a:extLst>
              <a:ext uri="{FF2B5EF4-FFF2-40B4-BE49-F238E27FC236}">
                <a16:creationId xmlns:a16="http://schemas.microsoft.com/office/drawing/2014/main" id="{9ACF165F-EE60-9E43-8C7A-41A17B0F2CB8}"/>
              </a:ext>
            </a:extLst>
          </p:cNvPr>
          <p:cNvSpPr>
            <a:spLocks noGrp="1"/>
          </p:cNvSpPr>
          <p:nvPr>
            <p:ph type="title"/>
          </p:nvPr>
        </p:nvSpPr>
        <p:spPr>
          <a:xfrm>
            <a:off x="519139" y="693743"/>
            <a:ext cx="4897437" cy="555174"/>
          </a:xfrm>
        </p:spPr>
        <p:txBody>
          <a:bodyPr>
            <a:normAutofit/>
          </a:bodyPr>
          <a:lstStyle/>
          <a:p>
            <a:pPr algn="ctr"/>
            <a:r>
              <a:rPr lang="en-US" sz="2400" b="1" dirty="0"/>
              <a:t>Adventists &amp; the Environment</a:t>
            </a:r>
            <a:endParaRPr lang="en-US" sz="2400" b="1" i="1" dirty="0"/>
          </a:p>
        </p:txBody>
      </p:sp>
      <p:pic>
        <p:nvPicPr>
          <p:cNvPr id="6" name="Picture 5" descr="A picture containing indoor, blue, painting&#10;&#10;Description automatically generated">
            <a:extLst>
              <a:ext uri="{FF2B5EF4-FFF2-40B4-BE49-F238E27FC236}">
                <a16:creationId xmlns:a16="http://schemas.microsoft.com/office/drawing/2014/main" id="{2FB9ACBB-9998-1444-9EC5-3F69D87776BA}"/>
              </a:ext>
            </a:extLst>
          </p:cNvPr>
          <p:cNvPicPr>
            <a:picLocks noChangeAspect="1"/>
          </p:cNvPicPr>
          <p:nvPr/>
        </p:nvPicPr>
        <p:blipFill>
          <a:blip r:embed="rId2"/>
          <a:stretch>
            <a:fillRect/>
          </a:stretch>
        </p:blipFill>
        <p:spPr>
          <a:xfrm>
            <a:off x="6174712" y="1361661"/>
            <a:ext cx="5788687" cy="3855334"/>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85577FE3-64C0-9D40-B173-6CF0A853D7C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114000"/>
                    </a14:imgEffect>
                    <a14:imgEffect>
                      <a14:brightnessContrast bright="-39000" contrast="77000"/>
                    </a14:imgEffect>
                  </a14:imgLayer>
                </a14:imgProps>
              </a:ext>
            </a:extLst>
          </a:blip>
          <a:stretch>
            <a:fillRect/>
          </a:stretch>
        </p:blipFill>
        <p:spPr>
          <a:xfrm>
            <a:off x="8686384" y="3126259"/>
            <a:ext cx="833691" cy="742297"/>
          </a:xfrm>
          <a:prstGeom prst="rect">
            <a:avLst/>
          </a:prstGeom>
        </p:spPr>
      </p:pic>
    </p:spTree>
    <p:extLst>
      <p:ext uri="{BB962C8B-B14F-4D97-AF65-F5344CB8AC3E}">
        <p14:creationId xmlns:p14="http://schemas.microsoft.com/office/powerpoint/2010/main" val="4228728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87AAB6-8152-6744-9073-830DE8393108}"/>
              </a:ext>
            </a:extLst>
          </p:cNvPr>
          <p:cNvSpPr>
            <a:spLocks noGrp="1"/>
          </p:cNvSpPr>
          <p:nvPr>
            <p:ph type="body" sz="quarter" idx="11"/>
          </p:nvPr>
        </p:nvSpPr>
        <p:spPr>
          <a:xfrm>
            <a:off x="519139" y="1248918"/>
            <a:ext cx="4897438" cy="5231396"/>
          </a:xfrm>
        </p:spPr>
        <p:txBody>
          <a:bodyPr>
            <a:normAutofit fontScale="25000" lnSpcReduction="20000"/>
          </a:bodyPr>
          <a:lstStyle/>
          <a:p>
            <a:pPr algn="ctr">
              <a:lnSpc>
                <a:spcPct val="120000"/>
              </a:lnSpc>
              <a:spcBef>
                <a:spcPts val="0"/>
              </a:spcBef>
            </a:pPr>
            <a:r>
              <a:rPr lang="en-US" sz="8800" dirty="0">
                <a:solidFill>
                  <a:schemeClr val="tx1"/>
                </a:solidFill>
              </a:rPr>
              <a:t>“The ecological crisis is rooted in humankind’s greed and refusal to practice good and faithful stewardship within the divine boundaries of creation.</a:t>
            </a:r>
          </a:p>
          <a:p>
            <a:pPr algn="ctr">
              <a:lnSpc>
                <a:spcPct val="120000"/>
              </a:lnSpc>
              <a:spcBef>
                <a:spcPts val="0"/>
              </a:spcBef>
            </a:pPr>
            <a:r>
              <a:rPr lang="en-US" sz="8800" dirty="0">
                <a:solidFill>
                  <a:schemeClr val="tx1"/>
                </a:solidFill>
              </a:rPr>
              <a:t>Seventh-day Adventists advocate a simple, wholesome lifestyle, where people do not step on the treadmill of unbridled consumerism, goods-getting, and production of waste. We call for respect of creation, restraint in the use of the world’s resources, reevaluation of one’s needs, and reaffirmation of the dignity of created life.”</a:t>
            </a:r>
          </a:p>
          <a:p>
            <a:pPr algn="ctr">
              <a:lnSpc>
                <a:spcPct val="120000"/>
              </a:lnSpc>
              <a:spcBef>
                <a:spcPts val="0"/>
              </a:spcBef>
            </a:pPr>
            <a:endParaRPr lang="en-US" sz="4000" dirty="0">
              <a:solidFill>
                <a:schemeClr val="tx1"/>
              </a:solidFill>
            </a:endParaRPr>
          </a:p>
          <a:p>
            <a:pPr algn="ctr">
              <a:lnSpc>
                <a:spcPct val="120000"/>
              </a:lnSpc>
              <a:spcBef>
                <a:spcPts val="0"/>
              </a:spcBef>
            </a:pPr>
            <a:r>
              <a:rPr lang="en-US" sz="7200" i="1" dirty="0">
                <a:solidFill>
                  <a:schemeClr val="tx1"/>
                </a:solidFill>
              </a:rPr>
              <a:t>General Conference of Seventh-day Adventists Administrative Committee, 1995</a:t>
            </a:r>
          </a:p>
        </p:txBody>
      </p:sp>
      <p:sp>
        <p:nvSpPr>
          <p:cNvPr id="4" name="Title 3">
            <a:extLst>
              <a:ext uri="{FF2B5EF4-FFF2-40B4-BE49-F238E27FC236}">
                <a16:creationId xmlns:a16="http://schemas.microsoft.com/office/drawing/2014/main" id="{9ACF165F-EE60-9E43-8C7A-41A17B0F2CB8}"/>
              </a:ext>
            </a:extLst>
          </p:cNvPr>
          <p:cNvSpPr>
            <a:spLocks noGrp="1"/>
          </p:cNvSpPr>
          <p:nvPr>
            <p:ph type="title"/>
          </p:nvPr>
        </p:nvSpPr>
        <p:spPr>
          <a:xfrm>
            <a:off x="519139" y="693743"/>
            <a:ext cx="4897437" cy="555174"/>
          </a:xfrm>
        </p:spPr>
        <p:txBody>
          <a:bodyPr>
            <a:normAutofit/>
          </a:bodyPr>
          <a:lstStyle/>
          <a:p>
            <a:pPr algn="ctr"/>
            <a:r>
              <a:rPr lang="en-US" sz="2400" b="1" dirty="0"/>
              <a:t>Adventists &amp; the Environment</a:t>
            </a:r>
            <a:endParaRPr lang="en-US" sz="2400" b="1" i="1" dirty="0"/>
          </a:p>
        </p:txBody>
      </p:sp>
      <p:pic>
        <p:nvPicPr>
          <p:cNvPr id="6" name="Picture 5" descr="A picture containing indoor, blue, painting&#10;&#10;Description automatically generated">
            <a:extLst>
              <a:ext uri="{FF2B5EF4-FFF2-40B4-BE49-F238E27FC236}">
                <a16:creationId xmlns:a16="http://schemas.microsoft.com/office/drawing/2014/main" id="{2FB9ACBB-9998-1444-9EC5-3F69D87776BA}"/>
              </a:ext>
            </a:extLst>
          </p:cNvPr>
          <p:cNvPicPr>
            <a:picLocks noChangeAspect="1"/>
          </p:cNvPicPr>
          <p:nvPr/>
        </p:nvPicPr>
        <p:blipFill>
          <a:blip r:embed="rId2"/>
          <a:stretch>
            <a:fillRect/>
          </a:stretch>
        </p:blipFill>
        <p:spPr>
          <a:xfrm>
            <a:off x="6174712" y="1361661"/>
            <a:ext cx="5788687" cy="3855334"/>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85577FE3-64C0-9D40-B173-6CF0A853D7C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114000"/>
                    </a14:imgEffect>
                    <a14:imgEffect>
                      <a14:brightnessContrast bright="-39000" contrast="77000"/>
                    </a14:imgEffect>
                  </a14:imgLayer>
                </a14:imgProps>
              </a:ext>
            </a:extLst>
          </a:blip>
          <a:stretch>
            <a:fillRect/>
          </a:stretch>
        </p:blipFill>
        <p:spPr>
          <a:xfrm>
            <a:off x="8686384" y="3126259"/>
            <a:ext cx="833691" cy="742297"/>
          </a:xfrm>
          <a:prstGeom prst="rect">
            <a:avLst/>
          </a:prstGeom>
        </p:spPr>
      </p:pic>
    </p:spTree>
    <p:extLst>
      <p:ext uri="{BB962C8B-B14F-4D97-AF65-F5344CB8AC3E}">
        <p14:creationId xmlns:p14="http://schemas.microsoft.com/office/powerpoint/2010/main" val="889752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890B6-DA81-8143-9395-CA38BF95C2DD}"/>
              </a:ext>
            </a:extLst>
          </p:cNvPr>
          <p:cNvSpPr>
            <a:spLocks noGrp="1"/>
          </p:cNvSpPr>
          <p:nvPr>
            <p:ph type="title"/>
          </p:nvPr>
        </p:nvSpPr>
        <p:spPr>
          <a:xfrm>
            <a:off x="642078" y="987424"/>
            <a:ext cx="4065844" cy="1353005"/>
          </a:xfrm>
        </p:spPr>
        <p:txBody>
          <a:bodyPr>
            <a:normAutofit/>
          </a:bodyPr>
          <a:lstStyle/>
          <a:p>
            <a:r>
              <a:rPr lang="en-US" dirty="0">
                <a:solidFill>
                  <a:schemeClr val="bg1"/>
                </a:solidFill>
              </a:rPr>
              <a:t>Q. </a:t>
            </a:r>
            <a:r>
              <a:rPr lang="en-US" dirty="0"/>
              <a:t>How to be faithful with my Territory? </a:t>
            </a:r>
          </a:p>
        </p:txBody>
      </p:sp>
      <p:sp>
        <p:nvSpPr>
          <p:cNvPr id="5" name="Text Placeholder 4">
            <a:extLst>
              <a:ext uri="{FF2B5EF4-FFF2-40B4-BE49-F238E27FC236}">
                <a16:creationId xmlns:a16="http://schemas.microsoft.com/office/drawing/2014/main" id="{9108E020-7C7B-7A4A-B07E-C6D4736B9933}"/>
              </a:ext>
            </a:extLst>
          </p:cNvPr>
          <p:cNvSpPr txBox="1">
            <a:spLocks noGrp="1"/>
          </p:cNvSpPr>
          <p:nvPr>
            <p:ph type="body" sz="half" idx="2"/>
          </p:nvPr>
        </p:nvSpPr>
        <p:spPr>
          <a:xfrm>
            <a:off x="642078" y="2558144"/>
            <a:ext cx="3959739" cy="3413242"/>
          </a:xfrm>
          <a:prstGeom prst="rect">
            <a:avLst/>
          </a:prstGeom>
          <a:noFill/>
        </p:spPr>
        <p:txBody>
          <a:bodyPr wrap="square" rtlCol="0">
            <a:spAutoFit/>
          </a:bodyPr>
          <a:lstStyle/>
          <a:p>
            <a:r>
              <a:rPr lang="en-US" sz="3200" dirty="0"/>
              <a:t>A. </a:t>
            </a:r>
            <a:r>
              <a:rPr lang="en-US" sz="3200" dirty="0">
                <a:solidFill>
                  <a:schemeClr val="accent4"/>
                </a:solidFill>
              </a:rPr>
              <a:t>A faithful steward does what their Master would do if He were present.</a:t>
            </a:r>
          </a:p>
          <a:p>
            <a:pPr marL="514350" indent="-514350">
              <a:buAutoNum type="alphaUcPeriod"/>
            </a:pPr>
            <a:endParaRPr lang="en-US" sz="3200" dirty="0">
              <a:solidFill>
                <a:schemeClr val="accent4"/>
              </a:solidFill>
            </a:endParaRPr>
          </a:p>
          <a:p>
            <a:pPr marL="514350" indent="-514350">
              <a:buAutoNum type="alphaUcPeriod"/>
            </a:pPr>
            <a:endParaRPr lang="en-US" sz="3200" dirty="0">
              <a:solidFill>
                <a:schemeClr val="accent4"/>
              </a:solidFill>
            </a:endParaRPr>
          </a:p>
          <a:p>
            <a:r>
              <a:rPr lang="en-US" sz="1800" dirty="0">
                <a:solidFill>
                  <a:schemeClr val="accent4"/>
                </a:solidFill>
              </a:rPr>
              <a:t>See </a:t>
            </a:r>
            <a:r>
              <a:rPr lang="en-US" sz="1800" i="1" dirty="0">
                <a:solidFill>
                  <a:schemeClr val="accent4"/>
                </a:solidFill>
              </a:rPr>
              <a:t>Counsels on Stewardship</a:t>
            </a:r>
            <a:r>
              <a:rPr lang="en-US" sz="1800" dirty="0">
                <a:solidFill>
                  <a:schemeClr val="accent4"/>
                </a:solidFill>
              </a:rPr>
              <a:t>, p. 113</a:t>
            </a:r>
          </a:p>
        </p:txBody>
      </p:sp>
      <p:pic>
        <p:nvPicPr>
          <p:cNvPr id="4" name="Picture 3" descr="A picture containing grass, outdoor, person, green&#10;&#10;Description automatically generated">
            <a:extLst>
              <a:ext uri="{FF2B5EF4-FFF2-40B4-BE49-F238E27FC236}">
                <a16:creationId xmlns:a16="http://schemas.microsoft.com/office/drawing/2014/main" id="{5F96C939-06DF-B64E-A308-5D87355B430F}"/>
              </a:ext>
            </a:extLst>
          </p:cNvPr>
          <p:cNvPicPr>
            <a:picLocks noChangeAspect="1"/>
          </p:cNvPicPr>
          <p:nvPr/>
        </p:nvPicPr>
        <p:blipFill>
          <a:blip r:embed="rId2"/>
          <a:stretch>
            <a:fillRect/>
          </a:stretch>
        </p:blipFill>
        <p:spPr>
          <a:xfrm>
            <a:off x="5362961" y="1375387"/>
            <a:ext cx="6465708" cy="4299855"/>
          </a:xfrm>
          <a:prstGeom prst="rect">
            <a:avLst/>
          </a:prstGeom>
        </p:spPr>
      </p:pic>
    </p:spTree>
    <p:extLst>
      <p:ext uri="{BB962C8B-B14F-4D97-AF65-F5344CB8AC3E}">
        <p14:creationId xmlns:p14="http://schemas.microsoft.com/office/powerpoint/2010/main" val="1991094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lackboard, night sky&#10;&#10;Description automatically generated">
            <a:extLst>
              <a:ext uri="{FF2B5EF4-FFF2-40B4-BE49-F238E27FC236}">
                <a16:creationId xmlns:a16="http://schemas.microsoft.com/office/drawing/2014/main" id="{889337D7-583D-5544-A50A-5B81DFEB20D3}"/>
              </a:ext>
            </a:extLst>
          </p:cNvPr>
          <p:cNvPicPr>
            <a:picLocks noChangeAspect="1"/>
          </p:cNvPicPr>
          <p:nvPr/>
        </p:nvPicPr>
        <p:blipFill>
          <a:blip r:embed="rId2"/>
          <a:stretch>
            <a:fillRect/>
          </a:stretch>
        </p:blipFill>
        <p:spPr>
          <a:xfrm>
            <a:off x="3174724" y="0"/>
            <a:ext cx="2781300" cy="2171700"/>
          </a:xfrm>
          <a:prstGeom prst="rect">
            <a:avLst/>
          </a:prstGeom>
        </p:spPr>
      </p:pic>
    </p:spTree>
    <p:extLst>
      <p:ext uri="{BB962C8B-B14F-4D97-AF65-F5344CB8AC3E}">
        <p14:creationId xmlns:p14="http://schemas.microsoft.com/office/powerpoint/2010/main" val="352813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918019"/>
            <a:ext cx="10037618" cy="759340"/>
          </a:xfrm>
        </p:spPr>
        <p:txBody>
          <a:bodyPr>
            <a:normAutofit fontScale="90000"/>
          </a:bodyPr>
          <a:lstStyle/>
          <a:p>
            <a:r>
              <a:rPr lang="en-US" sz="3200" b="1" dirty="0"/>
              <a:t>Grateful Living Topic: TERRITORY</a:t>
            </a:r>
            <a:br>
              <a:rPr lang="en-US" sz="3200" b="1" dirty="0"/>
            </a:br>
            <a:br>
              <a:rPr lang="en-US" sz="1100" b="1" dirty="0"/>
            </a:br>
            <a:r>
              <a:rPr lang="en-US" sz="3200" b="1" i="1" dirty="0"/>
              <a:t>Message Overview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1813550"/>
            <a:ext cx="10037618" cy="5052497"/>
          </a:xfrm>
        </p:spPr>
        <p:txBody>
          <a:bodyPr>
            <a:normAutofit/>
          </a:bodyPr>
          <a:lstStyle/>
          <a:p>
            <a:r>
              <a:rPr lang="en-AU" sz="2400" b="1" dirty="0"/>
              <a:t>Key Scriptures</a:t>
            </a:r>
            <a:r>
              <a:rPr lang="en-AU" sz="2400" dirty="0"/>
              <a:t>: Genesis 1:26 &amp; 2:15; Jeremiah 2:7, Isaiah 24:4-6</a:t>
            </a:r>
          </a:p>
          <a:p>
            <a:r>
              <a:rPr lang="en-AU" sz="2400" b="1" dirty="0">
                <a:solidFill>
                  <a:schemeClr val="tx1"/>
                </a:solidFill>
              </a:rPr>
              <a:t>Key EGW Writings: </a:t>
            </a:r>
            <a:r>
              <a:rPr lang="en-AU" sz="2400" dirty="0">
                <a:solidFill>
                  <a:schemeClr val="tx1"/>
                </a:solidFill>
              </a:rPr>
              <a:t>See overview article </a:t>
            </a:r>
            <a:r>
              <a:rPr lang="en-AU" sz="2400" i="1" dirty="0">
                <a:solidFill>
                  <a:schemeClr val="tx1"/>
                </a:solidFill>
              </a:rPr>
              <a:t>‘Ellen White and the Environment’</a:t>
            </a:r>
            <a:r>
              <a:rPr lang="en-AU" sz="2400" dirty="0">
                <a:solidFill>
                  <a:schemeClr val="tx1"/>
                </a:solidFill>
              </a:rPr>
              <a:t> at </a:t>
            </a:r>
            <a:r>
              <a:rPr lang="en-AU" sz="1800" dirty="0">
                <a:solidFill>
                  <a:schemeClr val="tx1"/>
                </a:solidFill>
                <a:hlinkClick r:id="rId2">
                  <a:extLst>
                    <a:ext uri="{A12FA001-AC4F-418D-AE19-62706E023703}">
                      <ahyp:hlinkClr xmlns:ahyp="http://schemas.microsoft.com/office/drawing/2018/hyperlinkcolor" val="tx"/>
                    </a:ext>
                  </a:extLst>
                </a:hlinkClick>
              </a:rPr>
              <a:t>https://www.adventistworld.org/ellen-white-and-the-environment/</a:t>
            </a:r>
            <a:r>
              <a:rPr lang="en-AU" sz="1800" dirty="0">
                <a:solidFill>
                  <a:schemeClr val="tx1"/>
                </a:solidFill>
              </a:rPr>
              <a:t> </a:t>
            </a:r>
          </a:p>
          <a:p>
            <a:r>
              <a:rPr lang="en-AU" sz="2400" b="1" dirty="0">
                <a:solidFill>
                  <a:schemeClr val="tx1"/>
                </a:solidFill>
              </a:rPr>
              <a:t>Goal</a:t>
            </a:r>
            <a:r>
              <a:rPr lang="en-AU" sz="2400" dirty="0">
                <a:solidFill>
                  <a:schemeClr val="tx1"/>
                </a:solidFill>
              </a:rPr>
              <a:t>: Faithfully caring for my land and the environment.</a:t>
            </a:r>
          </a:p>
          <a:p>
            <a:r>
              <a:rPr lang="en-US" sz="2400" b="1" dirty="0">
                <a:solidFill>
                  <a:schemeClr val="tx1"/>
                </a:solidFill>
              </a:rPr>
              <a:t>Interview Idea</a:t>
            </a:r>
            <a:r>
              <a:rPr lang="en-US" sz="2400" dirty="0">
                <a:solidFill>
                  <a:schemeClr val="tx1"/>
                </a:solidFill>
              </a:rPr>
              <a:t>: Is there an inspiring person in your church or wider community who you can interview (maybe even by phone or Zoom) about the importance of caring for their land and wider environment?</a:t>
            </a:r>
          </a:p>
        </p:txBody>
      </p:sp>
    </p:spTree>
    <p:extLst>
      <p:ext uri="{BB962C8B-B14F-4D97-AF65-F5344CB8AC3E}">
        <p14:creationId xmlns:p14="http://schemas.microsoft.com/office/powerpoint/2010/main" val="91625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0C55-A229-8B4E-8BC0-74DDEC9BCF9D}"/>
              </a:ext>
            </a:extLst>
          </p:cNvPr>
          <p:cNvSpPr>
            <a:spLocks noGrp="1"/>
          </p:cNvSpPr>
          <p:nvPr>
            <p:ph type="title"/>
          </p:nvPr>
        </p:nvSpPr>
        <p:spPr>
          <a:xfrm>
            <a:off x="3110526" y="2480438"/>
            <a:ext cx="5970948" cy="2852737"/>
          </a:xfrm>
        </p:spPr>
        <p:txBody>
          <a:bodyPr>
            <a:normAutofit/>
          </a:bodyPr>
          <a:lstStyle/>
          <a:p>
            <a:r>
              <a:rPr lang="en-US" sz="4000" dirty="0">
                <a:solidFill>
                  <a:schemeClr val="tx1"/>
                </a:solidFill>
                <a:latin typeface="Helvetica" pitchFamily="2" charset="0"/>
              </a:rPr>
              <a:t>The slides for the actual presentation start on slide #5.</a:t>
            </a:r>
            <a:br>
              <a:rPr lang="en-US" sz="4000" dirty="0">
                <a:latin typeface="Helvetica" pitchFamily="2" charset="0"/>
              </a:rPr>
            </a:br>
            <a:r>
              <a:rPr lang="en-US" sz="2400" dirty="0">
                <a:solidFill>
                  <a:srgbClr val="00B050"/>
                </a:solidFill>
                <a:latin typeface="Helvetica" pitchFamily="2" charset="0"/>
              </a:rPr>
              <a:t>(Delete this slide before presenting! </a:t>
            </a:r>
            <a:r>
              <a:rPr lang="en-US" sz="2400" dirty="0">
                <a:solidFill>
                  <a:srgbClr val="00B050"/>
                </a:solidFill>
                <a:latin typeface="Helvetica" pitchFamily="2" charset="0"/>
                <a:sym typeface="Wingdings" pitchFamily="2" charset="2"/>
              </a:rPr>
              <a:t>)</a:t>
            </a:r>
            <a:endParaRPr lang="en-US" sz="2400" dirty="0">
              <a:latin typeface="Helvetica" pitchFamily="2" charset="0"/>
            </a:endParaRPr>
          </a:p>
        </p:txBody>
      </p:sp>
    </p:spTree>
    <p:extLst>
      <p:ext uri="{BB962C8B-B14F-4D97-AF65-F5344CB8AC3E}">
        <p14:creationId xmlns:p14="http://schemas.microsoft.com/office/powerpoint/2010/main" val="1807992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0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9CE42225-B3CD-2546-9C72-C2364A4B89A3}"/>
              </a:ext>
            </a:extLst>
          </p:cNvPr>
          <p:cNvSpPr>
            <a:spLocks noGrp="1"/>
          </p:cNvSpPr>
          <p:nvPr>
            <p:ph type="media" sz="quarter" idx="10"/>
          </p:nvPr>
        </p:nvSpPr>
        <p:spPr/>
      </p:sp>
      <p:sp>
        <p:nvSpPr>
          <p:cNvPr id="3" name="TextBox 2">
            <a:extLst>
              <a:ext uri="{FF2B5EF4-FFF2-40B4-BE49-F238E27FC236}">
                <a16:creationId xmlns:a16="http://schemas.microsoft.com/office/drawing/2014/main" id="{5219E75D-3265-504C-BAD1-BB7848AB6362}"/>
              </a:ext>
            </a:extLst>
          </p:cNvPr>
          <p:cNvSpPr txBox="1"/>
          <p:nvPr/>
        </p:nvSpPr>
        <p:spPr>
          <a:xfrm>
            <a:off x="3307098" y="2189767"/>
            <a:ext cx="5577801" cy="1692771"/>
          </a:xfrm>
          <a:prstGeom prst="rect">
            <a:avLst/>
          </a:prstGeom>
          <a:noFill/>
        </p:spPr>
        <p:txBody>
          <a:bodyPr wrap="square" rtlCol="0">
            <a:spAutoFit/>
          </a:bodyPr>
          <a:lstStyle/>
          <a:p>
            <a:pPr algn="ctr"/>
            <a:r>
              <a:rPr lang="en-US" dirty="0"/>
              <a:t>The 2-minute video called</a:t>
            </a:r>
          </a:p>
          <a:p>
            <a:pPr algn="ctr"/>
            <a:r>
              <a:rPr lang="en-US" b="1" i="1" dirty="0"/>
              <a:t>Grateful Living Introduction</a:t>
            </a:r>
          </a:p>
          <a:p>
            <a:pPr algn="ctr"/>
            <a:r>
              <a:rPr lang="en-US" dirty="0"/>
              <a:t>can be inserted and/or shown here.</a:t>
            </a:r>
          </a:p>
          <a:p>
            <a:pPr algn="ctr"/>
            <a:r>
              <a:rPr lang="en-US" dirty="0"/>
              <a:t>The video can be downloaded at </a:t>
            </a:r>
            <a:r>
              <a:rPr lang="en-US" dirty="0">
                <a:hlinkClick r:id="rId2"/>
              </a:rPr>
              <a:t>https://stewardship.adventistchurch.com/grateful-living/</a:t>
            </a:r>
            <a:r>
              <a:rPr lang="en-US" dirty="0"/>
              <a:t> </a:t>
            </a:r>
          </a:p>
          <a:p>
            <a:pPr algn="ctr"/>
            <a:r>
              <a:rPr lang="en-US" sz="1400" dirty="0">
                <a:solidFill>
                  <a:srgbClr val="00B050"/>
                </a:solidFill>
              </a:rPr>
              <a:t>Or simply delete this slide if you’re not showing the video.</a:t>
            </a:r>
          </a:p>
        </p:txBody>
      </p:sp>
    </p:spTree>
    <p:extLst>
      <p:ext uri="{BB962C8B-B14F-4D97-AF65-F5344CB8AC3E}">
        <p14:creationId xmlns:p14="http://schemas.microsoft.com/office/powerpoint/2010/main" val="145227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95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815175"/>
      </p:ext>
    </p:extLst>
  </p:cSld>
  <p:clrMapOvr>
    <a:masterClrMapping/>
  </p:clrMapOvr>
</p:sld>
</file>

<file path=ppt/theme/theme1.xml><?xml version="1.0" encoding="utf-8"?>
<a:theme xmlns:a="http://schemas.openxmlformats.org/drawingml/2006/main" name="Office Theme">
  <a:themeElements>
    <a:clrScheme name="Grateful Living">
      <a:dk1>
        <a:srgbClr val="000000"/>
      </a:dk1>
      <a:lt1>
        <a:srgbClr val="FFFFFF"/>
      </a:lt1>
      <a:dk2>
        <a:srgbClr val="333932"/>
      </a:dk2>
      <a:lt2>
        <a:srgbClr val="E7E6E6"/>
      </a:lt2>
      <a:accent1>
        <a:srgbClr val="FF8200"/>
      </a:accent1>
      <a:accent2>
        <a:srgbClr val="8ACF95"/>
      </a:accent2>
      <a:accent3>
        <a:srgbClr val="637466"/>
      </a:accent3>
      <a:accent4>
        <a:srgbClr val="D6ECD3"/>
      </a:accent4>
      <a:accent5>
        <a:srgbClr val="F0F8ED"/>
      </a:accent5>
      <a:accent6>
        <a:srgbClr val="F0D2E8"/>
      </a:accent6>
      <a:hlink>
        <a:srgbClr val="8ACF95"/>
      </a:hlink>
      <a:folHlink>
        <a:srgbClr val="653B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174803-A0DF-FB44-A9F0-A5F159942323}" vid="{E312AFEA-FA7E-9741-A037-995E7B456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1128</TotalTime>
  <Words>1953</Words>
  <Application>Microsoft Macintosh PowerPoint</Application>
  <PresentationFormat>Widescreen</PresentationFormat>
  <Paragraphs>101</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Avenir Book</vt:lpstr>
      <vt:lpstr>Calibri</vt:lpstr>
      <vt:lpstr>Helvetica</vt:lpstr>
      <vt:lpstr>Open Sans</vt:lpstr>
      <vt:lpstr>Open Sans Light</vt:lpstr>
      <vt:lpstr>Open Sans Semibold</vt:lpstr>
      <vt:lpstr>Office Theme</vt:lpstr>
      <vt:lpstr>The 8 T’s of Grateful Living POWERPOINT INSTRUCTIONS (Delete this slide before presenting! )</vt:lpstr>
      <vt:lpstr>Why should we encourage Grateful Living? (Delete this slide before presenting! )</vt:lpstr>
      <vt:lpstr>Grateful Living Topic: TERRITORY  Message Overview (Delete this slide before presenting! )</vt:lpstr>
      <vt:lpstr>The slides for the actual presentation start on slide #5. (Delete this slide before presenting! )</vt:lpstr>
      <vt:lpstr>PowerPoint Presentation</vt:lpstr>
      <vt:lpstr>PowerPoint Presentation</vt:lpstr>
      <vt:lpstr>PowerPoint Presentation</vt:lpstr>
      <vt:lpstr>PowerPoint Presentation</vt:lpstr>
      <vt:lpstr>PowerPoint Presentation</vt:lpstr>
      <vt:lpstr>PowerPoint Presentation</vt:lpstr>
      <vt:lpstr>Possible opening illustration (Delete this page before presenting! )</vt:lpstr>
      <vt:lpstr>PowerPoint Presentation</vt:lpstr>
      <vt:lpstr>PowerPoint Presentation</vt:lpstr>
      <vt:lpstr>God invites us to be faithful stewards and managers of all that He entrusts to us.   When we understand that God owns everything, our ‘ownership’ ends, and ‘stewardship’ begins.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Adventists &amp; the Environment</vt:lpstr>
      <vt:lpstr>Adventists &amp; the Environment</vt:lpstr>
      <vt:lpstr>Q. How to be faithful with my Territory?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Merchant</dc:creator>
  <cp:lastModifiedBy>Julian Archer</cp:lastModifiedBy>
  <cp:revision>106</cp:revision>
  <dcterms:created xsi:type="dcterms:W3CDTF">2021-06-21T03:29:36Z</dcterms:created>
  <dcterms:modified xsi:type="dcterms:W3CDTF">2022-08-26T03:00:29Z</dcterms:modified>
</cp:coreProperties>
</file>