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0"/>
  </p:notesMasterIdLst>
  <p:sldIdLst>
    <p:sldId id="256" r:id="rId2"/>
    <p:sldId id="698" r:id="rId3"/>
    <p:sldId id="696" r:id="rId4"/>
    <p:sldId id="283" r:id="rId5"/>
    <p:sldId id="257" r:id="rId6"/>
    <p:sldId id="693" r:id="rId7"/>
    <p:sldId id="297" r:id="rId8"/>
    <p:sldId id="293" r:id="rId9"/>
    <p:sldId id="295" r:id="rId10"/>
    <p:sldId id="284" r:id="rId11"/>
    <p:sldId id="286" r:id="rId12"/>
    <p:sldId id="288" r:id="rId13"/>
    <p:sldId id="289" r:id="rId14"/>
    <p:sldId id="290" r:id="rId15"/>
    <p:sldId id="291" r:id="rId16"/>
    <p:sldId id="695" r:id="rId17"/>
    <p:sldId id="258" r:id="rId18"/>
    <p:sldId id="292" r:id="rId19"/>
    <p:sldId id="259" r:id="rId20"/>
    <p:sldId id="277" r:id="rId21"/>
    <p:sldId id="278" r:id="rId22"/>
    <p:sldId id="279" r:id="rId23"/>
    <p:sldId id="280" r:id="rId24"/>
    <p:sldId id="281" r:id="rId25"/>
    <p:sldId id="282" r:id="rId26"/>
    <p:sldId id="694" r:id="rId27"/>
    <p:sldId id="261" r:id="rId28"/>
    <p:sldId id="263" r:id="rId29"/>
    <p:sldId id="296" r:id="rId30"/>
    <p:sldId id="294" r:id="rId31"/>
    <p:sldId id="266" r:id="rId32"/>
    <p:sldId id="267" r:id="rId33"/>
    <p:sldId id="260" r:id="rId34"/>
    <p:sldId id="692" r:id="rId35"/>
    <p:sldId id="265" r:id="rId36"/>
    <p:sldId id="268" r:id="rId37"/>
    <p:sldId id="697" r:id="rId38"/>
    <p:sldId id="691" r:id="rId3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0"/>
    <p:restoredTop sz="95859"/>
  </p:normalViewPr>
  <p:slideViewPr>
    <p:cSldViewPr snapToGrid="0" snapToObjects="1">
      <p:cViewPr varScale="1">
        <p:scale>
          <a:sx n="68" d="100"/>
          <a:sy n="68" d="100"/>
        </p:scale>
        <p:origin x="259" y="67"/>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C762DCA-F1DA-488B-A276-A19F382890A9}"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AEC60751-D4A2-4A4B-A29B-3C7869E00A5F}">
      <dgm:prSet/>
      <dgm:spPr>
        <a:solidFill>
          <a:srgbClr val="92D050"/>
        </a:solidFill>
      </dgm:spPr>
      <dgm:t>
        <a:bodyPr/>
        <a:lstStyle/>
        <a:p>
          <a:r>
            <a:rPr lang="en-US" b="1" dirty="0">
              <a:solidFill>
                <a:schemeClr val="tx1"/>
              </a:solidFill>
            </a:rPr>
            <a:t>Healthy – nurturing and positive – loving God and loving others</a:t>
          </a:r>
        </a:p>
      </dgm:t>
    </dgm:pt>
    <dgm:pt modelId="{2CFCFB08-EF2C-44FA-A73C-4A544E18A790}" type="parTrans" cxnId="{334EE77A-B533-4E9F-BCD7-9BE827415549}">
      <dgm:prSet/>
      <dgm:spPr/>
      <dgm:t>
        <a:bodyPr/>
        <a:lstStyle/>
        <a:p>
          <a:endParaRPr lang="en-US"/>
        </a:p>
      </dgm:t>
    </dgm:pt>
    <dgm:pt modelId="{CAFB193E-0DCF-47C8-A836-86F7D967A6E6}" type="sibTrans" cxnId="{334EE77A-B533-4E9F-BCD7-9BE827415549}">
      <dgm:prSet/>
      <dgm:spPr/>
      <dgm:t>
        <a:bodyPr/>
        <a:lstStyle/>
        <a:p>
          <a:endParaRPr lang="en-US"/>
        </a:p>
      </dgm:t>
    </dgm:pt>
    <dgm:pt modelId="{C373DCD3-AE97-4AB8-875C-A3231CF17E08}">
      <dgm:prSet/>
      <dgm:spPr>
        <a:solidFill>
          <a:srgbClr val="FFFF00"/>
        </a:solidFill>
      </dgm:spPr>
      <dgm:t>
        <a:bodyPr/>
        <a:lstStyle/>
        <a:p>
          <a:r>
            <a:rPr lang="en-US" b="1" dirty="0">
              <a:solidFill>
                <a:schemeClr val="tx1"/>
              </a:solidFill>
            </a:rPr>
            <a:t>Unhelpful – thoughtless things we all say and do occasionally when we are not focused on being empathic to others.</a:t>
          </a:r>
        </a:p>
      </dgm:t>
    </dgm:pt>
    <dgm:pt modelId="{BE965C3F-01D8-412C-B853-2D69B8E09D81}" type="parTrans" cxnId="{19923B16-6D02-42EF-BF35-EA3848C1F049}">
      <dgm:prSet/>
      <dgm:spPr/>
      <dgm:t>
        <a:bodyPr/>
        <a:lstStyle/>
        <a:p>
          <a:endParaRPr lang="en-US"/>
        </a:p>
      </dgm:t>
    </dgm:pt>
    <dgm:pt modelId="{3356DF62-C08A-4897-8963-93FBA31E1DA9}" type="sibTrans" cxnId="{19923B16-6D02-42EF-BF35-EA3848C1F049}">
      <dgm:prSet/>
      <dgm:spPr/>
      <dgm:t>
        <a:bodyPr/>
        <a:lstStyle/>
        <a:p>
          <a:endParaRPr lang="en-US"/>
        </a:p>
      </dgm:t>
    </dgm:pt>
    <dgm:pt modelId="{6A3A0C6B-281A-475D-BF0A-03826686ACA7}">
      <dgm:prSet/>
      <dgm:spPr>
        <a:solidFill>
          <a:srgbClr val="FFC000"/>
        </a:solidFill>
      </dgm:spPr>
      <dgm:t>
        <a:bodyPr/>
        <a:lstStyle/>
        <a:p>
          <a:r>
            <a:rPr lang="en-US" b="1" dirty="0">
              <a:solidFill>
                <a:schemeClr val="tx1"/>
              </a:solidFill>
            </a:rPr>
            <a:t>Unhealthy – the pattern of thinking, speaking and behaving unhelpfully in spiritual contexts becomes more negative and consistent, and is not open to being challenged and modified, even though it is hurtful to others</a:t>
          </a:r>
          <a:r>
            <a:rPr lang="en-US" b="1" dirty="0"/>
            <a:t>. </a:t>
          </a:r>
        </a:p>
      </dgm:t>
    </dgm:pt>
    <dgm:pt modelId="{CB7D7276-FCA2-4B44-931C-0E40922D2DC7}" type="parTrans" cxnId="{7B0DD986-0F23-4949-99D6-D1B026376C8C}">
      <dgm:prSet/>
      <dgm:spPr/>
      <dgm:t>
        <a:bodyPr/>
        <a:lstStyle/>
        <a:p>
          <a:endParaRPr lang="en-US"/>
        </a:p>
      </dgm:t>
    </dgm:pt>
    <dgm:pt modelId="{E1DBEC92-791D-48E5-B8D1-91EBEEDF4DB3}" type="sibTrans" cxnId="{7B0DD986-0F23-4949-99D6-D1B026376C8C}">
      <dgm:prSet/>
      <dgm:spPr/>
      <dgm:t>
        <a:bodyPr/>
        <a:lstStyle/>
        <a:p>
          <a:endParaRPr lang="en-US"/>
        </a:p>
      </dgm:t>
    </dgm:pt>
    <dgm:pt modelId="{692CED71-A505-4FFE-9283-3F043D8152A4}">
      <dgm:prSet/>
      <dgm:spPr>
        <a:solidFill>
          <a:srgbClr val="FF0000"/>
        </a:solidFill>
      </dgm:spPr>
      <dgm:t>
        <a:bodyPr/>
        <a:lstStyle/>
        <a:p>
          <a:r>
            <a:rPr lang="en-US" b="1" dirty="0">
              <a:solidFill>
                <a:schemeClr val="bg1"/>
              </a:solidFill>
            </a:rPr>
            <a:t>Spiritual Abuse - </a:t>
          </a:r>
          <a:r>
            <a:rPr lang="en-GB" b="1" dirty="0">
              <a:solidFill>
                <a:schemeClr val="bg1"/>
              </a:solidFill>
            </a:rPr>
            <a:t>If it an unhealthy </a:t>
          </a:r>
          <a:r>
            <a:rPr lang="en-GB" b="1" dirty="0" err="1">
              <a:solidFill>
                <a:schemeClr val="bg1"/>
              </a:solidFill>
            </a:rPr>
            <a:t>appraoch</a:t>
          </a:r>
          <a:r>
            <a:rPr lang="en-GB" b="1" dirty="0">
              <a:solidFill>
                <a:schemeClr val="bg1"/>
              </a:solidFill>
            </a:rPr>
            <a:t> becomes a persistent pattern of coercive controlling behaviour, that reflects the definition of psychological abuse with a religious rationale, it can cross the threshold into spiritual abuse.</a:t>
          </a:r>
          <a:endParaRPr lang="en-US" b="1" dirty="0">
            <a:solidFill>
              <a:schemeClr val="bg1"/>
            </a:solidFill>
          </a:endParaRPr>
        </a:p>
      </dgm:t>
    </dgm:pt>
    <dgm:pt modelId="{9B9ACBAB-085E-4094-BE34-9C8BC5A00016}" type="parTrans" cxnId="{F5BA418A-A78E-4CCE-B7F0-75D68E8EA54F}">
      <dgm:prSet/>
      <dgm:spPr/>
      <dgm:t>
        <a:bodyPr/>
        <a:lstStyle/>
        <a:p>
          <a:endParaRPr lang="en-US"/>
        </a:p>
      </dgm:t>
    </dgm:pt>
    <dgm:pt modelId="{83608DC4-4E44-4667-B391-54F9C87F7E17}" type="sibTrans" cxnId="{F5BA418A-A78E-4CCE-B7F0-75D68E8EA54F}">
      <dgm:prSet/>
      <dgm:spPr/>
      <dgm:t>
        <a:bodyPr/>
        <a:lstStyle/>
        <a:p>
          <a:endParaRPr lang="en-US"/>
        </a:p>
      </dgm:t>
    </dgm:pt>
    <dgm:pt modelId="{38C21AF4-82AC-2C47-A524-D9E89029B0FC}" type="pres">
      <dgm:prSet presAssocID="{EC762DCA-F1DA-488B-A276-A19F382890A9}" presName="linear" presStyleCnt="0">
        <dgm:presLayoutVars>
          <dgm:animLvl val="lvl"/>
          <dgm:resizeHandles val="exact"/>
        </dgm:presLayoutVars>
      </dgm:prSet>
      <dgm:spPr/>
    </dgm:pt>
    <dgm:pt modelId="{D8493781-6414-C541-8F06-853D03644F22}" type="pres">
      <dgm:prSet presAssocID="{AEC60751-D4A2-4A4B-A29B-3C7869E00A5F}" presName="parentText" presStyleLbl="node1" presStyleIdx="0" presStyleCnt="4">
        <dgm:presLayoutVars>
          <dgm:chMax val="0"/>
          <dgm:bulletEnabled val="1"/>
        </dgm:presLayoutVars>
      </dgm:prSet>
      <dgm:spPr/>
    </dgm:pt>
    <dgm:pt modelId="{53E422DC-6C14-144C-8147-3180DEC22603}" type="pres">
      <dgm:prSet presAssocID="{CAFB193E-0DCF-47C8-A836-86F7D967A6E6}" presName="spacer" presStyleCnt="0"/>
      <dgm:spPr/>
    </dgm:pt>
    <dgm:pt modelId="{ADEAB8F0-B44F-1947-A926-5C1EDBF68A48}" type="pres">
      <dgm:prSet presAssocID="{C373DCD3-AE97-4AB8-875C-A3231CF17E08}" presName="parentText" presStyleLbl="node1" presStyleIdx="1" presStyleCnt="4">
        <dgm:presLayoutVars>
          <dgm:chMax val="0"/>
          <dgm:bulletEnabled val="1"/>
        </dgm:presLayoutVars>
      </dgm:prSet>
      <dgm:spPr/>
    </dgm:pt>
    <dgm:pt modelId="{C82F4F7D-BD2A-844F-ABF7-A712C4AAC2FB}" type="pres">
      <dgm:prSet presAssocID="{3356DF62-C08A-4897-8963-93FBA31E1DA9}" presName="spacer" presStyleCnt="0"/>
      <dgm:spPr/>
    </dgm:pt>
    <dgm:pt modelId="{AA2F37D9-52F3-3440-B427-42C989B7A62A}" type="pres">
      <dgm:prSet presAssocID="{6A3A0C6B-281A-475D-BF0A-03826686ACA7}" presName="parentText" presStyleLbl="node1" presStyleIdx="2" presStyleCnt="4">
        <dgm:presLayoutVars>
          <dgm:chMax val="0"/>
          <dgm:bulletEnabled val="1"/>
        </dgm:presLayoutVars>
      </dgm:prSet>
      <dgm:spPr/>
    </dgm:pt>
    <dgm:pt modelId="{8F19A311-E7BC-3C4A-855C-1B9284C4F2E1}" type="pres">
      <dgm:prSet presAssocID="{E1DBEC92-791D-48E5-B8D1-91EBEEDF4DB3}" presName="spacer" presStyleCnt="0"/>
      <dgm:spPr/>
    </dgm:pt>
    <dgm:pt modelId="{41E0117A-3D9F-5445-9855-84EAC64925C1}" type="pres">
      <dgm:prSet presAssocID="{692CED71-A505-4FFE-9283-3F043D8152A4}" presName="parentText" presStyleLbl="node1" presStyleIdx="3" presStyleCnt="4">
        <dgm:presLayoutVars>
          <dgm:chMax val="0"/>
          <dgm:bulletEnabled val="1"/>
        </dgm:presLayoutVars>
      </dgm:prSet>
      <dgm:spPr/>
    </dgm:pt>
  </dgm:ptLst>
  <dgm:cxnLst>
    <dgm:cxn modelId="{19923B16-6D02-42EF-BF35-EA3848C1F049}" srcId="{EC762DCA-F1DA-488B-A276-A19F382890A9}" destId="{C373DCD3-AE97-4AB8-875C-A3231CF17E08}" srcOrd="1" destOrd="0" parTransId="{BE965C3F-01D8-412C-B853-2D69B8E09D81}" sibTransId="{3356DF62-C08A-4897-8963-93FBA31E1DA9}"/>
    <dgm:cxn modelId="{2C8A1C27-6878-304A-9470-7E7EF1C96F4E}" type="presOf" srcId="{6A3A0C6B-281A-475D-BF0A-03826686ACA7}" destId="{AA2F37D9-52F3-3440-B427-42C989B7A62A}" srcOrd="0" destOrd="0" presId="urn:microsoft.com/office/officeart/2005/8/layout/vList2"/>
    <dgm:cxn modelId="{7BCF675C-7677-EE49-9819-78FE11EA28B9}" type="presOf" srcId="{AEC60751-D4A2-4A4B-A29B-3C7869E00A5F}" destId="{D8493781-6414-C541-8F06-853D03644F22}" srcOrd="0" destOrd="0" presId="urn:microsoft.com/office/officeart/2005/8/layout/vList2"/>
    <dgm:cxn modelId="{209EC448-EC45-2741-965C-F78FB29B6CDE}" type="presOf" srcId="{692CED71-A505-4FFE-9283-3F043D8152A4}" destId="{41E0117A-3D9F-5445-9855-84EAC64925C1}" srcOrd="0" destOrd="0" presId="urn:microsoft.com/office/officeart/2005/8/layout/vList2"/>
    <dgm:cxn modelId="{334EE77A-B533-4E9F-BCD7-9BE827415549}" srcId="{EC762DCA-F1DA-488B-A276-A19F382890A9}" destId="{AEC60751-D4A2-4A4B-A29B-3C7869E00A5F}" srcOrd="0" destOrd="0" parTransId="{2CFCFB08-EF2C-44FA-A73C-4A544E18A790}" sibTransId="{CAFB193E-0DCF-47C8-A836-86F7D967A6E6}"/>
    <dgm:cxn modelId="{7B0DD986-0F23-4949-99D6-D1B026376C8C}" srcId="{EC762DCA-F1DA-488B-A276-A19F382890A9}" destId="{6A3A0C6B-281A-475D-BF0A-03826686ACA7}" srcOrd="2" destOrd="0" parTransId="{CB7D7276-FCA2-4B44-931C-0E40922D2DC7}" sibTransId="{E1DBEC92-791D-48E5-B8D1-91EBEEDF4DB3}"/>
    <dgm:cxn modelId="{F5BA418A-A78E-4CCE-B7F0-75D68E8EA54F}" srcId="{EC762DCA-F1DA-488B-A276-A19F382890A9}" destId="{692CED71-A505-4FFE-9283-3F043D8152A4}" srcOrd="3" destOrd="0" parTransId="{9B9ACBAB-085E-4094-BE34-9C8BC5A00016}" sibTransId="{83608DC4-4E44-4667-B391-54F9C87F7E17}"/>
    <dgm:cxn modelId="{A2BBB1C0-A965-1B42-B939-B832027B758E}" type="presOf" srcId="{EC762DCA-F1DA-488B-A276-A19F382890A9}" destId="{38C21AF4-82AC-2C47-A524-D9E89029B0FC}" srcOrd="0" destOrd="0" presId="urn:microsoft.com/office/officeart/2005/8/layout/vList2"/>
    <dgm:cxn modelId="{0FD732D3-DEDA-A540-8278-8A8AF4183266}" type="presOf" srcId="{C373DCD3-AE97-4AB8-875C-A3231CF17E08}" destId="{ADEAB8F0-B44F-1947-A926-5C1EDBF68A48}" srcOrd="0" destOrd="0" presId="urn:microsoft.com/office/officeart/2005/8/layout/vList2"/>
    <dgm:cxn modelId="{2F8D2EED-72CC-6549-98FA-B904413E1518}" type="presParOf" srcId="{38C21AF4-82AC-2C47-A524-D9E89029B0FC}" destId="{D8493781-6414-C541-8F06-853D03644F22}" srcOrd="0" destOrd="0" presId="urn:microsoft.com/office/officeart/2005/8/layout/vList2"/>
    <dgm:cxn modelId="{9CD20291-953A-7540-99CB-39DAA4ED2FA2}" type="presParOf" srcId="{38C21AF4-82AC-2C47-A524-D9E89029B0FC}" destId="{53E422DC-6C14-144C-8147-3180DEC22603}" srcOrd="1" destOrd="0" presId="urn:microsoft.com/office/officeart/2005/8/layout/vList2"/>
    <dgm:cxn modelId="{016E91F7-D004-674E-A3B2-E03953D38BC8}" type="presParOf" srcId="{38C21AF4-82AC-2C47-A524-D9E89029B0FC}" destId="{ADEAB8F0-B44F-1947-A926-5C1EDBF68A48}" srcOrd="2" destOrd="0" presId="urn:microsoft.com/office/officeart/2005/8/layout/vList2"/>
    <dgm:cxn modelId="{3C74DCF1-80D4-D944-98F8-EB3E180DCCDD}" type="presParOf" srcId="{38C21AF4-82AC-2C47-A524-D9E89029B0FC}" destId="{C82F4F7D-BD2A-844F-ABF7-A712C4AAC2FB}" srcOrd="3" destOrd="0" presId="urn:microsoft.com/office/officeart/2005/8/layout/vList2"/>
    <dgm:cxn modelId="{871288ED-16AB-6C41-A1F6-D49BD19B8DED}" type="presParOf" srcId="{38C21AF4-82AC-2C47-A524-D9E89029B0FC}" destId="{AA2F37D9-52F3-3440-B427-42C989B7A62A}" srcOrd="4" destOrd="0" presId="urn:microsoft.com/office/officeart/2005/8/layout/vList2"/>
    <dgm:cxn modelId="{BE316BF0-9A8A-B743-8C57-5F4E14AFA9A8}" type="presParOf" srcId="{38C21AF4-82AC-2C47-A524-D9E89029B0FC}" destId="{8F19A311-E7BC-3C4A-855C-1B9284C4F2E1}" srcOrd="5" destOrd="0" presId="urn:microsoft.com/office/officeart/2005/8/layout/vList2"/>
    <dgm:cxn modelId="{73065E35-E56B-104E-8CD2-F8A2D1EBD99F}" type="presParOf" srcId="{38C21AF4-82AC-2C47-A524-D9E89029B0FC}" destId="{41E0117A-3D9F-5445-9855-84EAC64925C1}"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BA93E48-535F-4B22-B0B7-345869143304}"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A9E91B0C-B6BF-4119-BC22-222735ABA510}">
      <dgm:prSet/>
      <dgm:spPr>
        <a:solidFill>
          <a:srgbClr val="92D050"/>
        </a:solidFill>
      </dgm:spPr>
      <dgm:t>
        <a:bodyPr/>
        <a:lstStyle/>
        <a:p>
          <a:r>
            <a:rPr lang="en-US" b="1" dirty="0">
              <a:solidFill>
                <a:schemeClr val="tx1"/>
              </a:solidFill>
            </a:rPr>
            <a:t>Healthy teaching </a:t>
          </a:r>
          <a:r>
            <a:rPr lang="en-US" dirty="0">
              <a:solidFill>
                <a:schemeClr val="tx1"/>
              </a:solidFill>
            </a:rPr>
            <a:t>– God’s love for you never changes, whatever you do He will always love you and forgive you, and so will I.</a:t>
          </a:r>
        </a:p>
      </dgm:t>
    </dgm:pt>
    <dgm:pt modelId="{BAFC7FBB-D562-43CB-BDC7-FDA9337E6C7B}" type="parTrans" cxnId="{1FD41248-8D0D-45F2-864A-66BBED539454}">
      <dgm:prSet/>
      <dgm:spPr/>
      <dgm:t>
        <a:bodyPr/>
        <a:lstStyle/>
        <a:p>
          <a:endParaRPr lang="en-US"/>
        </a:p>
      </dgm:t>
    </dgm:pt>
    <dgm:pt modelId="{84B52CB3-DEA0-46BF-886B-E7AC63074FD3}" type="sibTrans" cxnId="{1FD41248-8D0D-45F2-864A-66BBED539454}">
      <dgm:prSet/>
      <dgm:spPr/>
      <dgm:t>
        <a:bodyPr/>
        <a:lstStyle/>
        <a:p>
          <a:endParaRPr lang="en-US"/>
        </a:p>
      </dgm:t>
    </dgm:pt>
    <dgm:pt modelId="{A2B7AB8F-1BFB-43D9-90B6-BCE588053213}">
      <dgm:prSet/>
      <dgm:spPr>
        <a:solidFill>
          <a:schemeClr val="accent3">
            <a:lumMod val="60000"/>
            <a:lumOff val="40000"/>
          </a:schemeClr>
        </a:solidFill>
      </dgm:spPr>
      <dgm:t>
        <a:bodyPr/>
        <a:lstStyle/>
        <a:p>
          <a:r>
            <a:rPr lang="en-US" b="1" dirty="0">
              <a:solidFill>
                <a:schemeClr val="tx1"/>
              </a:solidFill>
            </a:rPr>
            <a:t>Unhelpful teaching </a:t>
          </a:r>
          <a:r>
            <a:rPr lang="en-US" dirty="0">
              <a:solidFill>
                <a:schemeClr val="tx1"/>
              </a:solidFill>
            </a:rPr>
            <a:t>– When you disobey me, it makes me and God sad.</a:t>
          </a:r>
        </a:p>
      </dgm:t>
    </dgm:pt>
    <dgm:pt modelId="{38D4773F-6715-4BFA-A496-C04B91C08557}" type="parTrans" cxnId="{B1C10203-F1D3-498F-BBF8-DD06A3CC5D23}">
      <dgm:prSet/>
      <dgm:spPr/>
      <dgm:t>
        <a:bodyPr/>
        <a:lstStyle/>
        <a:p>
          <a:endParaRPr lang="en-US"/>
        </a:p>
      </dgm:t>
    </dgm:pt>
    <dgm:pt modelId="{6AD51DC8-4D05-427E-90AF-A98D21E8446D}" type="sibTrans" cxnId="{B1C10203-F1D3-498F-BBF8-DD06A3CC5D23}">
      <dgm:prSet/>
      <dgm:spPr/>
      <dgm:t>
        <a:bodyPr/>
        <a:lstStyle/>
        <a:p>
          <a:endParaRPr lang="en-US"/>
        </a:p>
      </dgm:t>
    </dgm:pt>
    <dgm:pt modelId="{056DCA20-B0D7-4F50-B7C1-06892CEA5A78}">
      <dgm:prSet/>
      <dgm:spPr>
        <a:solidFill>
          <a:srgbClr val="FFC000"/>
        </a:solidFill>
      </dgm:spPr>
      <dgm:t>
        <a:bodyPr/>
        <a:lstStyle/>
        <a:p>
          <a:r>
            <a:rPr lang="en-US" b="1" dirty="0">
              <a:solidFill>
                <a:schemeClr val="tx1"/>
              </a:solidFill>
            </a:rPr>
            <a:t>Unhealthy teaching </a:t>
          </a:r>
          <a:r>
            <a:rPr lang="en-US" dirty="0">
              <a:solidFill>
                <a:schemeClr val="tx1"/>
              </a:solidFill>
            </a:rPr>
            <a:t>– When you disobey me, you are also disobeying God, and putting your salvation at risk. What if Jesus comes back today?</a:t>
          </a:r>
        </a:p>
      </dgm:t>
    </dgm:pt>
    <dgm:pt modelId="{0763B3D7-9BDD-4888-9413-970285678CD2}" type="parTrans" cxnId="{3D084640-793D-4B3D-8080-5B285AC48B2A}">
      <dgm:prSet/>
      <dgm:spPr/>
      <dgm:t>
        <a:bodyPr/>
        <a:lstStyle/>
        <a:p>
          <a:endParaRPr lang="en-US"/>
        </a:p>
      </dgm:t>
    </dgm:pt>
    <dgm:pt modelId="{5FF851EC-5057-40E5-B455-A71C0F9B78D0}" type="sibTrans" cxnId="{3D084640-793D-4B3D-8080-5B285AC48B2A}">
      <dgm:prSet/>
      <dgm:spPr/>
      <dgm:t>
        <a:bodyPr/>
        <a:lstStyle/>
        <a:p>
          <a:endParaRPr lang="en-US"/>
        </a:p>
      </dgm:t>
    </dgm:pt>
    <dgm:pt modelId="{DF7E5377-D9DE-4FE6-ABD6-05DB3A4054AE}">
      <dgm:prSet/>
      <dgm:spPr>
        <a:solidFill>
          <a:srgbClr val="FF0000"/>
        </a:solidFill>
      </dgm:spPr>
      <dgm:t>
        <a:bodyPr/>
        <a:lstStyle/>
        <a:p>
          <a:r>
            <a:rPr lang="en-US" b="1" dirty="0">
              <a:solidFill>
                <a:schemeClr val="tx1"/>
              </a:solidFill>
            </a:rPr>
            <a:t>Spiritual abuse </a:t>
          </a:r>
          <a:r>
            <a:rPr lang="en-US" dirty="0">
              <a:solidFill>
                <a:schemeClr val="tx1"/>
              </a:solidFill>
            </a:rPr>
            <a:t>– If you don’t obey me, it’s my responsibility to punish you harshly, so that you will learn the importance of complete and immediate obedience. </a:t>
          </a:r>
        </a:p>
      </dgm:t>
    </dgm:pt>
    <dgm:pt modelId="{5F96CB6F-2A91-4C27-93CA-8C50AE1FEFB8}" type="parTrans" cxnId="{E340E1DA-D7B2-4C5C-A0BA-585EF428F32D}">
      <dgm:prSet/>
      <dgm:spPr/>
      <dgm:t>
        <a:bodyPr/>
        <a:lstStyle/>
        <a:p>
          <a:endParaRPr lang="en-US"/>
        </a:p>
      </dgm:t>
    </dgm:pt>
    <dgm:pt modelId="{CB04F847-B732-4BBA-A86F-67F69473BB79}" type="sibTrans" cxnId="{E340E1DA-D7B2-4C5C-A0BA-585EF428F32D}">
      <dgm:prSet/>
      <dgm:spPr/>
      <dgm:t>
        <a:bodyPr/>
        <a:lstStyle/>
        <a:p>
          <a:endParaRPr lang="en-US"/>
        </a:p>
      </dgm:t>
    </dgm:pt>
    <dgm:pt modelId="{20BDC83E-ECFD-6249-9D34-CC8B5966433B}" type="pres">
      <dgm:prSet presAssocID="{5BA93E48-535F-4B22-B0B7-345869143304}" presName="linear" presStyleCnt="0">
        <dgm:presLayoutVars>
          <dgm:animLvl val="lvl"/>
          <dgm:resizeHandles val="exact"/>
        </dgm:presLayoutVars>
      </dgm:prSet>
      <dgm:spPr/>
    </dgm:pt>
    <dgm:pt modelId="{ABD7F57C-14AC-AE45-9CE2-10414D24C21F}" type="pres">
      <dgm:prSet presAssocID="{A9E91B0C-B6BF-4119-BC22-222735ABA510}" presName="parentText" presStyleLbl="node1" presStyleIdx="0" presStyleCnt="4">
        <dgm:presLayoutVars>
          <dgm:chMax val="0"/>
          <dgm:bulletEnabled val="1"/>
        </dgm:presLayoutVars>
      </dgm:prSet>
      <dgm:spPr/>
    </dgm:pt>
    <dgm:pt modelId="{A5AB8F4A-F64D-494B-A097-DCCF37BE473E}" type="pres">
      <dgm:prSet presAssocID="{84B52CB3-DEA0-46BF-886B-E7AC63074FD3}" presName="spacer" presStyleCnt="0"/>
      <dgm:spPr/>
    </dgm:pt>
    <dgm:pt modelId="{D80B2960-918D-7944-8CE6-F590BECD69D4}" type="pres">
      <dgm:prSet presAssocID="{A2B7AB8F-1BFB-43D9-90B6-BCE588053213}" presName="parentText" presStyleLbl="node1" presStyleIdx="1" presStyleCnt="4">
        <dgm:presLayoutVars>
          <dgm:chMax val="0"/>
          <dgm:bulletEnabled val="1"/>
        </dgm:presLayoutVars>
      </dgm:prSet>
      <dgm:spPr/>
    </dgm:pt>
    <dgm:pt modelId="{B7F7B7AA-979A-B14E-9DC8-38B59B0108AF}" type="pres">
      <dgm:prSet presAssocID="{6AD51DC8-4D05-427E-90AF-A98D21E8446D}" presName="spacer" presStyleCnt="0"/>
      <dgm:spPr/>
    </dgm:pt>
    <dgm:pt modelId="{A986D636-DA29-184C-BF81-7B886BF36C98}" type="pres">
      <dgm:prSet presAssocID="{056DCA20-B0D7-4F50-B7C1-06892CEA5A78}" presName="parentText" presStyleLbl="node1" presStyleIdx="2" presStyleCnt="4">
        <dgm:presLayoutVars>
          <dgm:chMax val="0"/>
          <dgm:bulletEnabled val="1"/>
        </dgm:presLayoutVars>
      </dgm:prSet>
      <dgm:spPr/>
    </dgm:pt>
    <dgm:pt modelId="{A34E4DB1-DEF2-BD45-89EF-1324EF9666A0}" type="pres">
      <dgm:prSet presAssocID="{5FF851EC-5057-40E5-B455-A71C0F9B78D0}" presName="spacer" presStyleCnt="0"/>
      <dgm:spPr/>
    </dgm:pt>
    <dgm:pt modelId="{2F4DDC79-261B-B540-94DA-2A55A8DA8A4D}" type="pres">
      <dgm:prSet presAssocID="{DF7E5377-D9DE-4FE6-ABD6-05DB3A4054AE}" presName="parentText" presStyleLbl="node1" presStyleIdx="3" presStyleCnt="4">
        <dgm:presLayoutVars>
          <dgm:chMax val="0"/>
          <dgm:bulletEnabled val="1"/>
        </dgm:presLayoutVars>
      </dgm:prSet>
      <dgm:spPr/>
    </dgm:pt>
  </dgm:ptLst>
  <dgm:cxnLst>
    <dgm:cxn modelId="{B1C10203-F1D3-498F-BBF8-DD06A3CC5D23}" srcId="{5BA93E48-535F-4B22-B0B7-345869143304}" destId="{A2B7AB8F-1BFB-43D9-90B6-BCE588053213}" srcOrd="1" destOrd="0" parTransId="{38D4773F-6715-4BFA-A496-C04B91C08557}" sibTransId="{6AD51DC8-4D05-427E-90AF-A98D21E8446D}"/>
    <dgm:cxn modelId="{3D084640-793D-4B3D-8080-5B285AC48B2A}" srcId="{5BA93E48-535F-4B22-B0B7-345869143304}" destId="{056DCA20-B0D7-4F50-B7C1-06892CEA5A78}" srcOrd="2" destOrd="0" parTransId="{0763B3D7-9BDD-4888-9413-970285678CD2}" sibTransId="{5FF851EC-5057-40E5-B455-A71C0F9B78D0}"/>
    <dgm:cxn modelId="{7C65F060-0160-C54F-93F5-787359BA5CF8}" type="presOf" srcId="{5BA93E48-535F-4B22-B0B7-345869143304}" destId="{20BDC83E-ECFD-6249-9D34-CC8B5966433B}" srcOrd="0" destOrd="0" presId="urn:microsoft.com/office/officeart/2005/8/layout/vList2"/>
    <dgm:cxn modelId="{1FD41248-8D0D-45F2-864A-66BBED539454}" srcId="{5BA93E48-535F-4B22-B0B7-345869143304}" destId="{A9E91B0C-B6BF-4119-BC22-222735ABA510}" srcOrd="0" destOrd="0" parTransId="{BAFC7FBB-D562-43CB-BDC7-FDA9337E6C7B}" sibTransId="{84B52CB3-DEA0-46BF-886B-E7AC63074FD3}"/>
    <dgm:cxn modelId="{15E2E486-6754-DB42-BB25-B35E16AA04BA}" type="presOf" srcId="{A2B7AB8F-1BFB-43D9-90B6-BCE588053213}" destId="{D80B2960-918D-7944-8CE6-F590BECD69D4}" srcOrd="0" destOrd="0" presId="urn:microsoft.com/office/officeart/2005/8/layout/vList2"/>
    <dgm:cxn modelId="{0DC36E91-4C64-6846-AF85-CA9E93DC88B3}" type="presOf" srcId="{DF7E5377-D9DE-4FE6-ABD6-05DB3A4054AE}" destId="{2F4DDC79-261B-B540-94DA-2A55A8DA8A4D}" srcOrd="0" destOrd="0" presId="urn:microsoft.com/office/officeart/2005/8/layout/vList2"/>
    <dgm:cxn modelId="{7DD0BDCF-9B29-ED4A-A823-7D874084A20F}" type="presOf" srcId="{056DCA20-B0D7-4F50-B7C1-06892CEA5A78}" destId="{A986D636-DA29-184C-BF81-7B886BF36C98}" srcOrd="0" destOrd="0" presId="urn:microsoft.com/office/officeart/2005/8/layout/vList2"/>
    <dgm:cxn modelId="{E340E1DA-D7B2-4C5C-A0BA-585EF428F32D}" srcId="{5BA93E48-535F-4B22-B0B7-345869143304}" destId="{DF7E5377-D9DE-4FE6-ABD6-05DB3A4054AE}" srcOrd="3" destOrd="0" parTransId="{5F96CB6F-2A91-4C27-93CA-8C50AE1FEFB8}" sibTransId="{CB04F847-B732-4BBA-A86F-67F69473BB79}"/>
    <dgm:cxn modelId="{B8E393E4-49D8-C844-9AC6-0F543B7588F0}" type="presOf" srcId="{A9E91B0C-B6BF-4119-BC22-222735ABA510}" destId="{ABD7F57C-14AC-AE45-9CE2-10414D24C21F}" srcOrd="0" destOrd="0" presId="urn:microsoft.com/office/officeart/2005/8/layout/vList2"/>
    <dgm:cxn modelId="{576685A8-6307-754C-8C5C-4D768FD41997}" type="presParOf" srcId="{20BDC83E-ECFD-6249-9D34-CC8B5966433B}" destId="{ABD7F57C-14AC-AE45-9CE2-10414D24C21F}" srcOrd="0" destOrd="0" presId="urn:microsoft.com/office/officeart/2005/8/layout/vList2"/>
    <dgm:cxn modelId="{C654301A-7B44-6B4C-ACAD-3AD59AB396BF}" type="presParOf" srcId="{20BDC83E-ECFD-6249-9D34-CC8B5966433B}" destId="{A5AB8F4A-F64D-494B-A097-DCCF37BE473E}" srcOrd="1" destOrd="0" presId="urn:microsoft.com/office/officeart/2005/8/layout/vList2"/>
    <dgm:cxn modelId="{3ECEB588-DFB0-2940-AE6A-1A195DB46D0A}" type="presParOf" srcId="{20BDC83E-ECFD-6249-9D34-CC8B5966433B}" destId="{D80B2960-918D-7944-8CE6-F590BECD69D4}" srcOrd="2" destOrd="0" presId="urn:microsoft.com/office/officeart/2005/8/layout/vList2"/>
    <dgm:cxn modelId="{359F0C26-CF20-4F43-8501-1628C8257C01}" type="presParOf" srcId="{20BDC83E-ECFD-6249-9D34-CC8B5966433B}" destId="{B7F7B7AA-979A-B14E-9DC8-38B59B0108AF}" srcOrd="3" destOrd="0" presId="urn:microsoft.com/office/officeart/2005/8/layout/vList2"/>
    <dgm:cxn modelId="{8276D66E-CC4D-A646-A266-D9A18DAD6CDC}" type="presParOf" srcId="{20BDC83E-ECFD-6249-9D34-CC8B5966433B}" destId="{A986D636-DA29-184C-BF81-7B886BF36C98}" srcOrd="4" destOrd="0" presId="urn:microsoft.com/office/officeart/2005/8/layout/vList2"/>
    <dgm:cxn modelId="{F7A0531D-C2D6-C04B-954E-1EF8DF79AFFD}" type="presParOf" srcId="{20BDC83E-ECFD-6249-9D34-CC8B5966433B}" destId="{A34E4DB1-DEF2-BD45-89EF-1324EF9666A0}" srcOrd="5" destOrd="0" presId="urn:microsoft.com/office/officeart/2005/8/layout/vList2"/>
    <dgm:cxn modelId="{5E4F7DF5-CCEA-284E-AA36-6DA05C7E30A2}" type="presParOf" srcId="{20BDC83E-ECFD-6249-9D34-CC8B5966433B}" destId="{2F4DDC79-261B-B540-94DA-2A55A8DA8A4D}"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96F3788-BFF3-49B9-8794-E2725AD4BBD9}" type="doc">
      <dgm:prSet loTypeId="urn:microsoft.com/office/officeart/2008/layout/LinedList" loCatId="list" qsTypeId="urn:microsoft.com/office/officeart/2005/8/quickstyle/simple1" qsCatId="simple" csTypeId="urn:microsoft.com/office/officeart/2005/8/colors/colorful5" csCatId="colorful" phldr="1"/>
      <dgm:spPr/>
      <dgm:t>
        <a:bodyPr/>
        <a:lstStyle/>
        <a:p>
          <a:endParaRPr lang="en-US"/>
        </a:p>
      </dgm:t>
    </dgm:pt>
    <dgm:pt modelId="{048A8906-B847-4526-8359-C5A2876ABCFE}">
      <dgm:prSet/>
      <dgm:spPr/>
      <dgm:t>
        <a:bodyPr/>
        <a:lstStyle/>
        <a:p>
          <a:r>
            <a:rPr lang="en-GB" dirty="0"/>
            <a:t>to encourage their victim to keep on forgiving them for their abuse</a:t>
          </a:r>
          <a:endParaRPr lang="en-US" dirty="0"/>
        </a:p>
      </dgm:t>
    </dgm:pt>
    <dgm:pt modelId="{6C1269EE-897C-452B-9810-D258F173007C}" type="parTrans" cxnId="{54F8F719-C83F-4AB8-8954-1B5E8FE9DD93}">
      <dgm:prSet/>
      <dgm:spPr/>
      <dgm:t>
        <a:bodyPr/>
        <a:lstStyle/>
        <a:p>
          <a:endParaRPr lang="en-US"/>
        </a:p>
      </dgm:t>
    </dgm:pt>
    <dgm:pt modelId="{1D0E1B43-8CD6-49A3-8E49-C01A0634D82B}" type="sibTrans" cxnId="{54F8F719-C83F-4AB8-8954-1B5E8FE9DD93}">
      <dgm:prSet/>
      <dgm:spPr/>
      <dgm:t>
        <a:bodyPr/>
        <a:lstStyle/>
        <a:p>
          <a:endParaRPr lang="en-US"/>
        </a:p>
      </dgm:t>
    </dgm:pt>
    <dgm:pt modelId="{EE7C5B3F-9B2C-45D1-849B-2A286E9A4F45}">
      <dgm:prSet/>
      <dgm:spPr/>
      <dgm:t>
        <a:bodyPr/>
        <a:lstStyle/>
        <a:p>
          <a:r>
            <a:rPr lang="en-GB"/>
            <a:t>to keep the relationship/marriage together, and discourage the victim from leaving</a:t>
          </a:r>
          <a:endParaRPr lang="en-US"/>
        </a:p>
      </dgm:t>
    </dgm:pt>
    <dgm:pt modelId="{17161AFE-0E56-439E-8A9A-C5048A4F5458}" type="parTrans" cxnId="{B711E5F2-FE1C-4792-A32D-A5119D62711D}">
      <dgm:prSet/>
      <dgm:spPr/>
      <dgm:t>
        <a:bodyPr/>
        <a:lstStyle/>
        <a:p>
          <a:endParaRPr lang="en-US"/>
        </a:p>
      </dgm:t>
    </dgm:pt>
    <dgm:pt modelId="{B65FBC35-2A41-4605-B8AA-02CA9AC2EF50}" type="sibTrans" cxnId="{B711E5F2-FE1C-4792-A32D-A5119D62711D}">
      <dgm:prSet/>
      <dgm:spPr/>
      <dgm:t>
        <a:bodyPr/>
        <a:lstStyle/>
        <a:p>
          <a:endParaRPr lang="en-US"/>
        </a:p>
      </dgm:t>
    </dgm:pt>
    <dgm:pt modelId="{709FE4B1-6C69-42FD-ABC3-63328D2DCF5A}">
      <dgm:prSet/>
      <dgm:spPr/>
      <dgm:t>
        <a:bodyPr/>
        <a:lstStyle/>
        <a:p>
          <a:r>
            <a:rPr lang="en-GB"/>
            <a:t>to persuade the victim to make huge sacrifices for the sake of the relationship</a:t>
          </a:r>
          <a:endParaRPr lang="en-US"/>
        </a:p>
      </dgm:t>
    </dgm:pt>
    <dgm:pt modelId="{20BD00B7-D4AA-4861-81F4-4161FDC96CE8}" type="parTrans" cxnId="{F0565FAA-BF3A-445C-80E4-6165CE6D50A1}">
      <dgm:prSet/>
      <dgm:spPr/>
      <dgm:t>
        <a:bodyPr/>
        <a:lstStyle/>
        <a:p>
          <a:endParaRPr lang="en-US"/>
        </a:p>
      </dgm:t>
    </dgm:pt>
    <dgm:pt modelId="{48610C7B-7512-46FD-81FD-5D92FC7C0983}" type="sibTrans" cxnId="{F0565FAA-BF3A-445C-80E4-6165CE6D50A1}">
      <dgm:prSet/>
      <dgm:spPr/>
      <dgm:t>
        <a:bodyPr/>
        <a:lstStyle/>
        <a:p>
          <a:endParaRPr lang="en-US"/>
        </a:p>
      </dgm:t>
    </dgm:pt>
    <dgm:pt modelId="{617B4892-6201-4FE4-91F5-D17B3B7054F7}">
      <dgm:prSet/>
      <dgm:spPr/>
      <dgm:t>
        <a:bodyPr/>
        <a:lstStyle/>
        <a:p>
          <a:r>
            <a:rPr lang="en-GB"/>
            <a:t>to excuse or minimize the abuse they are inflicting on the victim</a:t>
          </a:r>
          <a:endParaRPr lang="en-US"/>
        </a:p>
      </dgm:t>
    </dgm:pt>
    <dgm:pt modelId="{6DA63AFB-50B6-4F91-8EB6-DB95FCABE23C}" type="parTrans" cxnId="{4308845A-D033-45D7-BBAD-C9919EEEBCFC}">
      <dgm:prSet/>
      <dgm:spPr/>
      <dgm:t>
        <a:bodyPr/>
        <a:lstStyle/>
        <a:p>
          <a:endParaRPr lang="en-US"/>
        </a:p>
      </dgm:t>
    </dgm:pt>
    <dgm:pt modelId="{15A2F48C-E149-477D-988C-B66EF6586705}" type="sibTrans" cxnId="{4308845A-D033-45D7-BBAD-C9919EEEBCFC}">
      <dgm:prSet/>
      <dgm:spPr/>
      <dgm:t>
        <a:bodyPr/>
        <a:lstStyle/>
        <a:p>
          <a:endParaRPr lang="en-US"/>
        </a:p>
      </dgm:t>
    </dgm:pt>
    <dgm:pt modelId="{6556424C-9E0F-43C4-B306-A677B3866D65}">
      <dgm:prSet/>
      <dgm:spPr/>
      <dgm:t>
        <a:bodyPr/>
        <a:lstStyle/>
        <a:p>
          <a:r>
            <a:rPr lang="en-GB"/>
            <a:t>to pressurise the victim into silence, or into acceptance of the suffering</a:t>
          </a:r>
          <a:endParaRPr lang="en-US"/>
        </a:p>
      </dgm:t>
    </dgm:pt>
    <dgm:pt modelId="{E6070B6E-2297-47A2-A663-2F41DD35CE83}" type="parTrans" cxnId="{BE8B6493-619F-4FE0-824E-84386CD10D2D}">
      <dgm:prSet/>
      <dgm:spPr/>
      <dgm:t>
        <a:bodyPr/>
        <a:lstStyle/>
        <a:p>
          <a:endParaRPr lang="en-US"/>
        </a:p>
      </dgm:t>
    </dgm:pt>
    <dgm:pt modelId="{143F9215-0B1D-4813-B769-27884CF9EA57}" type="sibTrans" cxnId="{BE8B6493-619F-4FE0-824E-84386CD10D2D}">
      <dgm:prSet/>
      <dgm:spPr/>
      <dgm:t>
        <a:bodyPr/>
        <a:lstStyle/>
        <a:p>
          <a:endParaRPr lang="en-US"/>
        </a:p>
      </dgm:t>
    </dgm:pt>
    <dgm:pt modelId="{BA2885A4-6D18-174D-8FB0-75A9EEC6F31E}" type="pres">
      <dgm:prSet presAssocID="{896F3788-BFF3-49B9-8794-E2725AD4BBD9}" presName="vert0" presStyleCnt="0">
        <dgm:presLayoutVars>
          <dgm:dir/>
          <dgm:animOne val="branch"/>
          <dgm:animLvl val="lvl"/>
        </dgm:presLayoutVars>
      </dgm:prSet>
      <dgm:spPr/>
    </dgm:pt>
    <dgm:pt modelId="{B8C7B038-42CF-814C-B8B6-3A2702C8E67A}" type="pres">
      <dgm:prSet presAssocID="{048A8906-B847-4526-8359-C5A2876ABCFE}" presName="thickLine" presStyleLbl="alignNode1" presStyleIdx="0" presStyleCnt="5"/>
      <dgm:spPr/>
    </dgm:pt>
    <dgm:pt modelId="{7E2808BD-A384-FE44-B8D5-D6F9D5FB8C76}" type="pres">
      <dgm:prSet presAssocID="{048A8906-B847-4526-8359-C5A2876ABCFE}" presName="horz1" presStyleCnt="0"/>
      <dgm:spPr/>
    </dgm:pt>
    <dgm:pt modelId="{6A3EFA29-1E72-B542-A14A-A6939A73689A}" type="pres">
      <dgm:prSet presAssocID="{048A8906-B847-4526-8359-C5A2876ABCFE}" presName="tx1" presStyleLbl="revTx" presStyleIdx="0" presStyleCnt="5"/>
      <dgm:spPr/>
    </dgm:pt>
    <dgm:pt modelId="{E61E495A-AE8B-AF47-BC8D-AA6D580AD7DA}" type="pres">
      <dgm:prSet presAssocID="{048A8906-B847-4526-8359-C5A2876ABCFE}" presName="vert1" presStyleCnt="0"/>
      <dgm:spPr/>
    </dgm:pt>
    <dgm:pt modelId="{AAB8E633-6D24-FB40-B067-60EBD7389BD1}" type="pres">
      <dgm:prSet presAssocID="{EE7C5B3F-9B2C-45D1-849B-2A286E9A4F45}" presName="thickLine" presStyleLbl="alignNode1" presStyleIdx="1" presStyleCnt="5"/>
      <dgm:spPr/>
    </dgm:pt>
    <dgm:pt modelId="{01F7ECC7-8F8E-A846-90CB-A2E3AC8B083C}" type="pres">
      <dgm:prSet presAssocID="{EE7C5B3F-9B2C-45D1-849B-2A286E9A4F45}" presName="horz1" presStyleCnt="0"/>
      <dgm:spPr/>
    </dgm:pt>
    <dgm:pt modelId="{3FE73823-9820-F749-9C11-1CE490768BE6}" type="pres">
      <dgm:prSet presAssocID="{EE7C5B3F-9B2C-45D1-849B-2A286E9A4F45}" presName="tx1" presStyleLbl="revTx" presStyleIdx="1" presStyleCnt="5"/>
      <dgm:spPr/>
    </dgm:pt>
    <dgm:pt modelId="{CC306D5E-C75C-CB4A-9F82-77A1143AFF2A}" type="pres">
      <dgm:prSet presAssocID="{EE7C5B3F-9B2C-45D1-849B-2A286E9A4F45}" presName="vert1" presStyleCnt="0"/>
      <dgm:spPr/>
    </dgm:pt>
    <dgm:pt modelId="{3F749B1A-A036-424C-8F23-CB7EDD22CC84}" type="pres">
      <dgm:prSet presAssocID="{709FE4B1-6C69-42FD-ABC3-63328D2DCF5A}" presName="thickLine" presStyleLbl="alignNode1" presStyleIdx="2" presStyleCnt="5"/>
      <dgm:spPr/>
    </dgm:pt>
    <dgm:pt modelId="{EC40FAF2-27AC-BC43-A570-46E9F096B910}" type="pres">
      <dgm:prSet presAssocID="{709FE4B1-6C69-42FD-ABC3-63328D2DCF5A}" presName="horz1" presStyleCnt="0"/>
      <dgm:spPr/>
    </dgm:pt>
    <dgm:pt modelId="{4EE58445-09CE-2547-B5EB-C16E87E3E15F}" type="pres">
      <dgm:prSet presAssocID="{709FE4B1-6C69-42FD-ABC3-63328D2DCF5A}" presName="tx1" presStyleLbl="revTx" presStyleIdx="2" presStyleCnt="5"/>
      <dgm:spPr/>
    </dgm:pt>
    <dgm:pt modelId="{507BC249-6EE2-D649-ABD2-164A6098964F}" type="pres">
      <dgm:prSet presAssocID="{709FE4B1-6C69-42FD-ABC3-63328D2DCF5A}" presName="vert1" presStyleCnt="0"/>
      <dgm:spPr/>
    </dgm:pt>
    <dgm:pt modelId="{CBB70B1F-AAFB-D746-8179-64C6D0025AC4}" type="pres">
      <dgm:prSet presAssocID="{617B4892-6201-4FE4-91F5-D17B3B7054F7}" presName="thickLine" presStyleLbl="alignNode1" presStyleIdx="3" presStyleCnt="5"/>
      <dgm:spPr/>
    </dgm:pt>
    <dgm:pt modelId="{698C74C6-2887-BA48-BBB0-489776FB3630}" type="pres">
      <dgm:prSet presAssocID="{617B4892-6201-4FE4-91F5-D17B3B7054F7}" presName="horz1" presStyleCnt="0"/>
      <dgm:spPr/>
    </dgm:pt>
    <dgm:pt modelId="{A5194A37-FD20-6D44-A271-55DA63A17E77}" type="pres">
      <dgm:prSet presAssocID="{617B4892-6201-4FE4-91F5-D17B3B7054F7}" presName="tx1" presStyleLbl="revTx" presStyleIdx="3" presStyleCnt="5"/>
      <dgm:spPr/>
    </dgm:pt>
    <dgm:pt modelId="{F956B24B-E2A0-964C-854D-9F0007BC26D0}" type="pres">
      <dgm:prSet presAssocID="{617B4892-6201-4FE4-91F5-D17B3B7054F7}" presName="vert1" presStyleCnt="0"/>
      <dgm:spPr/>
    </dgm:pt>
    <dgm:pt modelId="{2B32D4A9-AD01-2744-8239-7F0A81598A35}" type="pres">
      <dgm:prSet presAssocID="{6556424C-9E0F-43C4-B306-A677B3866D65}" presName="thickLine" presStyleLbl="alignNode1" presStyleIdx="4" presStyleCnt="5"/>
      <dgm:spPr/>
    </dgm:pt>
    <dgm:pt modelId="{DD3C618A-BD8C-2246-BD1A-7EBFD5FC9B14}" type="pres">
      <dgm:prSet presAssocID="{6556424C-9E0F-43C4-B306-A677B3866D65}" presName="horz1" presStyleCnt="0"/>
      <dgm:spPr/>
    </dgm:pt>
    <dgm:pt modelId="{E6EDCEAF-51E8-B944-8AB9-E953B02B54C2}" type="pres">
      <dgm:prSet presAssocID="{6556424C-9E0F-43C4-B306-A677B3866D65}" presName="tx1" presStyleLbl="revTx" presStyleIdx="4" presStyleCnt="5"/>
      <dgm:spPr/>
    </dgm:pt>
    <dgm:pt modelId="{4EEA082C-3D06-D342-93C0-A42B85BB33D6}" type="pres">
      <dgm:prSet presAssocID="{6556424C-9E0F-43C4-B306-A677B3866D65}" presName="vert1" presStyleCnt="0"/>
      <dgm:spPr/>
    </dgm:pt>
  </dgm:ptLst>
  <dgm:cxnLst>
    <dgm:cxn modelId="{E8775A16-3E1A-CE47-80CF-CF2AA00AB09C}" type="presOf" srcId="{6556424C-9E0F-43C4-B306-A677B3866D65}" destId="{E6EDCEAF-51E8-B944-8AB9-E953B02B54C2}" srcOrd="0" destOrd="0" presId="urn:microsoft.com/office/officeart/2008/layout/LinedList"/>
    <dgm:cxn modelId="{54F8F719-C83F-4AB8-8954-1B5E8FE9DD93}" srcId="{896F3788-BFF3-49B9-8794-E2725AD4BBD9}" destId="{048A8906-B847-4526-8359-C5A2876ABCFE}" srcOrd="0" destOrd="0" parTransId="{6C1269EE-897C-452B-9810-D258F173007C}" sibTransId="{1D0E1B43-8CD6-49A3-8E49-C01A0634D82B}"/>
    <dgm:cxn modelId="{8FB8C136-0E99-A240-9E9A-D1ECDFEAC9B2}" type="presOf" srcId="{896F3788-BFF3-49B9-8794-E2725AD4BBD9}" destId="{BA2885A4-6D18-174D-8FB0-75A9EEC6F31E}" srcOrd="0" destOrd="0" presId="urn:microsoft.com/office/officeart/2008/layout/LinedList"/>
    <dgm:cxn modelId="{2C444763-C043-0945-8B70-8A55E4D04007}" type="presOf" srcId="{709FE4B1-6C69-42FD-ABC3-63328D2DCF5A}" destId="{4EE58445-09CE-2547-B5EB-C16E87E3E15F}" srcOrd="0" destOrd="0" presId="urn:microsoft.com/office/officeart/2008/layout/LinedList"/>
    <dgm:cxn modelId="{2B80FB68-4F05-BA4E-BFC3-29488CBB25AD}" type="presOf" srcId="{EE7C5B3F-9B2C-45D1-849B-2A286E9A4F45}" destId="{3FE73823-9820-F749-9C11-1CE490768BE6}" srcOrd="0" destOrd="0" presId="urn:microsoft.com/office/officeart/2008/layout/LinedList"/>
    <dgm:cxn modelId="{4308845A-D033-45D7-BBAD-C9919EEEBCFC}" srcId="{896F3788-BFF3-49B9-8794-E2725AD4BBD9}" destId="{617B4892-6201-4FE4-91F5-D17B3B7054F7}" srcOrd="3" destOrd="0" parTransId="{6DA63AFB-50B6-4F91-8EB6-DB95FCABE23C}" sibTransId="{15A2F48C-E149-477D-988C-B66EF6586705}"/>
    <dgm:cxn modelId="{BE8B6493-619F-4FE0-824E-84386CD10D2D}" srcId="{896F3788-BFF3-49B9-8794-E2725AD4BBD9}" destId="{6556424C-9E0F-43C4-B306-A677B3866D65}" srcOrd="4" destOrd="0" parTransId="{E6070B6E-2297-47A2-A663-2F41DD35CE83}" sibTransId="{143F9215-0B1D-4813-B769-27884CF9EA57}"/>
    <dgm:cxn modelId="{F0565FAA-BF3A-445C-80E4-6165CE6D50A1}" srcId="{896F3788-BFF3-49B9-8794-E2725AD4BBD9}" destId="{709FE4B1-6C69-42FD-ABC3-63328D2DCF5A}" srcOrd="2" destOrd="0" parTransId="{20BD00B7-D4AA-4861-81F4-4161FDC96CE8}" sibTransId="{48610C7B-7512-46FD-81FD-5D92FC7C0983}"/>
    <dgm:cxn modelId="{5A7A7FDC-22BA-6C46-91F0-EC267D93BF81}" type="presOf" srcId="{048A8906-B847-4526-8359-C5A2876ABCFE}" destId="{6A3EFA29-1E72-B542-A14A-A6939A73689A}" srcOrd="0" destOrd="0" presId="urn:microsoft.com/office/officeart/2008/layout/LinedList"/>
    <dgm:cxn modelId="{B711E5F2-FE1C-4792-A32D-A5119D62711D}" srcId="{896F3788-BFF3-49B9-8794-E2725AD4BBD9}" destId="{EE7C5B3F-9B2C-45D1-849B-2A286E9A4F45}" srcOrd="1" destOrd="0" parTransId="{17161AFE-0E56-439E-8A9A-C5048A4F5458}" sibTransId="{B65FBC35-2A41-4605-B8AA-02CA9AC2EF50}"/>
    <dgm:cxn modelId="{95737DF3-A475-7842-B0D5-CC145CC5C2A3}" type="presOf" srcId="{617B4892-6201-4FE4-91F5-D17B3B7054F7}" destId="{A5194A37-FD20-6D44-A271-55DA63A17E77}" srcOrd="0" destOrd="0" presId="urn:microsoft.com/office/officeart/2008/layout/LinedList"/>
    <dgm:cxn modelId="{357CF686-040C-EF46-B7C9-F6C50F9E4966}" type="presParOf" srcId="{BA2885A4-6D18-174D-8FB0-75A9EEC6F31E}" destId="{B8C7B038-42CF-814C-B8B6-3A2702C8E67A}" srcOrd="0" destOrd="0" presId="urn:microsoft.com/office/officeart/2008/layout/LinedList"/>
    <dgm:cxn modelId="{7601F02E-EA2E-0E4D-A0CF-022212C7D5DC}" type="presParOf" srcId="{BA2885A4-6D18-174D-8FB0-75A9EEC6F31E}" destId="{7E2808BD-A384-FE44-B8D5-D6F9D5FB8C76}" srcOrd="1" destOrd="0" presId="urn:microsoft.com/office/officeart/2008/layout/LinedList"/>
    <dgm:cxn modelId="{81411899-0C76-6048-B096-AD4C3096A13B}" type="presParOf" srcId="{7E2808BD-A384-FE44-B8D5-D6F9D5FB8C76}" destId="{6A3EFA29-1E72-B542-A14A-A6939A73689A}" srcOrd="0" destOrd="0" presId="urn:microsoft.com/office/officeart/2008/layout/LinedList"/>
    <dgm:cxn modelId="{8AEB05E9-C25D-3B40-B53F-08BDFC71C561}" type="presParOf" srcId="{7E2808BD-A384-FE44-B8D5-D6F9D5FB8C76}" destId="{E61E495A-AE8B-AF47-BC8D-AA6D580AD7DA}" srcOrd="1" destOrd="0" presId="urn:microsoft.com/office/officeart/2008/layout/LinedList"/>
    <dgm:cxn modelId="{17B6940C-B8E2-C047-909F-59C354325332}" type="presParOf" srcId="{BA2885A4-6D18-174D-8FB0-75A9EEC6F31E}" destId="{AAB8E633-6D24-FB40-B067-60EBD7389BD1}" srcOrd="2" destOrd="0" presId="urn:microsoft.com/office/officeart/2008/layout/LinedList"/>
    <dgm:cxn modelId="{BAB6B9AA-50DD-C644-A59C-A3E53E0C73E5}" type="presParOf" srcId="{BA2885A4-6D18-174D-8FB0-75A9EEC6F31E}" destId="{01F7ECC7-8F8E-A846-90CB-A2E3AC8B083C}" srcOrd="3" destOrd="0" presId="urn:microsoft.com/office/officeart/2008/layout/LinedList"/>
    <dgm:cxn modelId="{A5D85E31-93FB-BD47-8DC6-7556AB62C6A8}" type="presParOf" srcId="{01F7ECC7-8F8E-A846-90CB-A2E3AC8B083C}" destId="{3FE73823-9820-F749-9C11-1CE490768BE6}" srcOrd="0" destOrd="0" presId="urn:microsoft.com/office/officeart/2008/layout/LinedList"/>
    <dgm:cxn modelId="{EA5E6F65-FFD9-4743-A1BD-9500B065E9DB}" type="presParOf" srcId="{01F7ECC7-8F8E-A846-90CB-A2E3AC8B083C}" destId="{CC306D5E-C75C-CB4A-9F82-77A1143AFF2A}" srcOrd="1" destOrd="0" presId="urn:microsoft.com/office/officeart/2008/layout/LinedList"/>
    <dgm:cxn modelId="{57FD6750-6932-D448-8F7F-99FCD55CAD57}" type="presParOf" srcId="{BA2885A4-6D18-174D-8FB0-75A9EEC6F31E}" destId="{3F749B1A-A036-424C-8F23-CB7EDD22CC84}" srcOrd="4" destOrd="0" presId="urn:microsoft.com/office/officeart/2008/layout/LinedList"/>
    <dgm:cxn modelId="{17D03161-4297-204F-82E8-A9AC163EC1B5}" type="presParOf" srcId="{BA2885A4-6D18-174D-8FB0-75A9EEC6F31E}" destId="{EC40FAF2-27AC-BC43-A570-46E9F096B910}" srcOrd="5" destOrd="0" presId="urn:microsoft.com/office/officeart/2008/layout/LinedList"/>
    <dgm:cxn modelId="{EA845DE0-5040-6E4E-AC21-7FEF37B034EC}" type="presParOf" srcId="{EC40FAF2-27AC-BC43-A570-46E9F096B910}" destId="{4EE58445-09CE-2547-B5EB-C16E87E3E15F}" srcOrd="0" destOrd="0" presId="urn:microsoft.com/office/officeart/2008/layout/LinedList"/>
    <dgm:cxn modelId="{D6886216-EF1F-1A4F-A413-855707595F9E}" type="presParOf" srcId="{EC40FAF2-27AC-BC43-A570-46E9F096B910}" destId="{507BC249-6EE2-D649-ABD2-164A6098964F}" srcOrd="1" destOrd="0" presId="urn:microsoft.com/office/officeart/2008/layout/LinedList"/>
    <dgm:cxn modelId="{947D4849-2B55-A54C-B387-9A06359D2BFA}" type="presParOf" srcId="{BA2885A4-6D18-174D-8FB0-75A9EEC6F31E}" destId="{CBB70B1F-AAFB-D746-8179-64C6D0025AC4}" srcOrd="6" destOrd="0" presId="urn:microsoft.com/office/officeart/2008/layout/LinedList"/>
    <dgm:cxn modelId="{DD730749-DD43-BF47-A1DE-5465CACA5144}" type="presParOf" srcId="{BA2885A4-6D18-174D-8FB0-75A9EEC6F31E}" destId="{698C74C6-2887-BA48-BBB0-489776FB3630}" srcOrd="7" destOrd="0" presId="urn:microsoft.com/office/officeart/2008/layout/LinedList"/>
    <dgm:cxn modelId="{D8153A99-BF22-494D-A093-A0628A5CB1D2}" type="presParOf" srcId="{698C74C6-2887-BA48-BBB0-489776FB3630}" destId="{A5194A37-FD20-6D44-A271-55DA63A17E77}" srcOrd="0" destOrd="0" presId="urn:microsoft.com/office/officeart/2008/layout/LinedList"/>
    <dgm:cxn modelId="{AF389507-B70C-CA47-A8A8-83B282D1ECDF}" type="presParOf" srcId="{698C74C6-2887-BA48-BBB0-489776FB3630}" destId="{F956B24B-E2A0-964C-854D-9F0007BC26D0}" srcOrd="1" destOrd="0" presId="urn:microsoft.com/office/officeart/2008/layout/LinedList"/>
    <dgm:cxn modelId="{518BE049-752F-684D-81B7-C7C1DCE5A57D}" type="presParOf" srcId="{BA2885A4-6D18-174D-8FB0-75A9EEC6F31E}" destId="{2B32D4A9-AD01-2744-8239-7F0A81598A35}" srcOrd="8" destOrd="0" presId="urn:microsoft.com/office/officeart/2008/layout/LinedList"/>
    <dgm:cxn modelId="{1FE9410A-2ED8-0F46-A8F7-0FCE4B67D9BB}" type="presParOf" srcId="{BA2885A4-6D18-174D-8FB0-75A9EEC6F31E}" destId="{DD3C618A-BD8C-2246-BD1A-7EBFD5FC9B14}" srcOrd="9" destOrd="0" presId="urn:microsoft.com/office/officeart/2008/layout/LinedList"/>
    <dgm:cxn modelId="{EEB9B12E-0880-E649-B097-5C1C7329C3C7}" type="presParOf" srcId="{DD3C618A-BD8C-2246-BD1A-7EBFD5FC9B14}" destId="{E6EDCEAF-51E8-B944-8AB9-E953B02B54C2}" srcOrd="0" destOrd="0" presId="urn:microsoft.com/office/officeart/2008/layout/LinedList"/>
    <dgm:cxn modelId="{7C8C271F-59FA-AA41-8F2A-553540DA2B1E}" type="presParOf" srcId="{DD3C618A-BD8C-2246-BD1A-7EBFD5FC9B14}" destId="{4EEA082C-3D06-D342-93C0-A42B85BB33D6}"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96F3788-BFF3-49B9-8794-E2725AD4BBD9}"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0F3EF62E-4E48-4795-9DDE-229519FE1E62}">
      <dgm:prSet/>
      <dgm:spPr/>
      <dgm:t>
        <a:bodyPr/>
        <a:lstStyle/>
        <a:p>
          <a:r>
            <a:rPr lang="en-GB"/>
            <a:t>to impose gender roles that are abusive or coercive</a:t>
          </a:r>
          <a:endParaRPr lang="en-US"/>
        </a:p>
      </dgm:t>
    </dgm:pt>
    <dgm:pt modelId="{2E4C0B76-6E24-4C6D-B649-3442FD3ED636}" type="parTrans" cxnId="{3679D3C5-BEEA-46F2-B88B-37EC55C43D26}">
      <dgm:prSet/>
      <dgm:spPr/>
      <dgm:t>
        <a:bodyPr/>
        <a:lstStyle/>
        <a:p>
          <a:endParaRPr lang="en-US"/>
        </a:p>
      </dgm:t>
    </dgm:pt>
    <dgm:pt modelId="{9504949A-CB13-492C-8620-7F50A5989C15}" type="sibTrans" cxnId="{3679D3C5-BEEA-46F2-B88B-37EC55C43D26}">
      <dgm:prSet/>
      <dgm:spPr/>
      <dgm:t>
        <a:bodyPr/>
        <a:lstStyle/>
        <a:p>
          <a:endParaRPr lang="en-US"/>
        </a:p>
      </dgm:t>
    </dgm:pt>
    <dgm:pt modelId="{E3BFF098-1634-4C6D-AC9B-2886E2F57248}">
      <dgm:prSet/>
      <dgm:spPr/>
      <dgm:t>
        <a:bodyPr/>
        <a:lstStyle/>
        <a:p>
          <a:r>
            <a:rPr lang="en-GB"/>
            <a:t>to assert their authority, such as by reinforcing male headship and privilege</a:t>
          </a:r>
          <a:endParaRPr lang="en-US"/>
        </a:p>
      </dgm:t>
    </dgm:pt>
    <dgm:pt modelId="{B1974A0D-39EB-4DB3-89AA-9319AEE8FF64}" type="parTrans" cxnId="{6B1C4ECB-8EF9-4669-82C8-6920CCB1A67A}">
      <dgm:prSet/>
      <dgm:spPr/>
      <dgm:t>
        <a:bodyPr/>
        <a:lstStyle/>
        <a:p>
          <a:endParaRPr lang="en-US"/>
        </a:p>
      </dgm:t>
    </dgm:pt>
    <dgm:pt modelId="{79308329-CC5A-4154-A752-ED22C258878D}" type="sibTrans" cxnId="{6B1C4ECB-8EF9-4669-82C8-6920CCB1A67A}">
      <dgm:prSet/>
      <dgm:spPr/>
      <dgm:t>
        <a:bodyPr/>
        <a:lstStyle/>
        <a:p>
          <a:endParaRPr lang="en-US"/>
        </a:p>
      </dgm:t>
    </dgm:pt>
    <dgm:pt modelId="{ABA92A14-7883-4B7B-AD6B-8A9D7977A3DC}">
      <dgm:prSet/>
      <dgm:spPr/>
      <dgm:t>
        <a:bodyPr/>
        <a:lstStyle/>
        <a:p>
          <a:r>
            <a:rPr lang="en-GB"/>
            <a:t>to add weight to their commands or to punish their victims</a:t>
          </a:r>
          <a:endParaRPr lang="en-US"/>
        </a:p>
      </dgm:t>
    </dgm:pt>
    <dgm:pt modelId="{58C61B50-F922-4117-A004-86ACBFCCAF18}" type="parTrans" cxnId="{C8EC65A9-2996-4B10-9E02-D64BEF33050E}">
      <dgm:prSet/>
      <dgm:spPr/>
      <dgm:t>
        <a:bodyPr/>
        <a:lstStyle/>
        <a:p>
          <a:endParaRPr lang="en-US"/>
        </a:p>
      </dgm:t>
    </dgm:pt>
    <dgm:pt modelId="{6F1C1287-65D7-40F7-B71A-62AB6AB44B8A}" type="sibTrans" cxnId="{C8EC65A9-2996-4B10-9E02-D64BEF33050E}">
      <dgm:prSet/>
      <dgm:spPr/>
      <dgm:t>
        <a:bodyPr/>
        <a:lstStyle/>
        <a:p>
          <a:endParaRPr lang="en-US"/>
        </a:p>
      </dgm:t>
    </dgm:pt>
    <dgm:pt modelId="{E08785B5-B6E4-4F1F-8A85-E0AE7A006A80}">
      <dgm:prSet/>
      <dgm:spPr/>
      <dgm:t>
        <a:bodyPr/>
        <a:lstStyle/>
        <a:p>
          <a:r>
            <a:rPr lang="en-GB"/>
            <a:t>to justify abuse, or to blame the victims for their own suffering</a:t>
          </a:r>
          <a:endParaRPr lang="en-US"/>
        </a:p>
      </dgm:t>
    </dgm:pt>
    <dgm:pt modelId="{BF0FE82C-2BF6-4A7D-B514-8B3E14A76B26}" type="parTrans" cxnId="{A2CE7BAE-D339-4415-95E2-3977F1630FE9}">
      <dgm:prSet/>
      <dgm:spPr/>
      <dgm:t>
        <a:bodyPr/>
        <a:lstStyle/>
        <a:p>
          <a:endParaRPr lang="en-US"/>
        </a:p>
      </dgm:t>
    </dgm:pt>
    <dgm:pt modelId="{3C84A0C7-C199-4C61-A079-D5E7848B96A8}" type="sibTrans" cxnId="{A2CE7BAE-D339-4415-95E2-3977F1630FE9}">
      <dgm:prSet/>
      <dgm:spPr/>
      <dgm:t>
        <a:bodyPr/>
        <a:lstStyle/>
        <a:p>
          <a:endParaRPr lang="en-US"/>
        </a:p>
      </dgm:t>
    </dgm:pt>
    <dgm:pt modelId="{F11AEB99-B8AF-1043-811E-474548C8A9A5}" type="pres">
      <dgm:prSet presAssocID="{896F3788-BFF3-49B9-8794-E2725AD4BBD9}" presName="vert0" presStyleCnt="0">
        <dgm:presLayoutVars>
          <dgm:dir/>
          <dgm:animOne val="branch"/>
          <dgm:animLvl val="lvl"/>
        </dgm:presLayoutVars>
      </dgm:prSet>
      <dgm:spPr/>
    </dgm:pt>
    <dgm:pt modelId="{E6046BDD-5DFF-884E-92D4-6AB4EC251378}" type="pres">
      <dgm:prSet presAssocID="{0F3EF62E-4E48-4795-9DDE-229519FE1E62}" presName="thickLine" presStyleLbl="alignNode1" presStyleIdx="0" presStyleCnt="4"/>
      <dgm:spPr/>
    </dgm:pt>
    <dgm:pt modelId="{5F643496-0CE2-8942-8F76-E8D84525485F}" type="pres">
      <dgm:prSet presAssocID="{0F3EF62E-4E48-4795-9DDE-229519FE1E62}" presName="horz1" presStyleCnt="0"/>
      <dgm:spPr/>
    </dgm:pt>
    <dgm:pt modelId="{16F872C0-6D33-4449-8778-0C3767A4D13A}" type="pres">
      <dgm:prSet presAssocID="{0F3EF62E-4E48-4795-9DDE-229519FE1E62}" presName="tx1" presStyleLbl="revTx" presStyleIdx="0" presStyleCnt="4"/>
      <dgm:spPr/>
    </dgm:pt>
    <dgm:pt modelId="{12344DD6-1C03-0C4A-BC67-E6A51561C8AF}" type="pres">
      <dgm:prSet presAssocID="{0F3EF62E-4E48-4795-9DDE-229519FE1E62}" presName="vert1" presStyleCnt="0"/>
      <dgm:spPr/>
    </dgm:pt>
    <dgm:pt modelId="{053CAA26-FF59-294E-8914-5D9DFBFC8EFE}" type="pres">
      <dgm:prSet presAssocID="{E3BFF098-1634-4C6D-AC9B-2886E2F57248}" presName="thickLine" presStyleLbl="alignNode1" presStyleIdx="1" presStyleCnt="4"/>
      <dgm:spPr/>
    </dgm:pt>
    <dgm:pt modelId="{4C48F779-F3DA-E844-B765-54FDD7242E88}" type="pres">
      <dgm:prSet presAssocID="{E3BFF098-1634-4C6D-AC9B-2886E2F57248}" presName="horz1" presStyleCnt="0"/>
      <dgm:spPr/>
    </dgm:pt>
    <dgm:pt modelId="{9B486AEC-06ED-EA4A-B4C6-9DDFDB1C4D19}" type="pres">
      <dgm:prSet presAssocID="{E3BFF098-1634-4C6D-AC9B-2886E2F57248}" presName="tx1" presStyleLbl="revTx" presStyleIdx="1" presStyleCnt="4"/>
      <dgm:spPr/>
    </dgm:pt>
    <dgm:pt modelId="{FA5CF28E-A494-974F-A0BD-3218DDA4AE55}" type="pres">
      <dgm:prSet presAssocID="{E3BFF098-1634-4C6D-AC9B-2886E2F57248}" presName="vert1" presStyleCnt="0"/>
      <dgm:spPr/>
    </dgm:pt>
    <dgm:pt modelId="{21EC987A-802E-9346-966E-51904CA300FD}" type="pres">
      <dgm:prSet presAssocID="{ABA92A14-7883-4B7B-AD6B-8A9D7977A3DC}" presName="thickLine" presStyleLbl="alignNode1" presStyleIdx="2" presStyleCnt="4"/>
      <dgm:spPr/>
    </dgm:pt>
    <dgm:pt modelId="{FA8B5A70-D864-9543-B347-D472BFE92341}" type="pres">
      <dgm:prSet presAssocID="{ABA92A14-7883-4B7B-AD6B-8A9D7977A3DC}" presName="horz1" presStyleCnt="0"/>
      <dgm:spPr/>
    </dgm:pt>
    <dgm:pt modelId="{AC9AD34C-7854-054E-96C4-E753D7A05B2A}" type="pres">
      <dgm:prSet presAssocID="{ABA92A14-7883-4B7B-AD6B-8A9D7977A3DC}" presName="tx1" presStyleLbl="revTx" presStyleIdx="2" presStyleCnt="4"/>
      <dgm:spPr/>
    </dgm:pt>
    <dgm:pt modelId="{BA5D9165-F6E3-A348-A4B0-CF8EF5EDD139}" type="pres">
      <dgm:prSet presAssocID="{ABA92A14-7883-4B7B-AD6B-8A9D7977A3DC}" presName="vert1" presStyleCnt="0"/>
      <dgm:spPr/>
    </dgm:pt>
    <dgm:pt modelId="{5529A6AA-FA1B-444D-8D60-003285518C9E}" type="pres">
      <dgm:prSet presAssocID="{E08785B5-B6E4-4F1F-8A85-E0AE7A006A80}" presName="thickLine" presStyleLbl="alignNode1" presStyleIdx="3" presStyleCnt="4"/>
      <dgm:spPr/>
    </dgm:pt>
    <dgm:pt modelId="{F27A1C6F-2E18-314A-9E8C-507A53CFA39D}" type="pres">
      <dgm:prSet presAssocID="{E08785B5-B6E4-4F1F-8A85-E0AE7A006A80}" presName="horz1" presStyleCnt="0"/>
      <dgm:spPr/>
    </dgm:pt>
    <dgm:pt modelId="{C759A349-A738-8C48-9D84-0137B5EDE74F}" type="pres">
      <dgm:prSet presAssocID="{E08785B5-B6E4-4F1F-8A85-E0AE7A006A80}" presName="tx1" presStyleLbl="revTx" presStyleIdx="3" presStyleCnt="4"/>
      <dgm:spPr/>
    </dgm:pt>
    <dgm:pt modelId="{5D91080C-8705-AE41-A110-E9737D757407}" type="pres">
      <dgm:prSet presAssocID="{E08785B5-B6E4-4F1F-8A85-E0AE7A006A80}" presName="vert1" presStyleCnt="0"/>
      <dgm:spPr/>
    </dgm:pt>
  </dgm:ptLst>
  <dgm:cxnLst>
    <dgm:cxn modelId="{DEA4BA0A-2E0A-AC42-A5C4-8BBC3AF0BD22}" type="presOf" srcId="{E08785B5-B6E4-4F1F-8A85-E0AE7A006A80}" destId="{C759A349-A738-8C48-9D84-0137B5EDE74F}" srcOrd="0" destOrd="0" presId="urn:microsoft.com/office/officeart/2008/layout/LinedList"/>
    <dgm:cxn modelId="{6B81D30F-3769-F046-92B6-066B4109D840}" type="presOf" srcId="{E3BFF098-1634-4C6D-AC9B-2886E2F57248}" destId="{9B486AEC-06ED-EA4A-B4C6-9DDFDB1C4D19}" srcOrd="0" destOrd="0" presId="urn:microsoft.com/office/officeart/2008/layout/LinedList"/>
    <dgm:cxn modelId="{4C589586-467E-C442-B5A0-B5192FE263C2}" type="presOf" srcId="{ABA92A14-7883-4B7B-AD6B-8A9D7977A3DC}" destId="{AC9AD34C-7854-054E-96C4-E753D7A05B2A}" srcOrd="0" destOrd="0" presId="urn:microsoft.com/office/officeart/2008/layout/LinedList"/>
    <dgm:cxn modelId="{4468D59B-242C-0741-9F7E-3CD603F01C79}" type="presOf" srcId="{0F3EF62E-4E48-4795-9DDE-229519FE1E62}" destId="{16F872C0-6D33-4449-8778-0C3767A4D13A}" srcOrd="0" destOrd="0" presId="urn:microsoft.com/office/officeart/2008/layout/LinedList"/>
    <dgm:cxn modelId="{C8EC65A9-2996-4B10-9E02-D64BEF33050E}" srcId="{896F3788-BFF3-49B9-8794-E2725AD4BBD9}" destId="{ABA92A14-7883-4B7B-AD6B-8A9D7977A3DC}" srcOrd="2" destOrd="0" parTransId="{58C61B50-F922-4117-A004-86ACBFCCAF18}" sibTransId="{6F1C1287-65D7-40F7-B71A-62AB6AB44B8A}"/>
    <dgm:cxn modelId="{A2CE7BAE-D339-4415-95E2-3977F1630FE9}" srcId="{896F3788-BFF3-49B9-8794-E2725AD4BBD9}" destId="{E08785B5-B6E4-4F1F-8A85-E0AE7A006A80}" srcOrd="3" destOrd="0" parTransId="{BF0FE82C-2BF6-4A7D-B514-8B3E14A76B26}" sibTransId="{3C84A0C7-C199-4C61-A079-D5E7848B96A8}"/>
    <dgm:cxn modelId="{3679D3C5-BEEA-46F2-B88B-37EC55C43D26}" srcId="{896F3788-BFF3-49B9-8794-E2725AD4BBD9}" destId="{0F3EF62E-4E48-4795-9DDE-229519FE1E62}" srcOrd="0" destOrd="0" parTransId="{2E4C0B76-6E24-4C6D-B649-3442FD3ED636}" sibTransId="{9504949A-CB13-492C-8620-7F50A5989C15}"/>
    <dgm:cxn modelId="{6B1C4ECB-8EF9-4669-82C8-6920CCB1A67A}" srcId="{896F3788-BFF3-49B9-8794-E2725AD4BBD9}" destId="{E3BFF098-1634-4C6D-AC9B-2886E2F57248}" srcOrd="1" destOrd="0" parTransId="{B1974A0D-39EB-4DB3-89AA-9319AEE8FF64}" sibTransId="{79308329-CC5A-4154-A752-ED22C258878D}"/>
    <dgm:cxn modelId="{57C0E4EE-CE5A-C843-8C99-2407A9133C71}" type="presOf" srcId="{896F3788-BFF3-49B9-8794-E2725AD4BBD9}" destId="{F11AEB99-B8AF-1043-811E-474548C8A9A5}" srcOrd="0" destOrd="0" presId="urn:microsoft.com/office/officeart/2008/layout/LinedList"/>
    <dgm:cxn modelId="{CA6D11D5-45D6-F043-8B82-FBC67E6221E4}" type="presParOf" srcId="{F11AEB99-B8AF-1043-811E-474548C8A9A5}" destId="{E6046BDD-5DFF-884E-92D4-6AB4EC251378}" srcOrd="0" destOrd="0" presId="urn:microsoft.com/office/officeart/2008/layout/LinedList"/>
    <dgm:cxn modelId="{0FDE44CE-A995-3547-9920-EE72EB0ADFC4}" type="presParOf" srcId="{F11AEB99-B8AF-1043-811E-474548C8A9A5}" destId="{5F643496-0CE2-8942-8F76-E8D84525485F}" srcOrd="1" destOrd="0" presId="urn:microsoft.com/office/officeart/2008/layout/LinedList"/>
    <dgm:cxn modelId="{2C68C0F5-5AFE-F843-BC16-E3FA73A38363}" type="presParOf" srcId="{5F643496-0CE2-8942-8F76-E8D84525485F}" destId="{16F872C0-6D33-4449-8778-0C3767A4D13A}" srcOrd="0" destOrd="0" presId="urn:microsoft.com/office/officeart/2008/layout/LinedList"/>
    <dgm:cxn modelId="{A46175C7-B37A-FD4B-AD0F-84F6748C8963}" type="presParOf" srcId="{5F643496-0CE2-8942-8F76-E8D84525485F}" destId="{12344DD6-1C03-0C4A-BC67-E6A51561C8AF}" srcOrd="1" destOrd="0" presId="urn:microsoft.com/office/officeart/2008/layout/LinedList"/>
    <dgm:cxn modelId="{0D9779E3-C7FB-4842-89E4-B8F9BC694682}" type="presParOf" srcId="{F11AEB99-B8AF-1043-811E-474548C8A9A5}" destId="{053CAA26-FF59-294E-8914-5D9DFBFC8EFE}" srcOrd="2" destOrd="0" presId="urn:microsoft.com/office/officeart/2008/layout/LinedList"/>
    <dgm:cxn modelId="{170291C1-BF66-5748-B0A6-7218FA8D1698}" type="presParOf" srcId="{F11AEB99-B8AF-1043-811E-474548C8A9A5}" destId="{4C48F779-F3DA-E844-B765-54FDD7242E88}" srcOrd="3" destOrd="0" presId="urn:microsoft.com/office/officeart/2008/layout/LinedList"/>
    <dgm:cxn modelId="{2DF5E6B9-4DB3-4940-8975-0AB9663EDB23}" type="presParOf" srcId="{4C48F779-F3DA-E844-B765-54FDD7242E88}" destId="{9B486AEC-06ED-EA4A-B4C6-9DDFDB1C4D19}" srcOrd="0" destOrd="0" presId="urn:microsoft.com/office/officeart/2008/layout/LinedList"/>
    <dgm:cxn modelId="{1C99B188-A5DF-1546-862C-C0BFD6F11C7C}" type="presParOf" srcId="{4C48F779-F3DA-E844-B765-54FDD7242E88}" destId="{FA5CF28E-A494-974F-A0BD-3218DDA4AE55}" srcOrd="1" destOrd="0" presId="urn:microsoft.com/office/officeart/2008/layout/LinedList"/>
    <dgm:cxn modelId="{111F7793-88C6-B14F-BEDD-C319A2D9DAAB}" type="presParOf" srcId="{F11AEB99-B8AF-1043-811E-474548C8A9A5}" destId="{21EC987A-802E-9346-966E-51904CA300FD}" srcOrd="4" destOrd="0" presId="urn:microsoft.com/office/officeart/2008/layout/LinedList"/>
    <dgm:cxn modelId="{B637895B-6357-0749-9804-D5E9B0C8BCBA}" type="presParOf" srcId="{F11AEB99-B8AF-1043-811E-474548C8A9A5}" destId="{FA8B5A70-D864-9543-B347-D472BFE92341}" srcOrd="5" destOrd="0" presId="urn:microsoft.com/office/officeart/2008/layout/LinedList"/>
    <dgm:cxn modelId="{78102D75-5ED7-B541-BD7B-5EBE6F87CB06}" type="presParOf" srcId="{FA8B5A70-D864-9543-B347-D472BFE92341}" destId="{AC9AD34C-7854-054E-96C4-E753D7A05B2A}" srcOrd="0" destOrd="0" presId="urn:microsoft.com/office/officeart/2008/layout/LinedList"/>
    <dgm:cxn modelId="{3A687B1D-017E-DC42-929E-DA480A28688D}" type="presParOf" srcId="{FA8B5A70-D864-9543-B347-D472BFE92341}" destId="{BA5D9165-F6E3-A348-A4B0-CF8EF5EDD139}" srcOrd="1" destOrd="0" presId="urn:microsoft.com/office/officeart/2008/layout/LinedList"/>
    <dgm:cxn modelId="{57785246-C38B-D149-8E36-73E730E0D8F9}" type="presParOf" srcId="{F11AEB99-B8AF-1043-811E-474548C8A9A5}" destId="{5529A6AA-FA1B-444D-8D60-003285518C9E}" srcOrd="6" destOrd="0" presId="urn:microsoft.com/office/officeart/2008/layout/LinedList"/>
    <dgm:cxn modelId="{90BD51E9-D100-6E48-BAB9-A668C37CBAED}" type="presParOf" srcId="{F11AEB99-B8AF-1043-811E-474548C8A9A5}" destId="{F27A1C6F-2E18-314A-9E8C-507A53CFA39D}" srcOrd="7" destOrd="0" presId="urn:microsoft.com/office/officeart/2008/layout/LinedList"/>
    <dgm:cxn modelId="{08432597-2781-8B4F-B9BF-380921269996}" type="presParOf" srcId="{F27A1C6F-2E18-314A-9E8C-507A53CFA39D}" destId="{C759A349-A738-8C48-9D84-0137B5EDE74F}" srcOrd="0" destOrd="0" presId="urn:microsoft.com/office/officeart/2008/layout/LinedList"/>
    <dgm:cxn modelId="{DAADF678-42EE-464F-B4C1-3471DC1B6558}" type="presParOf" srcId="{F27A1C6F-2E18-314A-9E8C-507A53CFA39D}" destId="{5D91080C-8705-AE41-A110-E9737D757407}"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9931D9A-6E44-4057-B71D-F9A49E45BAD0}" type="doc">
      <dgm:prSet loTypeId="urn:microsoft.com/office/officeart/2008/layout/LinedList" loCatId="list" qsTypeId="urn:microsoft.com/office/officeart/2005/8/quickstyle/simple4" qsCatId="simple" csTypeId="urn:microsoft.com/office/officeart/2005/8/colors/colorful1" csCatId="colorful"/>
      <dgm:spPr/>
      <dgm:t>
        <a:bodyPr/>
        <a:lstStyle/>
        <a:p>
          <a:endParaRPr lang="en-US"/>
        </a:p>
      </dgm:t>
    </dgm:pt>
    <dgm:pt modelId="{F5F9D4A7-0CB8-41B2-97FA-DB75F15F1530}">
      <dgm:prSet/>
      <dgm:spPr/>
      <dgm:t>
        <a:bodyPr/>
        <a:lstStyle/>
        <a:p>
          <a:r>
            <a:rPr lang="en-US" dirty="0"/>
            <a:t>Spiritual abuse distorts and shatters people’s picture of God.</a:t>
          </a:r>
        </a:p>
      </dgm:t>
    </dgm:pt>
    <dgm:pt modelId="{7845F9FF-A84B-42F5-B3AF-B7C11C86A112}" type="parTrans" cxnId="{FB60B0A6-A132-4ED6-8349-1F7865CB0C5A}">
      <dgm:prSet/>
      <dgm:spPr/>
      <dgm:t>
        <a:bodyPr/>
        <a:lstStyle/>
        <a:p>
          <a:endParaRPr lang="en-US"/>
        </a:p>
      </dgm:t>
    </dgm:pt>
    <dgm:pt modelId="{E1C64C36-60AF-45D4-85E7-7D66A864DC9A}" type="sibTrans" cxnId="{FB60B0A6-A132-4ED6-8349-1F7865CB0C5A}">
      <dgm:prSet/>
      <dgm:spPr/>
      <dgm:t>
        <a:bodyPr/>
        <a:lstStyle/>
        <a:p>
          <a:endParaRPr lang="en-US"/>
        </a:p>
      </dgm:t>
    </dgm:pt>
    <dgm:pt modelId="{76FEF182-C848-4F40-B19B-52CA38FAAFB4}">
      <dgm:prSet/>
      <dgm:spPr/>
      <dgm:t>
        <a:bodyPr/>
        <a:lstStyle/>
        <a:p>
          <a:r>
            <a:rPr lang="en-US"/>
            <a:t>It can hurt and discourage people so much that they give up on God.</a:t>
          </a:r>
        </a:p>
      </dgm:t>
    </dgm:pt>
    <dgm:pt modelId="{AC151E3E-F3B2-447F-A435-353635AC2188}" type="parTrans" cxnId="{FF54D973-B59B-48C8-B299-FE1E9A8DC0BA}">
      <dgm:prSet/>
      <dgm:spPr/>
      <dgm:t>
        <a:bodyPr/>
        <a:lstStyle/>
        <a:p>
          <a:endParaRPr lang="en-US"/>
        </a:p>
      </dgm:t>
    </dgm:pt>
    <dgm:pt modelId="{8A521A60-A584-4E09-B914-56027267F290}" type="sibTrans" cxnId="{FF54D973-B59B-48C8-B299-FE1E9A8DC0BA}">
      <dgm:prSet/>
      <dgm:spPr/>
      <dgm:t>
        <a:bodyPr/>
        <a:lstStyle/>
        <a:p>
          <a:endParaRPr lang="en-US"/>
        </a:p>
      </dgm:t>
    </dgm:pt>
    <dgm:pt modelId="{B9C9D208-629D-48F3-B896-3AA77B5169F8}">
      <dgm:prSet/>
      <dgm:spPr/>
      <dgm:t>
        <a:bodyPr/>
        <a:lstStyle/>
        <a:p>
          <a:r>
            <a:rPr lang="en-US"/>
            <a:t>It can break people’s faith in God and their trust in their spiritual community. </a:t>
          </a:r>
        </a:p>
      </dgm:t>
    </dgm:pt>
    <dgm:pt modelId="{A7C4D273-24A7-44EA-99F6-B1F32783BF33}" type="parTrans" cxnId="{D363AB42-3B52-4CB1-AB83-0E518638CF0F}">
      <dgm:prSet/>
      <dgm:spPr/>
      <dgm:t>
        <a:bodyPr/>
        <a:lstStyle/>
        <a:p>
          <a:endParaRPr lang="en-US"/>
        </a:p>
      </dgm:t>
    </dgm:pt>
    <dgm:pt modelId="{BB8C9658-C289-48A9-8DC2-523C9CB8DDA2}" type="sibTrans" cxnId="{D363AB42-3B52-4CB1-AB83-0E518638CF0F}">
      <dgm:prSet/>
      <dgm:spPr/>
      <dgm:t>
        <a:bodyPr/>
        <a:lstStyle/>
        <a:p>
          <a:endParaRPr lang="en-US"/>
        </a:p>
      </dgm:t>
    </dgm:pt>
    <dgm:pt modelId="{268A9B5B-9A83-D347-8138-0254C24DB3C5}" type="pres">
      <dgm:prSet presAssocID="{69931D9A-6E44-4057-B71D-F9A49E45BAD0}" presName="vert0" presStyleCnt="0">
        <dgm:presLayoutVars>
          <dgm:dir/>
          <dgm:animOne val="branch"/>
          <dgm:animLvl val="lvl"/>
        </dgm:presLayoutVars>
      </dgm:prSet>
      <dgm:spPr/>
    </dgm:pt>
    <dgm:pt modelId="{A4A6DEB3-0113-A24B-9850-55F41C794B91}" type="pres">
      <dgm:prSet presAssocID="{F5F9D4A7-0CB8-41B2-97FA-DB75F15F1530}" presName="thickLine" presStyleLbl="alignNode1" presStyleIdx="0" presStyleCnt="3"/>
      <dgm:spPr/>
    </dgm:pt>
    <dgm:pt modelId="{89ED5A89-C2BF-DA44-90D8-75A423347A4A}" type="pres">
      <dgm:prSet presAssocID="{F5F9D4A7-0CB8-41B2-97FA-DB75F15F1530}" presName="horz1" presStyleCnt="0"/>
      <dgm:spPr/>
    </dgm:pt>
    <dgm:pt modelId="{FB06C175-F231-DD4B-8290-0B92B46F7B27}" type="pres">
      <dgm:prSet presAssocID="{F5F9D4A7-0CB8-41B2-97FA-DB75F15F1530}" presName="tx1" presStyleLbl="revTx" presStyleIdx="0" presStyleCnt="3"/>
      <dgm:spPr/>
    </dgm:pt>
    <dgm:pt modelId="{DBB3448E-4DC8-8C47-A973-D4CEEA9FD17A}" type="pres">
      <dgm:prSet presAssocID="{F5F9D4A7-0CB8-41B2-97FA-DB75F15F1530}" presName="vert1" presStyleCnt="0"/>
      <dgm:spPr/>
    </dgm:pt>
    <dgm:pt modelId="{822FD5E5-AA8E-B140-A2DB-4421F9332B65}" type="pres">
      <dgm:prSet presAssocID="{76FEF182-C848-4F40-B19B-52CA38FAAFB4}" presName="thickLine" presStyleLbl="alignNode1" presStyleIdx="1" presStyleCnt="3"/>
      <dgm:spPr/>
    </dgm:pt>
    <dgm:pt modelId="{3480B78F-FEF0-A645-B206-A922F3B7E429}" type="pres">
      <dgm:prSet presAssocID="{76FEF182-C848-4F40-B19B-52CA38FAAFB4}" presName="horz1" presStyleCnt="0"/>
      <dgm:spPr/>
    </dgm:pt>
    <dgm:pt modelId="{CE0C0F96-C787-8C4B-9588-B3D9CFFAE48B}" type="pres">
      <dgm:prSet presAssocID="{76FEF182-C848-4F40-B19B-52CA38FAAFB4}" presName="tx1" presStyleLbl="revTx" presStyleIdx="1" presStyleCnt="3"/>
      <dgm:spPr/>
    </dgm:pt>
    <dgm:pt modelId="{9DE1BB27-4CD0-C946-AF11-D31168F6371E}" type="pres">
      <dgm:prSet presAssocID="{76FEF182-C848-4F40-B19B-52CA38FAAFB4}" presName="vert1" presStyleCnt="0"/>
      <dgm:spPr/>
    </dgm:pt>
    <dgm:pt modelId="{7291CA07-0634-1C4C-A299-397B45A846C7}" type="pres">
      <dgm:prSet presAssocID="{B9C9D208-629D-48F3-B896-3AA77B5169F8}" presName="thickLine" presStyleLbl="alignNode1" presStyleIdx="2" presStyleCnt="3"/>
      <dgm:spPr/>
    </dgm:pt>
    <dgm:pt modelId="{CB014CDB-6C85-4C4A-A648-5762A052B122}" type="pres">
      <dgm:prSet presAssocID="{B9C9D208-629D-48F3-B896-3AA77B5169F8}" presName="horz1" presStyleCnt="0"/>
      <dgm:spPr/>
    </dgm:pt>
    <dgm:pt modelId="{6AB5E00D-9F03-3346-A86B-17DBA933C0B3}" type="pres">
      <dgm:prSet presAssocID="{B9C9D208-629D-48F3-B896-3AA77B5169F8}" presName="tx1" presStyleLbl="revTx" presStyleIdx="2" presStyleCnt="3"/>
      <dgm:spPr/>
    </dgm:pt>
    <dgm:pt modelId="{72B3C5F4-E96E-DA43-88C4-DF7891B7410D}" type="pres">
      <dgm:prSet presAssocID="{B9C9D208-629D-48F3-B896-3AA77B5169F8}" presName="vert1" presStyleCnt="0"/>
      <dgm:spPr/>
    </dgm:pt>
  </dgm:ptLst>
  <dgm:cxnLst>
    <dgm:cxn modelId="{6A973434-7407-2B41-BAE6-9E04B799FC36}" type="presOf" srcId="{B9C9D208-629D-48F3-B896-3AA77B5169F8}" destId="{6AB5E00D-9F03-3346-A86B-17DBA933C0B3}" srcOrd="0" destOrd="0" presId="urn:microsoft.com/office/officeart/2008/layout/LinedList"/>
    <dgm:cxn modelId="{D363AB42-3B52-4CB1-AB83-0E518638CF0F}" srcId="{69931D9A-6E44-4057-B71D-F9A49E45BAD0}" destId="{B9C9D208-629D-48F3-B896-3AA77B5169F8}" srcOrd="2" destOrd="0" parTransId="{A7C4D273-24A7-44EA-99F6-B1F32783BF33}" sibTransId="{BB8C9658-C289-48A9-8DC2-523C9CB8DDA2}"/>
    <dgm:cxn modelId="{FF54D973-B59B-48C8-B299-FE1E9A8DC0BA}" srcId="{69931D9A-6E44-4057-B71D-F9A49E45BAD0}" destId="{76FEF182-C848-4F40-B19B-52CA38FAAFB4}" srcOrd="1" destOrd="0" parTransId="{AC151E3E-F3B2-447F-A435-353635AC2188}" sibTransId="{8A521A60-A584-4E09-B914-56027267F290}"/>
    <dgm:cxn modelId="{4D3B1F83-47C0-D148-8A5F-D7D34AD20EB2}" type="presOf" srcId="{69931D9A-6E44-4057-B71D-F9A49E45BAD0}" destId="{268A9B5B-9A83-D347-8138-0254C24DB3C5}" srcOrd="0" destOrd="0" presId="urn:microsoft.com/office/officeart/2008/layout/LinedList"/>
    <dgm:cxn modelId="{FB60B0A6-A132-4ED6-8349-1F7865CB0C5A}" srcId="{69931D9A-6E44-4057-B71D-F9A49E45BAD0}" destId="{F5F9D4A7-0CB8-41B2-97FA-DB75F15F1530}" srcOrd="0" destOrd="0" parTransId="{7845F9FF-A84B-42F5-B3AF-B7C11C86A112}" sibTransId="{E1C64C36-60AF-45D4-85E7-7D66A864DC9A}"/>
    <dgm:cxn modelId="{9B5336B5-976E-0B49-8ED3-429818A12033}" type="presOf" srcId="{76FEF182-C848-4F40-B19B-52CA38FAAFB4}" destId="{CE0C0F96-C787-8C4B-9588-B3D9CFFAE48B}" srcOrd="0" destOrd="0" presId="urn:microsoft.com/office/officeart/2008/layout/LinedList"/>
    <dgm:cxn modelId="{2D04ABC7-B505-C640-BDC3-EFFF9BFAA82F}" type="presOf" srcId="{F5F9D4A7-0CB8-41B2-97FA-DB75F15F1530}" destId="{FB06C175-F231-DD4B-8290-0B92B46F7B27}" srcOrd="0" destOrd="0" presId="urn:microsoft.com/office/officeart/2008/layout/LinedList"/>
    <dgm:cxn modelId="{2C331AD8-FF08-1F41-844C-22EDF46577CE}" type="presParOf" srcId="{268A9B5B-9A83-D347-8138-0254C24DB3C5}" destId="{A4A6DEB3-0113-A24B-9850-55F41C794B91}" srcOrd="0" destOrd="0" presId="urn:microsoft.com/office/officeart/2008/layout/LinedList"/>
    <dgm:cxn modelId="{281D75DF-2910-FE4A-A99C-17F51B8D819B}" type="presParOf" srcId="{268A9B5B-9A83-D347-8138-0254C24DB3C5}" destId="{89ED5A89-C2BF-DA44-90D8-75A423347A4A}" srcOrd="1" destOrd="0" presId="urn:microsoft.com/office/officeart/2008/layout/LinedList"/>
    <dgm:cxn modelId="{5D9861DC-1D71-0047-AAE0-213CA496BA69}" type="presParOf" srcId="{89ED5A89-C2BF-DA44-90D8-75A423347A4A}" destId="{FB06C175-F231-DD4B-8290-0B92B46F7B27}" srcOrd="0" destOrd="0" presId="urn:microsoft.com/office/officeart/2008/layout/LinedList"/>
    <dgm:cxn modelId="{70AC3A77-CDB2-7F4D-87E5-838769F59AF7}" type="presParOf" srcId="{89ED5A89-C2BF-DA44-90D8-75A423347A4A}" destId="{DBB3448E-4DC8-8C47-A973-D4CEEA9FD17A}" srcOrd="1" destOrd="0" presId="urn:microsoft.com/office/officeart/2008/layout/LinedList"/>
    <dgm:cxn modelId="{C73784A5-2784-EA40-BF69-580D8B2301DE}" type="presParOf" srcId="{268A9B5B-9A83-D347-8138-0254C24DB3C5}" destId="{822FD5E5-AA8E-B140-A2DB-4421F9332B65}" srcOrd="2" destOrd="0" presId="urn:microsoft.com/office/officeart/2008/layout/LinedList"/>
    <dgm:cxn modelId="{912DDDA8-4E5D-C843-B2AB-732722FD1E93}" type="presParOf" srcId="{268A9B5B-9A83-D347-8138-0254C24DB3C5}" destId="{3480B78F-FEF0-A645-B206-A922F3B7E429}" srcOrd="3" destOrd="0" presId="urn:microsoft.com/office/officeart/2008/layout/LinedList"/>
    <dgm:cxn modelId="{774FC12A-D377-1B43-A073-F471F9D0B695}" type="presParOf" srcId="{3480B78F-FEF0-A645-B206-A922F3B7E429}" destId="{CE0C0F96-C787-8C4B-9588-B3D9CFFAE48B}" srcOrd="0" destOrd="0" presId="urn:microsoft.com/office/officeart/2008/layout/LinedList"/>
    <dgm:cxn modelId="{6D1DC3D7-EBC5-604B-94AE-03BAF378F740}" type="presParOf" srcId="{3480B78F-FEF0-A645-B206-A922F3B7E429}" destId="{9DE1BB27-4CD0-C946-AF11-D31168F6371E}" srcOrd="1" destOrd="0" presId="urn:microsoft.com/office/officeart/2008/layout/LinedList"/>
    <dgm:cxn modelId="{768F4596-CB8E-3343-B44C-2E349A178043}" type="presParOf" srcId="{268A9B5B-9A83-D347-8138-0254C24DB3C5}" destId="{7291CA07-0634-1C4C-A299-397B45A846C7}" srcOrd="4" destOrd="0" presId="urn:microsoft.com/office/officeart/2008/layout/LinedList"/>
    <dgm:cxn modelId="{741ED6E1-32F4-AE4A-A8EC-4084C0AEADB9}" type="presParOf" srcId="{268A9B5B-9A83-D347-8138-0254C24DB3C5}" destId="{CB014CDB-6C85-4C4A-A648-5762A052B122}" srcOrd="5" destOrd="0" presId="urn:microsoft.com/office/officeart/2008/layout/LinedList"/>
    <dgm:cxn modelId="{63335D7A-708E-FB40-95DA-1C0E3C292DFD}" type="presParOf" srcId="{CB014CDB-6C85-4C4A-A648-5762A052B122}" destId="{6AB5E00D-9F03-3346-A86B-17DBA933C0B3}" srcOrd="0" destOrd="0" presId="urn:microsoft.com/office/officeart/2008/layout/LinedList"/>
    <dgm:cxn modelId="{49C4E2FC-F976-8541-8547-75861DF87CDD}" type="presParOf" srcId="{CB014CDB-6C85-4C4A-A648-5762A052B122}" destId="{72B3C5F4-E96E-DA43-88C4-DF7891B7410D}"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493781-6414-C541-8F06-853D03644F22}">
      <dsp:nvSpPr>
        <dsp:cNvPr id="0" name=""/>
        <dsp:cNvSpPr/>
      </dsp:nvSpPr>
      <dsp:spPr>
        <a:xfrm>
          <a:off x="0" y="552621"/>
          <a:ext cx="6496050" cy="1132166"/>
        </a:xfrm>
        <a:prstGeom prst="roundRect">
          <a:avLst/>
        </a:prstGeom>
        <a:solidFill>
          <a:srgbClr val="92D050"/>
        </a:soli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kern="1200" dirty="0">
              <a:solidFill>
                <a:schemeClr val="tx1"/>
              </a:solidFill>
            </a:rPr>
            <a:t>Healthy – nurturing and positive – loving God and loving others</a:t>
          </a:r>
        </a:p>
      </dsp:txBody>
      <dsp:txXfrm>
        <a:off x="55268" y="607889"/>
        <a:ext cx="6385514" cy="1021630"/>
      </dsp:txXfrm>
    </dsp:sp>
    <dsp:sp modelId="{ADEAB8F0-B44F-1947-A926-5C1EDBF68A48}">
      <dsp:nvSpPr>
        <dsp:cNvPr id="0" name=""/>
        <dsp:cNvSpPr/>
      </dsp:nvSpPr>
      <dsp:spPr>
        <a:xfrm>
          <a:off x="0" y="1730868"/>
          <a:ext cx="6496050" cy="1132166"/>
        </a:xfrm>
        <a:prstGeom prst="roundRect">
          <a:avLst/>
        </a:prstGeom>
        <a:solidFill>
          <a:srgbClr val="FFFF00"/>
        </a:soli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kern="1200" dirty="0">
              <a:solidFill>
                <a:schemeClr val="tx1"/>
              </a:solidFill>
            </a:rPr>
            <a:t>Unhelpful – thoughtless things we all say and do occasionally when we are not focused on being empathic to others.</a:t>
          </a:r>
        </a:p>
      </dsp:txBody>
      <dsp:txXfrm>
        <a:off x="55268" y="1786136"/>
        <a:ext cx="6385514" cy="1021630"/>
      </dsp:txXfrm>
    </dsp:sp>
    <dsp:sp modelId="{AA2F37D9-52F3-3440-B427-42C989B7A62A}">
      <dsp:nvSpPr>
        <dsp:cNvPr id="0" name=""/>
        <dsp:cNvSpPr/>
      </dsp:nvSpPr>
      <dsp:spPr>
        <a:xfrm>
          <a:off x="0" y="2909115"/>
          <a:ext cx="6496050" cy="1132166"/>
        </a:xfrm>
        <a:prstGeom prst="roundRect">
          <a:avLst/>
        </a:prstGeom>
        <a:solidFill>
          <a:srgbClr val="FFC000"/>
        </a:soli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kern="1200" dirty="0">
              <a:solidFill>
                <a:schemeClr val="tx1"/>
              </a:solidFill>
            </a:rPr>
            <a:t>Unhealthy – the pattern of thinking, speaking and behaving unhelpfully in spiritual contexts becomes more negative and consistent, and is not open to being challenged and modified, even though it is hurtful to others</a:t>
          </a:r>
          <a:r>
            <a:rPr lang="en-US" sz="1600" b="1" kern="1200" dirty="0"/>
            <a:t>. </a:t>
          </a:r>
        </a:p>
      </dsp:txBody>
      <dsp:txXfrm>
        <a:off x="55268" y="2964383"/>
        <a:ext cx="6385514" cy="1021630"/>
      </dsp:txXfrm>
    </dsp:sp>
    <dsp:sp modelId="{41E0117A-3D9F-5445-9855-84EAC64925C1}">
      <dsp:nvSpPr>
        <dsp:cNvPr id="0" name=""/>
        <dsp:cNvSpPr/>
      </dsp:nvSpPr>
      <dsp:spPr>
        <a:xfrm>
          <a:off x="0" y="4087361"/>
          <a:ext cx="6496050" cy="1132166"/>
        </a:xfrm>
        <a:prstGeom prst="roundRect">
          <a:avLst/>
        </a:prstGeom>
        <a:solidFill>
          <a:srgbClr val="FF0000"/>
        </a:soli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kern="1200" dirty="0">
              <a:solidFill>
                <a:schemeClr val="bg1"/>
              </a:solidFill>
            </a:rPr>
            <a:t>Spiritual Abuse - </a:t>
          </a:r>
          <a:r>
            <a:rPr lang="en-GB" sz="1600" b="1" kern="1200" dirty="0">
              <a:solidFill>
                <a:schemeClr val="bg1"/>
              </a:solidFill>
            </a:rPr>
            <a:t>If it an unhealthy </a:t>
          </a:r>
          <a:r>
            <a:rPr lang="en-GB" sz="1600" b="1" kern="1200" dirty="0" err="1">
              <a:solidFill>
                <a:schemeClr val="bg1"/>
              </a:solidFill>
            </a:rPr>
            <a:t>appraoch</a:t>
          </a:r>
          <a:r>
            <a:rPr lang="en-GB" sz="1600" b="1" kern="1200" dirty="0">
              <a:solidFill>
                <a:schemeClr val="bg1"/>
              </a:solidFill>
            </a:rPr>
            <a:t> becomes a persistent pattern of coercive controlling behaviour, that reflects the definition of psychological abuse with a religious rationale, it can cross the threshold into spiritual abuse.</a:t>
          </a:r>
          <a:endParaRPr lang="en-US" sz="1600" b="1" kern="1200" dirty="0">
            <a:solidFill>
              <a:schemeClr val="bg1"/>
            </a:solidFill>
          </a:endParaRPr>
        </a:p>
      </dsp:txBody>
      <dsp:txXfrm>
        <a:off x="55268" y="4142629"/>
        <a:ext cx="6385514" cy="102163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D7F57C-14AC-AE45-9CE2-10414D24C21F}">
      <dsp:nvSpPr>
        <dsp:cNvPr id="0" name=""/>
        <dsp:cNvSpPr/>
      </dsp:nvSpPr>
      <dsp:spPr>
        <a:xfrm>
          <a:off x="0" y="600074"/>
          <a:ext cx="7465342" cy="1099800"/>
        </a:xfrm>
        <a:prstGeom prst="roundRect">
          <a:avLst/>
        </a:prstGeom>
        <a:solidFill>
          <a:srgbClr val="92D050"/>
        </a:soli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solidFill>
                <a:schemeClr val="tx1"/>
              </a:solidFill>
            </a:rPr>
            <a:t>Healthy teaching </a:t>
          </a:r>
          <a:r>
            <a:rPr lang="en-US" sz="2000" kern="1200" dirty="0">
              <a:solidFill>
                <a:schemeClr val="tx1"/>
              </a:solidFill>
            </a:rPr>
            <a:t>– God’s love for you never changes, whatever you do He will always love you and forgive you, and so will I.</a:t>
          </a:r>
        </a:p>
      </dsp:txBody>
      <dsp:txXfrm>
        <a:off x="53688" y="653762"/>
        <a:ext cx="7357966" cy="992424"/>
      </dsp:txXfrm>
    </dsp:sp>
    <dsp:sp modelId="{D80B2960-918D-7944-8CE6-F590BECD69D4}">
      <dsp:nvSpPr>
        <dsp:cNvPr id="0" name=""/>
        <dsp:cNvSpPr/>
      </dsp:nvSpPr>
      <dsp:spPr>
        <a:xfrm>
          <a:off x="0" y="1757474"/>
          <a:ext cx="7465342" cy="1099800"/>
        </a:xfrm>
        <a:prstGeom prst="roundRect">
          <a:avLst/>
        </a:prstGeom>
        <a:solidFill>
          <a:schemeClr val="accent3">
            <a:lumMod val="60000"/>
            <a:lumOff val="40000"/>
          </a:schemeClr>
        </a:soli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solidFill>
                <a:schemeClr val="tx1"/>
              </a:solidFill>
            </a:rPr>
            <a:t>Unhelpful teaching </a:t>
          </a:r>
          <a:r>
            <a:rPr lang="en-US" sz="2000" kern="1200" dirty="0">
              <a:solidFill>
                <a:schemeClr val="tx1"/>
              </a:solidFill>
            </a:rPr>
            <a:t>– When you disobey me, it makes me and God sad.</a:t>
          </a:r>
        </a:p>
      </dsp:txBody>
      <dsp:txXfrm>
        <a:off x="53688" y="1811162"/>
        <a:ext cx="7357966" cy="992424"/>
      </dsp:txXfrm>
    </dsp:sp>
    <dsp:sp modelId="{A986D636-DA29-184C-BF81-7B886BF36C98}">
      <dsp:nvSpPr>
        <dsp:cNvPr id="0" name=""/>
        <dsp:cNvSpPr/>
      </dsp:nvSpPr>
      <dsp:spPr>
        <a:xfrm>
          <a:off x="0" y="2914874"/>
          <a:ext cx="7465342" cy="1099800"/>
        </a:xfrm>
        <a:prstGeom prst="roundRect">
          <a:avLst/>
        </a:prstGeom>
        <a:solidFill>
          <a:srgbClr val="FFC000"/>
        </a:soli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solidFill>
                <a:schemeClr val="tx1"/>
              </a:solidFill>
            </a:rPr>
            <a:t>Unhealthy teaching </a:t>
          </a:r>
          <a:r>
            <a:rPr lang="en-US" sz="2000" kern="1200" dirty="0">
              <a:solidFill>
                <a:schemeClr val="tx1"/>
              </a:solidFill>
            </a:rPr>
            <a:t>– When you disobey me, you are also disobeying God, and putting your salvation at risk. What if Jesus comes back today?</a:t>
          </a:r>
        </a:p>
      </dsp:txBody>
      <dsp:txXfrm>
        <a:off x="53688" y="2968562"/>
        <a:ext cx="7357966" cy="992424"/>
      </dsp:txXfrm>
    </dsp:sp>
    <dsp:sp modelId="{2F4DDC79-261B-B540-94DA-2A55A8DA8A4D}">
      <dsp:nvSpPr>
        <dsp:cNvPr id="0" name=""/>
        <dsp:cNvSpPr/>
      </dsp:nvSpPr>
      <dsp:spPr>
        <a:xfrm>
          <a:off x="0" y="4072274"/>
          <a:ext cx="7465342" cy="1099800"/>
        </a:xfrm>
        <a:prstGeom prst="roundRect">
          <a:avLst/>
        </a:prstGeom>
        <a:solidFill>
          <a:srgbClr val="FF0000"/>
        </a:soli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solidFill>
                <a:schemeClr val="tx1"/>
              </a:solidFill>
            </a:rPr>
            <a:t>Spiritual abuse </a:t>
          </a:r>
          <a:r>
            <a:rPr lang="en-US" sz="2000" kern="1200" dirty="0">
              <a:solidFill>
                <a:schemeClr val="tx1"/>
              </a:solidFill>
            </a:rPr>
            <a:t>– If you don’t obey me, it’s my responsibility to punish you harshly, so that you will learn the importance of complete and immediate obedience. </a:t>
          </a:r>
        </a:p>
      </dsp:txBody>
      <dsp:txXfrm>
        <a:off x="53688" y="4125962"/>
        <a:ext cx="7357966" cy="99242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C7B038-42CF-814C-B8B6-3A2702C8E67A}">
      <dsp:nvSpPr>
        <dsp:cNvPr id="0" name=""/>
        <dsp:cNvSpPr/>
      </dsp:nvSpPr>
      <dsp:spPr>
        <a:xfrm>
          <a:off x="0" y="415"/>
          <a:ext cx="10895369" cy="0"/>
        </a:xfrm>
        <a:prstGeom prst="line">
          <a:avLst/>
        </a:prstGeom>
        <a:solidFill>
          <a:schemeClr val="accent5">
            <a:hueOff val="0"/>
            <a:satOff val="0"/>
            <a:lumOff val="0"/>
            <a:alphaOff val="0"/>
          </a:schemeClr>
        </a:solidFill>
        <a:ln w="19050" cap="rnd"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A3EFA29-1E72-B542-A14A-A6939A73689A}">
      <dsp:nvSpPr>
        <dsp:cNvPr id="0" name=""/>
        <dsp:cNvSpPr/>
      </dsp:nvSpPr>
      <dsp:spPr>
        <a:xfrm>
          <a:off x="0" y="415"/>
          <a:ext cx="10895369" cy="6806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GB" sz="2000" kern="1200" dirty="0"/>
            <a:t>to encourage their victim to keep on forgiving them for their abuse</a:t>
          </a:r>
          <a:endParaRPr lang="en-US" sz="2000" kern="1200" dirty="0"/>
        </a:p>
      </dsp:txBody>
      <dsp:txXfrm>
        <a:off x="0" y="415"/>
        <a:ext cx="10895369" cy="680689"/>
      </dsp:txXfrm>
    </dsp:sp>
    <dsp:sp modelId="{AAB8E633-6D24-FB40-B067-60EBD7389BD1}">
      <dsp:nvSpPr>
        <dsp:cNvPr id="0" name=""/>
        <dsp:cNvSpPr/>
      </dsp:nvSpPr>
      <dsp:spPr>
        <a:xfrm>
          <a:off x="0" y="681104"/>
          <a:ext cx="10895369" cy="0"/>
        </a:xfrm>
        <a:prstGeom prst="line">
          <a:avLst/>
        </a:prstGeom>
        <a:solidFill>
          <a:schemeClr val="accent5">
            <a:hueOff val="1559309"/>
            <a:satOff val="-1003"/>
            <a:lumOff val="686"/>
            <a:alphaOff val="0"/>
          </a:schemeClr>
        </a:solidFill>
        <a:ln w="19050" cap="rnd" cmpd="sng" algn="ctr">
          <a:solidFill>
            <a:schemeClr val="accent5">
              <a:hueOff val="1559309"/>
              <a:satOff val="-1003"/>
              <a:lumOff val="686"/>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FE73823-9820-F749-9C11-1CE490768BE6}">
      <dsp:nvSpPr>
        <dsp:cNvPr id="0" name=""/>
        <dsp:cNvSpPr/>
      </dsp:nvSpPr>
      <dsp:spPr>
        <a:xfrm>
          <a:off x="0" y="681104"/>
          <a:ext cx="10895369" cy="6806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GB" sz="2000" kern="1200"/>
            <a:t>to keep the relationship/marriage together, and discourage the victim from leaving</a:t>
          </a:r>
          <a:endParaRPr lang="en-US" sz="2000" kern="1200"/>
        </a:p>
      </dsp:txBody>
      <dsp:txXfrm>
        <a:off x="0" y="681104"/>
        <a:ext cx="10895369" cy="680689"/>
      </dsp:txXfrm>
    </dsp:sp>
    <dsp:sp modelId="{3F749B1A-A036-424C-8F23-CB7EDD22CC84}">
      <dsp:nvSpPr>
        <dsp:cNvPr id="0" name=""/>
        <dsp:cNvSpPr/>
      </dsp:nvSpPr>
      <dsp:spPr>
        <a:xfrm>
          <a:off x="0" y="1361793"/>
          <a:ext cx="10895369" cy="0"/>
        </a:xfrm>
        <a:prstGeom prst="line">
          <a:avLst/>
        </a:prstGeom>
        <a:solidFill>
          <a:schemeClr val="accent5">
            <a:hueOff val="3118619"/>
            <a:satOff val="-2006"/>
            <a:lumOff val="1372"/>
            <a:alphaOff val="0"/>
          </a:schemeClr>
        </a:solidFill>
        <a:ln w="19050" cap="rnd" cmpd="sng" algn="ctr">
          <a:solidFill>
            <a:schemeClr val="accent5">
              <a:hueOff val="3118619"/>
              <a:satOff val="-2006"/>
              <a:lumOff val="1372"/>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EE58445-09CE-2547-B5EB-C16E87E3E15F}">
      <dsp:nvSpPr>
        <dsp:cNvPr id="0" name=""/>
        <dsp:cNvSpPr/>
      </dsp:nvSpPr>
      <dsp:spPr>
        <a:xfrm>
          <a:off x="0" y="1361793"/>
          <a:ext cx="10895369" cy="6806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GB" sz="2000" kern="1200"/>
            <a:t>to persuade the victim to make huge sacrifices for the sake of the relationship</a:t>
          </a:r>
          <a:endParaRPr lang="en-US" sz="2000" kern="1200"/>
        </a:p>
      </dsp:txBody>
      <dsp:txXfrm>
        <a:off x="0" y="1361793"/>
        <a:ext cx="10895369" cy="680689"/>
      </dsp:txXfrm>
    </dsp:sp>
    <dsp:sp modelId="{CBB70B1F-AAFB-D746-8179-64C6D0025AC4}">
      <dsp:nvSpPr>
        <dsp:cNvPr id="0" name=""/>
        <dsp:cNvSpPr/>
      </dsp:nvSpPr>
      <dsp:spPr>
        <a:xfrm>
          <a:off x="0" y="2042483"/>
          <a:ext cx="10895369" cy="0"/>
        </a:xfrm>
        <a:prstGeom prst="line">
          <a:avLst/>
        </a:prstGeom>
        <a:solidFill>
          <a:schemeClr val="accent5">
            <a:hueOff val="4677928"/>
            <a:satOff val="-3010"/>
            <a:lumOff val="2058"/>
            <a:alphaOff val="0"/>
          </a:schemeClr>
        </a:solidFill>
        <a:ln w="19050" cap="rnd" cmpd="sng" algn="ctr">
          <a:solidFill>
            <a:schemeClr val="accent5">
              <a:hueOff val="4677928"/>
              <a:satOff val="-3010"/>
              <a:lumOff val="2058"/>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5194A37-FD20-6D44-A271-55DA63A17E77}">
      <dsp:nvSpPr>
        <dsp:cNvPr id="0" name=""/>
        <dsp:cNvSpPr/>
      </dsp:nvSpPr>
      <dsp:spPr>
        <a:xfrm>
          <a:off x="0" y="2042483"/>
          <a:ext cx="10895369" cy="6806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GB" sz="2000" kern="1200"/>
            <a:t>to excuse or minimize the abuse they are inflicting on the victim</a:t>
          </a:r>
          <a:endParaRPr lang="en-US" sz="2000" kern="1200"/>
        </a:p>
      </dsp:txBody>
      <dsp:txXfrm>
        <a:off x="0" y="2042483"/>
        <a:ext cx="10895369" cy="680689"/>
      </dsp:txXfrm>
    </dsp:sp>
    <dsp:sp modelId="{2B32D4A9-AD01-2744-8239-7F0A81598A35}">
      <dsp:nvSpPr>
        <dsp:cNvPr id="0" name=""/>
        <dsp:cNvSpPr/>
      </dsp:nvSpPr>
      <dsp:spPr>
        <a:xfrm>
          <a:off x="0" y="2723172"/>
          <a:ext cx="10895369" cy="0"/>
        </a:xfrm>
        <a:prstGeom prst="line">
          <a:avLst/>
        </a:prstGeom>
        <a:solidFill>
          <a:schemeClr val="accent5">
            <a:hueOff val="6237238"/>
            <a:satOff val="-4013"/>
            <a:lumOff val="2744"/>
            <a:alphaOff val="0"/>
          </a:schemeClr>
        </a:solidFill>
        <a:ln w="19050" cap="rnd" cmpd="sng" algn="ctr">
          <a:solidFill>
            <a:schemeClr val="accent5">
              <a:hueOff val="6237238"/>
              <a:satOff val="-4013"/>
              <a:lumOff val="2744"/>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6EDCEAF-51E8-B944-8AB9-E953B02B54C2}">
      <dsp:nvSpPr>
        <dsp:cNvPr id="0" name=""/>
        <dsp:cNvSpPr/>
      </dsp:nvSpPr>
      <dsp:spPr>
        <a:xfrm>
          <a:off x="0" y="2723172"/>
          <a:ext cx="10895369" cy="6806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GB" sz="2000" kern="1200"/>
            <a:t>to pressurise the victim into silence, or into acceptance of the suffering</a:t>
          </a:r>
          <a:endParaRPr lang="en-US" sz="2000" kern="1200"/>
        </a:p>
      </dsp:txBody>
      <dsp:txXfrm>
        <a:off x="0" y="2723172"/>
        <a:ext cx="10895369" cy="68068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046BDD-5DFF-884E-92D4-6AB4EC251378}">
      <dsp:nvSpPr>
        <dsp:cNvPr id="0" name=""/>
        <dsp:cNvSpPr/>
      </dsp:nvSpPr>
      <dsp:spPr>
        <a:xfrm>
          <a:off x="0" y="0"/>
          <a:ext cx="10895369" cy="0"/>
        </a:xfrm>
        <a:prstGeom prst="line">
          <a:avLst/>
        </a:prstGeom>
        <a:solidFill>
          <a:schemeClr val="accent2">
            <a:hueOff val="0"/>
            <a:satOff val="0"/>
            <a:lumOff val="0"/>
            <a:alphaOff val="0"/>
          </a:schemeClr>
        </a:solidFill>
        <a:ln w="19050"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6F872C0-6D33-4449-8778-0C3767A4D13A}">
      <dsp:nvSpPr>
        <dsp:cNvPr id="0" name=""/>
        <dsp:cNvSpPr/>
      </dsp:nvSpPr>
      <dsp:spPr>
        <a:xfrm>
          <a:off x="0" y="0"/>
          <a:ext cx="10895369" cy="8510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GB" sz="2400" kern="1200"/>
            <a:t>to impose gender roles that are abusive or coercive</a:t>
          </a:r>
          <a:endParaRPr lang="en-US" sz="2400" kern="1200"/>
        </a:p>
      </dsp:txBody>
      <dsp:txXfrm>
        <a:off x="0" y="0"/>
        <a:ext cx="10895369" cy="851069"/>
      </dsp:txXfrm>
    </dsp:sp>
    <dsp:sp modelId="{053CAA26-FF59-294E-8914-5D9DFBFC8EFE}">
      <dsp:nvSpPr>
        <dsp:cNvPr id="0" name=""/>
        <dsp:cNvSpPr/>
      </dsp:nvSpPr>
      <dsp:spPr>
        <a:xfrm>
          <a:off x="0" y="851069"/>
          <a:ext cx="10895369" cy="0"/>
        </a:xfrm>
        <a:prstGeom prst="line">
          <a:avLst/>
        </a:prstGeom>
        <a:solidFill>
          <a:schemeClr val="accent2">
            <a:hueOff val="451605"/>
            <a:satOff val="-2211"/>
            <a:lumOff val="1242"/>
            <a:alphaOff val="0"/>
          </a:schemeClr>
        </a:solidFill>
        <a:ln w="19050" cap="rnd" cmpd="sng" algn="ctr">
          <a:solidFill>
            <a:schemeClr val="accent2">
              <a:hueOff val="451605"/>
              <a:satOff val="-2211"/>
              <a:lumOff val="1242"/>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B486AEC-06ED-EA4A-B4C6-9DDFDB1C4D19}">
      <dsp:nvSpPr>
        <dsp:cNvPr id="0" name=""/>
        <dsp:cNvSpPr/>
      </dsp:nvSpPr>
      <dsp:spPr>
        <a:xfrm>
          <a:off x="0" y="851069"/>
          <a:ext cx="10895369" cy="8510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GB" sz="2400" kern="1200"/>
            <a:t>to assert their authority, such as by reinforcing male headship and privilege</a:t>
          </a:r>
          <a:endParaRPr lang="en-US" sz="2400" kern="1200"/>
        </a:p>
      </dsp:txBody>
      <dsp:txXfrm>
        <a:off x="0" y="851069"/>
        <a:ext cx="10895369" cy="851069"/>
      </dsp:txXfrm>
    </dsp:sp>
    <dsp:sp modelId="{21EC987A-802E-9346-966E-51904CA300FD}">
      <dsp:nvSpPr>
        <dsp:cNvPr id="0" name=""/>
        <dsp:cNvSpPr/>
      </dsp:nvSpPr>
      <dsp:spPr>
        <a:xfrm>
          <a:off x="0" y="1702138"/>
          <a:ext cx="10895369" cy="0"/>
        </a:xfrm>
        <a:prstGeom prst="line">
          <a:avLst/>
        </a:prstGeom>
        <a:solidFill>
          <a:schemeClr val="accent2">
            <a:hueOff val="903209"/>
            <a:satOff val="-4421"/>
            <a:lumOff val="2483"/>
            <a:alphaOff val="0"/>
          </a:schemeClr>
        </a:solidFill>
        <a:ln w="19050" cap="rnd" cmpd="sng" algn="ctr">
          <a:solidFill>
            <a:schemeClr val="accent2">
              <a:hueOff val="903209"/>
              <a:satOff val="-4421"/>
              <a:lumOff val="2483"/>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C9AD34C-7854-054E-96C4-E753D7A05B2A}">
      <dsp:nvSpPr>
        <dsp:cNvPr id="0" name=""/>
        <dsp:cNvSpPr/>
      </dsp:nvSpPr>
      <dsp:spPr>
        <a:xfrm>
          <a:off x="0" y="1702138"/>
          <a:ext cx="10895369" cy="8510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GB" sz="2400" kern="1200"/>
            <a:t>to add weight to their commands or to punish their victims</a:t>
          </a:r>
          <a:endParaRPr lang="en-US" sz="2400" kern="1200"/>
        </a:p>
      </dsp:txBody>
      <dsp:txXfrm>
        <a:off x="0" y="1702138"/>
        <a:ext cx="10895369" cy="851069"/>
      </dsp:txXfrm>
    </dsp:sp>
    <dsp:sp modelId="{5529A6AA-FA1B-444D-8D60-003285518C9E}">
      <dsp:nvSpPr>
        <dsp:cNvPr id="0" name=""/>
        <dsp:cNvSpPr/>
      </dsp:nvSpPr>
      <dsp:spPr>
        <a:xfrm>
          <a:off x="0" y="2553207"/>
          <a:ext cx="10895369" cy="0"/>
        </a:xfrm>
        <a:prstGeom prst="line">
          <a:avLst/>
        </a:prstGeom>
        <a:solidFill>
          <a:schemeClr val="accent2">
            <a:hueOff val="1354814"/>
            <a:satOff val="-6632"/>
            <a:lumOff val="3725"/>
            <a:alphaOff val="0"/>
          </a:schemeClr>
        </a:solidFill>
        <a:ln w="19050" cap="rnd" cmpd="sng" algn="ctr">
          <a:solidFill>
            <a:schemeClr val="accent2">
              <a:hueOff val="1354814"/>
              <a:satOff val="-6632"/>
              <a:lumOff val="3725"/>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759A349-A738-8C48-9D84-0137B5EDE74F}">
      <dsp:nvSpPr>
        <dsp:cNvPr id="0" name=""/>
        <dsp:cNvSpPr/>
      </dsp:nvSpPr>
      <dsp:spPr>
        <a:xfrm>
          <a:off x="0" y="2553207"/>
          <a:ext cx="10895369" cy="8510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GB" sz="2400" kern="1200"/>
            <a:t>to justify abuse, or to blame the victims for their own suffering</a:t>
          </a:r>
          <a:endParaRPr lang="en-US" sz="2400" kern="1200"/>
        </a:p>
      </dsp:txBody>
      <dsp:txXfrm>
        <a:off x="0" y="2553207"/>
        <a:ext cx="10895369" cy="85106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A6DEB3-0113-A24B-9850-55F41C794B91}">
      <dsp:nvSpPr>
        <dsp:cNvPr id="0" name=""/>
        <dsp:cNvSpPr/>
      </dsp:nvSpPr>
      <dsp:spPr>
        <a:xfrm>
          <a:off x="0" y="1848"/>
          <a:ext cx="6188188" cy="0"/>
        </a:xfrm>
        <a:prstGeom prst="line">
          <a:avLst/>
        </a:prstGeom>
        <a:gradFill rotWithShape="0">
          <a:gsLst>
            <a:gs pos="0">
              <a:schemeClr val="accent2">
                <a:hueOff val="0"/>
                <a:satOff val="0"/>
                <a:lumOff val="0"/>
                <a:alphaOff val="0"/>
                <a:tint val="98000"/>
                <a:lumMod val="114000"/>
              </a:schemeClr>
            </a:gs>
            <a:gs pos="100000">
              <a:schemeClr val="accent2">
                <a:hueOff val="0"/>
                <a:satOff val="0"/>
                <a:lumOff val="0"/>
                <a:alphaOff val="0"/>
                <a:shade val="90000"/>
                <a:lumMod val="84000"/>
              </a:schemeClr>
            </a:gs>
          </a:gsLst>
          <a:lin ang="5400000" scaled="0"/>
        </a:gradFill>
        <a:ln w="9525" cap="rnd" cmpd="sng" algn="ctr">
          <a:solidFill>
            <a:schemeClr val="accent2">
              <a:hueOff val="0"/>
              <a:satOff val="0"/>
              <a:lumOff val="0"/>
              <a:alphaOff val="0"/>
            </a:schemeClr>
          </a:solidFill>
          <a:prstDash val="solid"/>
        </a:ln>
        <a:effectLst>
          <a:outerShdw blurRad="38100" dist="25400" dir="5400000" rotWithShape="0">
            <a:srgbClr val="000000">
              <a:alpha val="45000"/>
            </a:srgbClr>
          </a:outerShdw>
        </a:effectLst>
      </dsp:spPr>
      <dsp:style>
        <a:lnRef idx="1">
          <a:scrgbClr r="0" g="0" b="0"/>
        </a:lnRef>
        <a:fillRef idx="3">
          <a:scrgbClr r="0" g="0" b="0"/>
        </a:fillRef>
        <a:effectRef idx="2">
          <a:scrgbClr r="0" g="0" b="0"/>
        </a:effectRef>
        <a:fontRef idx="minor">
          <a:schemeClr val="lt1"/>
        </a:fontRef>
      </dsp:style>
    </dsp:sp>
    <dsp:sp modelId="{FB06C175-F231-DD4B-8290-0B92B46F7B27}">
      <dsp:nvSpPr>
        <dsp:cNvPr id="0" name=""/>
        <dsp:cNvSpPr/>
      </dsp:nvSpPr>
      <dsp:spPr>
        <a:xfrm>
          <a:off x="0" y="1848"/>
          <a:ext cx="6188188" cy="12605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dirty="0"/>
            <a:t>Spiritual abuse distorts and shatters people’s picture of God.</a:t>
          </a:r>
        </a:p>
      </dsp:txBody>
      <dsp:txXfrm>
        <a:off x="0" y="1848"/>
        <a:ext cx="6188188" cy="1260574"/>
      </dsp:txXfrm>
    </dsp:sp>
    <dsp:sp modelId="{822FD5E5-AA8E-B140-A2DB-4421F9332B65}">
      <dsp:nvSpPr>
        <dsp:cNvPr id="0" name=""/>
        <dsp:cNvSpPr/>
      </dsp:nvSpPr>
      <dsp:spPr>
        <a:xfrm>
          <a:off x="0" y="1262422"/>
          <a:ext cx="6188188" cy="0"/>
        </a:xfrm>
        <a:prstGeom prst="line">
          <a:avLst/>
        </a:prstGeom>
        <a:gradFill rotWithShape="0">
          <a:gsLst>
            <a:gs pos="0">
              <a:schemeClr val="accent3">
                <a:hueOff val="0"/>
                <a:satOff val="0"/>
                <a:lumOff val="0"/>
                <a:alphaOff val="0"/>
                <a:tint val="98000"/>
                <a:lumMod val="114000"/>
              </a:schemeClr>
            </a:gs>
            <a:gs pos="100000">
              <a:schemeClr val="accent3">
                <a:hueOff val="0"/>
                <a:satOff val="0"/>
                <a:lumOff val="0"/>
                <a:alphaOff val="0"/>
                <a:shade val="90000"/>
                <a:lumMod val="84000"/>
              </a:schemeClr>
            </a:gs>
          </a:gsLst>
          <a:lin ang="5400000" scaled="0"/>
        </a:gradFill>
        <a:ln w="9525" cap="rnd" cmpd="sng" algn="ctr">
          <a:solidFill>
            <a:schemeClr val="accent3">
              <a:hueOff val="0"/>
              <a:satOff val="0"/>
              <a:lumOff val="0"/>
              <a:alphaOff val="0"/>
            </a:schemeClr>
          </a:solidFill>
          <a:prstDash val="solid"/>
        </a:ln>
        <a:effectLst>
          <a:outerShdw blurRad="38100" dist="25400" dir="5400000" rotWithShape="0">
            <a:srgbClr val="000000">
              <a:alpha val="45000"/>
            </a:srgbClr>
          </a:outerShdw>
        </a:effectLst>
      </dsp:spPr>
      <dsp:style>
        <a:lnRef idx="1">
          <a:scrgbClr r="0" g="0" b="0"/>
        </a:lnRef>
        <a:fillRef idx="3">
          <a:scrgbClr r="0" g="0" b="0"/>
        </a:fillRef>
        <a:effectRef idx="2">
          <a:scrgbClr r="0" g="0" b="0"/>
        </a:effectRef>
        <a:fontRef idx="minor">
          <a:schemeClr val="lt1"/>
        </a:fontRef>
      </dsp:style>
    </dsp:sp>
    <dsp:sp modelId="{CE0C0F96-C787-8C4B-9588-B3D9CFFAE48B}">
      <dsp:nvSpPr>
        <dsp:cNvPr id="0" name=""/>
        <dsp:cNvSpPr/>
      </dsp:nvSpPr>
      <dsp:spPr>
        <a:xfrm>
          <a:off x="0" y="1262422"/>
          <a:ext cx="6188188" cy="12605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a:t>It can hurt and discourage people so much that they give up on God.</a:t>
          </a:r>
        </a:p>
      </dsp:txBody>
      <dsp:txXfrm>
        <a:off x="0" y="1262422"/>
        <a:ext cx="6188188" cy="1260574"/>
      </dsp:txXfrm>
    </dsp:sp>
    <dsp:sp modelId="{7291CA07-0634-1C4C-A299-397B45A846C7}">
      <dsp:nvSpPr>
        <dsp:cNvPr id="0" name=""/>
        <dsp:cNvSpPr/>
      </dsp:nvSpPr>
      <dsp:spPr>
        <a:xfrm>
          <a:off x="0" y="2522996"/>
          <a:ext cx="6188188" cy="0"/>
        </a:xfrm>
        <a:prstGeom prst="line">
          <a:avLst/>
        </a:prstGeom>
        <a:gradFill rotWithShape="0">
          <a:gsLst>
            <a:gs pos="0">
              <a:schemeClr val="accent4">
                <a:hueOff val="0"/>
                <a:satOff val="0"/>
                <a:lumOff val="0"/>
                <a:alphaOff val="0"/>
                <a:tint val="98000"/>
                <a:lumMod val="114000"/>
              </a:schemeClr>
            </a:gs>
            <a:gs pos="100000">
              <a:schemeClr val="accent4">
                <a:hueOff val="0"/>
                <a:satOff val="0"/>
                <a:lumOff val="0"/>
                <a:alphaOff val="0"/>
                <a:shade val="90000"/>
                <a:lumMod val="84000"/>
              </a:schemeClr>
            </a:gs>
          </a:gsLst>
          <a:lin ang="5400000" scaled="0"/>
        </a:gradFill>
        <a:ln w="9525" cap="rnd" cmpd="sng" algn="ctr">
          <a:solidFill>
            <a:schemeClr val="accent4">
              <a:hueOff val="0"/>
              <a:satOff val="0"/>
              <a:lumOff val="0"/>
              <a:alphaOff val="0"/>
            </a:schemeClr>
          </a:solidFill>
          <a:prstDash val="solid"/>
        </a:ln>
        <a:effectLst>
          <a:outerShdw blurRad="38100" dist="25400" dir="5400000" rotWithShape="0">
            <a:srgbClr val="000000">
              <a:alpha val="45000"/>
            </a:srgbClr>
          </a:outerShdw>
        </a:effectLst>
      </dsp:spPr>
      <dsp:style>
        <a:lnRef idx="1">
          <a:scrgbClr r="0" g="0" b="0"/>
        </a:lnRef>
        <a:fillRef idx="3">
          <a:scrgbClr r="0" g="0" b="0"/>
        </a:fillRef>
        <a:effectRef idx="2">
          <a:scrgbClr r="0" g="0" b="0"/>
        </a:effectRef>
        <a:fontRef idx="minor">
          <a:schemeClr val="lt1"/>
        </a:fontRef>
      </dsp:style>
    </dsp:sp>
    <dsp:sp modelId="{6AB5E00D-9F03-3346-A86B-17DBA933C0B3}">
      <dsp:nvSpPr>
        <dsp:cNvPr id="0" name=""/>
        <dsp:cNvSpPr/>
      </dsp:nvSpPr>
      <dsp:spPr>
        <a:xfrm>
          <a:off x="0" y="2522996"/>
          <a:ext cx="6188188" cy="12605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a:t>It can break people’s faith in God and their trust in their spiritual community. </a:t>
          </a:r>
        </a:p>
      </dsp:txBody>
      <dsp:txXfrm>
        <a:off x="0" y="2522996"/>
        <a:ext cx="6188188" cy="1260574"/>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7545FD-611E-E84F-B9FD-0BE18F8E4312}" type="datetimeFigureOut">
              <a:rPr lang="en-US" smtClean="0"/>
              <a:t>9/25/2022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047829-6EC2-4D41-A3AA-AD75E4514084}" type="slidenum">
              <a:rPr lang="en-US" smtClean="0"/>
              <a:t>‹#›</a:t>
            </a:fld>
            <a:endParaRPr lang="en-US"/>
          </a:p>
        </p:txBody>
      </p:sp>
    </p:spTree>
    <p:extLst>
      <p:ext uri="{BB962C8B-B14F-4D97-AF65-F5344CB8AC3E}">
        <p14:creationId xmlns:p14="http://schemas.microsoft.com/office/powerpoint/2010/main" val="13159783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a:defRPr kumimoji="1" sz="1200">
                <a:solidFill>
                  <a:schemeClr val="tx1"/>
                </a:solidFill>
                <a:latin typeface="Comic Sans MS" charset="0"/>
                <a:ea typeface="MS PGothic" charset="0"/>
                <a:cs typeface="MS PGothic" charset="0"/>
              </a:defRPr>
            </a:lvl1pPr>
            <a:lvl2pPr marL="742950" indent="-285750">
              <a:defRPr kumimoji="1" sz="1200">
                <a:solidFill>
                  <a:schemeClr val="tx1"/>
                </a:solidFill>
                <a:latin typeface="Comic Sans MS" charset="0"/>
                <a:ea typeface="MS PGothic" charset="0"/>
                <a:cs typeface="MS PGothic" charset="0"/>
              </a:defRPr>
            </a:lvl2pPr>
            <a:lvl3pPr marL="1143000" indent="-228600">
              <a:defRPr kumimoji="1" sz="1200">
                <a:solidFill>
                  <a:schemeClr val="tx1"/>
                </a:solidFill>
                <a:latin typeface="Comic Sans MS" charset="0"/>
                <a:ea typeface="MS PGothic" charset="0"/>
                <a:cs typeface="MS PGothic" charset="0"/>
              </a:defRPr>
            </a:lvl3pPr>
            <a:lvl4pPr marL="1600200" indent="-228600">
              <a:defRPr kumimoji="1" sz="1200">
                <a:solidFill>
                  <a:schemeClr val="tx1"/>
                </a:solidFill>
                <a:latin typeface="Comic Sans MS" charset="0"/>
                <a:ea typeface="MS PGothic" charset="0"/>
                <a:cs typeface="MS PGothic" charset="0"/>
              </a:defRPr>
            </a:lvl4pPr>
            <a:lvl5pPr marL="2057400" indent="-228600">
              <a:defRPr kumimoji="1" sz="1200">
                <a:solidFill>
                  <a:schemeClr val="tx1"/>
                </a:solidFill>
                <a:latin typeface="Comic Sans MS" charset="0"/>
                <a:ea typeface="MS PGothic" charset="0"/>
                <a:cs typeface="MS PGothic" charset="0"/>
              </a:defRPr>
            </a:lvl5pPr>
            <a:lvl6pPr marL="2514600" indent="-228600" eaLnBrk="0" fontAlgn="base" hangingPunct="0">
              <a:spcBef>
                <a:spcPct val="30000"/>
              </a:spcBef>
              <a:spcAft>
                <a:spcPct val="0"/>
              </a:spcAft>
              <a:defRPr kumimoji="1" sz="1200">
                <a:solidFill>
                  <a:schemeClr val="tx1"/>
                </a:solidFill>
                <a:latin typeface="Comic Sans MS" charset="0"/>
                <a:ea typeface="MS PGothic" charset="0"/>
                <a:cs typeface="MS PGothic" charset="0"/>
              </a:defRPr>
            </a:lvl6pPr>
            <a:lvl7pPr marL="2971800" indent="-228600" eaLnBrk="0" fontAlgn="base" hangingPunct="0">
              <a:spcBef>
                <a:spcPct val="30000"/>
              </a:spcBef>
              <a:spcAft>
                <a:spcPct val="0"/>
              </a:spcAft>
              <a:defRPr kumimoji="1" sz="1200">
                <a:solidFill>
                  <a:schemeClr val="tx1"/>
                </a:solidFill>
                <a:latin typeface="Comic Sans MS" charset="0"/>
                <a:ea typeface="MS PGothic" charset="0"/>
                <a:cs typeface="MS PGothic" charset="0"/>
              </a:defRPr>
            </a:lvl7pPr>
            <a:lvl8pPr marL="3429000" indent="-228600" eaLnBrk="0" fontAlgn="base" hangingPunct="0">
              <a:spcBef>
                <a:spcPct val="30000"/>
              </a:spcBef>
              <a:spcAft>
                <a:spcPct val="0"/>
              </a:spcAft>
              <a:defRPr kumimoji="1" sz="1200">
                <a:solidFill>
                  <a:schemeClr val="tx1"/>
                </a:solidFill>
                <a:latin typeface="Comic Sans MS" charset="0"/>
                <a:ea typeface="MS PGothic" charset="0"/>
                <a:cs typeface="MS PGothic" charset="0"/>
              </a:defRPr>
            </a:lvl8pPr>
            <a:lvl9pPr marL="3886200" indent="-228600" eaLnBrk="0" fontAlgn="base" hangingPunct="0">
              <a:spcBef>
                <a:spcPct val="30000"/>
              </a:spcBef>
              <a:spcAft>
                <a:spcPct val="0"/>
              </a:spcAft>
              <a:defRPr kumimoji="1" sz="1200">
                <a:solidFill>
                  <a:schemeClr val="tx1"/>
                </a:solidFill>
                <a:latin typeface="Comic Sans MS" charset="0"/>
                <a:ea typeface="MS PGothic" charset="0"/>
                <a:cs typeface="MS PGothic" charset="0"/>
              </a:defRPr>
            </a:lvl9pPr>
          </a:lstStyle>
          <a:p>
            <a:fld id="{1C0CC660-FB3C-0C44-97DD-A0BA648AADF8}" type="slidenum">
              <a:rPr kumimoji="0" lang="en-US"/>
              <a:pPr/>
              <a:t>38</a:t>
            </a:fld>
            <a:endParaRPr kumimoji="0" lang="en-US"/>
          </a:p>
        </p:txBody>
      </p:sp>
      <p:sp>
        <p:nvSpPr>
          <p:cNvPr id="65539" name="Rectangle 2"/>
          <p:cNvSpPr>
            <a:spLocks noGrp="1" noRot="1" noChangeAspect="1" noChangeArrowheads="1" noTextEdit="1"/>
          </p:cNvSpPr>
          <p:nvPr>
            <p:ph type="sldImg"/>
          </p:nvPr>
        </p:nvSpPr>
        <p:spPr>
          <a:xfrm>
            <a:off x="2703513" y="511175"/>
            <a:ext cx="4537075" cy="2552700"/>
          </a:xfrm>
          <a:ln/>
        </p:spPr>
      </p:sp>
      <p:sp>
        <p:nvSpPr>
          <p:cNvPr id="65540" name="Rectangle 3"/>
          <p:cNvSpPr>
            <a:spLocks noGrp="1" noChangeArrowheads="1"/>
          </p:cNvSpPr>
          <p:nvPr>
            <p:ph type="body" idx="1"/>
          </p:nvPr>
        </p:nvSpPr>
        <p:spPr>
          <a:noFill/>
          <a:ln w="9525"/>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a:lstStyle/>
          <a:p>
            <a:pPr eaLnBrk="1" hangingPunct="1"/>
            <a:endParaRPr lang="en-GB">
              <a:latin typeface="Comic Sans MS" charset="0"/>
              <a:ea typeface="MS PGothic"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GB"/>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9FB3FACC-37CF-B14D-8211-213B7243BABB}" type="datetimeFigureOut">
              <a:rPr lang="en-US" smtClean="0"/>
              <a:t>9/25/2022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D609B1-B4D5-6E4B-91DD-45AA9816874F}" type="slidenum">
              <a:rPr lang="en-US" smtClean="0"/>
              <a:t>‹#›</a:t>
            </a:fld>
            <a:endParaRPr lang="en-US"/>
          </a:p>
        </p:txBody>
      </p:sp>
    </p:spTree>
    <p:extLst>
      <p:ext uri="{BB962C8B-B14F-4D97-AF65-F5344CB8AC3E}">
        <p14:creationId xmlns:p14="http://schemas.microsoft.com/office/powerpoint/2010/main" val="118483117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GB"/>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9FB3FACC-37CF-B14D-8211-213B7243BABB}" type="datetimeFigureOut">
              <a:rPr lang="en-US" smtClean="0"/>
              <a:t>9/25/2022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D609B1-B4D5-6E4B-91DD-45AA9816874F}" type="slidenum">
              <a:rPr lang="en-US" smtClean="0"/>
              <a:t>‹#›</a:t>
            </a:fld>
            <a:endParaRPr lang="en-US"/>
          </a:p>
        </p:txBody>
      </p:sp>
    </p:spTree>
    <p:extLst>
      <p:ext uri="{BB962C8B-B14F-4D97-AF65-F5344CB8AC3E}">
        <p14:creationId xmlns:p14="http://schemas.microsoft.com/office/powerpoint/2010/main" val="264870907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GB"/>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4" name="Date Placeholder 3"/>
          <p:cNvSpPr>
            <a:spLocks noGrp="1"/>
          </p:cNvSpPr>
          <p:nvPr>
            <p:ph type="dt" sz="half" idx="10"/>
          </p:nvPr>
        </p:nvSpPr>
        <p:spPr/>
        <p:txBody>
          <a:bodyPr/>
          <a:lstStyle/>
          <a:p>
            <a:fld id="{9FB3FACC-37CF-B14D-8211-213B7243BABB}" type="datetimeFigureOut">
              <a:rPr lang="en-US" smtClean="0"/>
              <a:t>9/25/2022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D609B1-B4D5-6E4B-91DD-45AA9816874F}" type="slidenum">
              <a:rPr lang="en-US" smtClean="0"/>
              <a:t>‹#›</a:t>
            </a:fld>
            <a:endParaRPr lang="en-US"/>
          </a:p>
        </p:txBody>
      </p:sp>
    </p:spTree>
    <p:extLst>
      <p:ext uri="{BB962C8B-B14F-4D97-AF65-F5344CB8AC3E}">
        <p14:creationId xmlns:p14="http://schemas.microsoft.com/office/powerpoint/2010/main" val="73535023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GB"/>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GB"/>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4" name="Date Placeholder 3"/>
          <p:cNvSpPr>
            <a:spLocks noGrp="1"/>
          </p:cNvSpPr>
          <p:nvPr>
            <p:ph type="dt" sz="half" idx="10"/>
          </p:nvPr>
        </p:nvSpPr>
        <p:spPr/>
        <p:txBody>
          <a:bodyPr/>
          <a:lstStyle/>
          <a:p>
            <a:fld id="{9FB3FACC-37CF-B14D-8211-213B7243BABB}" type="datetimeFigureOut">
              <a:rPr lang="en-US" smtClean="0"/>
              <a:t>9/25/2022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D609B1-B4D5-6E4B-91DD-45AA9816874F}" type="slidenum">
              <a:rPr lang="en-US" smtClean="0"/>
              <a:t>‹#›</a:t>
            </a:fld>
            <a:endParaRPr lang="en-US"/>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72853026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GB"/>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9FB3FACC-37CF-B14D-8211-213B7243BABB}" type="datetimeFigureOut">
              <a:rPr lang="en-US" smtClean="0"/>
              <a:t>9/25/2022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D609B1-B4D5-6E4B-91DD-45AA9816874F}" type="slidenum">
              <a:rPr lang="en-US" smtClean="0"/>
              <a:t>‹#›</a:t>
            </a:fld>
            <a:endParaRPr lang="en-US"/>
          </a:p>
        </p:txBody>
      </p:sp>
    </p:spTree>
    <p:extLst>
      <p:ext uri="{BB962C8B-B14F-4D97-AF65-F5344CB8AC3E}">
        <p14:creationId xmlns:p14="http://schemas.microsoft.com/office/powerpoint/2010/main" val="234074184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GB"/>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9FB3FACC-37CF-B14D-8211-213B7243BABB}" type="datetimeFigureOut">
              <a:rPr lang="en-US" smtClean="0"/>
              <a:t>9/25/2022</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D609B1-B4D5-6E4B-91DD-45AA9816874F}" type="slidenum">
              <a:rPr lang="en-US" smtClean="0"/>
              <a:t>‹#›</a:t>
            </a:fld>
            <a:endParaRPr lang="en-US"/>
          </a:p>
        </p:txBody>
      </p:sp>
    </p:spTree>
    <p:extLst>
      <p:ext uri="{BB962C8B-B14F-4D97-AF65-F5344CB8AC3E}">
        <p14:creationId xmlns:p14="http://schemas.microsoft.com/office/powerpoint/2010/main" val="18364463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GB"/>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9FB3FACC-37CF-B14D-8211-213B7243BABB}" type="datetimeFigureOut">
              <a:rPr lang="en-US" smtClean="0"/>
              <a:t>9/25/2022</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D609B1-B4D5-6E4B-91DD-45AA9816874F}" type="slidenum">
              <a:rPr lang="en-US" smtClean="0"/>
              <a:t>‹#›</a:t>
            </a:fld>
            <a:endParaRPr lang="en-US"/>
          </a:p>
        </p:txBody>
      </p:sp>
    </p:spTree>
    <p:extLst>
      <p:ext uri="{BB962C8B-B14F-4D97-AF65-F5344CB8AC3E}">
        <p14:creationId xmlns:p14="http://schemas.microsoft.com/office/powerpoint/2010/main" val="419522733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9FB3FACC-37CF-B14D-8211-213B7243BABB}" type="datetimeFigureOut">
              <a:rPr lang="en-US" smtClean="0"/>
              <a:t>9/25/2022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D609B1-B4D5-6E4B-91DD-45AA9816874F}" type="slidenum">
              <a:rPr lang="en-US" smtClean="0"/>
              <a:t>‹#›</a:t>
            </a:fld>
            <a:endParaRPr lang="en-US"/>
          </a:p>
        </p:txBody>
      </p:sp>
    </p:spTree>
    <p:extLst>
      <p:ext uri="{BB962C8B-B14F-4D97-AF65-F5344CB8AC3E}">
        <p14:creationId xmlns:p14="http://schemas.microsoft.com/office/powerpoint/2010/main" val="384683415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GB"/>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9FB3FACC-37CF-B14D-8211-213B7243BABB}" type="datetimeFigureOut">
              <a:rPr lang="en-US" smtClean="0"/>
              <a:t>9/25/2022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D609B1-B4D5-6E4B-91DD-45AA9816874F}" type="slidenum">
              <a:rPr lang="en-US" smtClean="0"/>
              <a:t>‹#›</a:t>
            </a:fld>
            <a:endParaRPr lang="en-US"/>
          </a:p>
        </p:txBody>
      </p:sp>
    </p:spTree>
    <p:extLst>
      <p:ext uri="{BB962C8B-B14F-4D97-AF65-F5344CB8AC3E}">
        <p14:creationId xmlns:p14="http://schemas.microsoft.com/office/powerpoint/2010/main" val="83655418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3"/>
          <p:cNvSpPr>
            <a:spLocks noGrp="1"/>
          </p:cNvSpPr>
          <p:nvPr>
            <p:ph type="dt" sz="half" idx="10"/>
          </p:nvPr>
        </p:nvSpPr>
        <p:spPr/>
        <p:txBody>
          <a:bodyPr/>
          <a:lstStyle/>
          <a:p>
            <a:fld id="{9FB3FACC-37CF-B14D-8211-213B7243BABB}" type="datetimeFigureOut">
              <a:rPr lang="en-US" smtClean="0"/>
              <a:t>9/25/2022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D609B1-B4D5-6E4B-91DD-45AA9816874F}" type="slidenum">
              <a:rPr lang="en-US" smtClean="0"/>
              <a:t>‹#›</a:t>
            </a:fld>
            <a:endParaRPr lang="en-US"/>
          </a:p>
        </p:txBody>
      </p:sp>
    </p:spTree>
    <p:extLst>
      <p:ext uri="{BB962C8B-B14F-4D97-AF65-F5344CB8AC3E}">
        <p14:creationId xmlns:p14="http://schemas.microsoft.com/office/powerpoint/2010/main" val="381085411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GB"/>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9FB3FACC-37CF-B14D-8211-213B7243BABB}" type="datetimeFigureOut">
              <a:rPr lang="en-US" smtClean="0"/>
              <a:t>9/25/2022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D609B1-B4D5-6E4B-91DD-45AA9816874F}" type="slidenum">
              <a:rPr lang="en-US" smtClean="0"/>
              <a:t>‹#›</a:t>
            </a:fld>
            <a:endParaRPr lang="en-US"/>
          </a:p>
        </p:txBody>
      </p:sp>
    </p:spTree>
    <p:extLst>
      <p:ext uri="{BB962C8B-B14F-4D97-AF65-F5344CB8AC3E}">
        <p14:creationId xmlns:p14="http://schemas.microsoft.com/office/powerpoint/2010/main" val="268259130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9FB3FACC-37CF-B14D-8211-213B7243BABB}" type="datetimeFigureOut">
              <a:rPr lang="en-US" smtClean="0"/>
              <a:t>9/25/2022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D609B1-B4D5-6E4B-91DD-45AA9816874F}" type="slidenum">
              <a:rPr lang="en-US" smtClean="0"/>
              <a:t>‹#›</a:t>
            </a:fld>
            <a:endParaRPr lang="en-US"/>
          </a:p>
        </p:txBody>
      </p:sp>
    </p:spTree>
    <p:extLst>
      <p:ext uri="{BB962C8B-B14F-4D97-AF65-F5344CB8AC3E}">
        <p14:creationId xmlns:p14="http://schemas.microsoft.com/office/powerpoint/2010/main" val="305977052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9FB3FACC-37CF-B14D-8211-213B7243BABB}" type="datetimeFigureOut">
              <a:rPr lang="en-US" smtClean="0"/>
              <a:t>9/25/2022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BD609B1-B4D5-6E4B-91DD-45AA9816874F}" type="slidenum">
              <a:rPr lang="en-US" smtClean="0"/>
              <a:t>‹#›</a:t>
            </a:fld>
            <a:endParaRPr lang="en-US"/>
          </a:p>
        </p:txBody>
      </p:sp>
    </p:spTree>
    <p:extLst>
      <p:ext uri="{BB962C8B-B14F-4D97-AF65-F5344CB8AC3E}">
        <p14:creationId xmlns:p14="http://schemas.microsoft.com/office/powerpoint/2010/main" val="323090303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7" name="Date Placeholder 2"/>
          <p:cNvSpPr>
            <a:spLocks noGrp="1"/>
          </p:cNvSpPr>
          <p:nvPr>
            <p:ph type="dt" sz="half" idx="10"/>
          </p:nvPr>
        </p:nvSpPr>
        <p:spPr/>
        <p:txBody>
          <a:bodyPr/>
          <a:lstStyle/>
          <a:p>
            <a:fld id="{9FB3FACC-37CF-B14D-8211-213B7243BABB}" type="datetimeFigureOut">
              <a:rPr lang="en-US" smtClean="0"/>
              <a:t>9/25/2022</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5BD609B1-B4D5-6E4B-91DD-45AA9816874F}" type="slidenum">
              <a:rPr lang="en-US" smtClean="0"/>
              <a:t>‹#›</a:t>
            </a:fld>
            <a:endParaRPr lang="en-US"/>
          </a:p>
        </p:txBody>
      </p:sp>
    </p:spTree>
    <p:extLst>
      <p:ext uri="{BB962C8B-B14F-4D97-AF65-F5344CB8AC3E}">
        <p14:creationId xmlns:p14="http://schemas.microsoft.com/office/powerpoint/2010/main" val="182867137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9FB3FACC-37CF-B14D-8211-213B7243BABB}" type="datetimeFigureOut">
              <a:rPr lang="en-US" smtClean="0"/>
              <a:t>9/25/2022</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5BD609B1-B4D5-6E4B-91DD-45AA9816874F}" type="slidenum">
              <a:rPr lang="en-US" smtClean="0"/>
              <a:t>‹#›</a:t>
            </a:fld>
            <a:endParaRPr lang="en-US"/>
          </a:p>
        </p:txBody>
      </p:sp>
    </p:spTree>
    <p:extLst>
      <p:ext uri="{BB962C8B-B14F-4D97-AF65-F5344CB8AC3E}">
        <p14:creationId xmlns:p14="http://schemas.microsoft.com/office/powerpoint/2010/main" val="45017407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GB"/>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7" name="Date Placeholder 4"/>
          <p:cNvSpPr>
            <a:spLocks noGrp="1"/>
          </p:cNvSpPr>
          <p:nvPr>
            <p:ph type="dt" sz="half" idx="10"/>
          </p:nvPr>
        </p:nvSpPr>
        <p:spPr/>
        <p:txBody>
          <a:bodyPr/>
          <a:lstStyle/>
          <a:p>
            <a:fld id="{9FB3FACC-37CF-B14D-8211-213B7243BABB}" type="datetimeFigureOut">
              <a:rPr lang="en-US" smtClean="0"/>
              <a:t>9/25/2022</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5BD609B1-B4D5-6E4B-91DD-45AA9816874F}" type="slidenum">
              <a:rPr lang="en-US" smtClean="0"/>
              <a:t>‹#›</a:t>
            </a:fld>
            <a:endParaRPr lang="en-US"/>
          </a:p>
        </p:txBody>
      </p:sp>
    </p:spTree>
    <p:extLst>
      <p:ext uri="{BB962C8B-B14F-4D97-AF65-F5344CB8AC3E}">
        <p14:creationId xmlns:p14="http://schemas.microsoft.com/office/powerpoint/2010/main" val="52386054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GB"/>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9FB3FACC-37CF-B14D-8211-213B7243BABB}" type="datetimeFigureOut">
              <a:rPr lang="en-US" smtClean="0"/>
              <a:t>9/25/2022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D609B1-B4D5-6E4B-91DD-45AA9816874F}" type="slidenum">
              <a:rPr lang="en-US" smtClean="0"/>
              <a:t>‹#›</a:t>
            </a:fld>
            <a:endParaRPr lang="en-US"/>
          </a:p>
        </p:txBody>
      </p:sp>
    </p:spTree>
    <p:extLst>
      <p:ext uri="{BB962C8B-B14F-4D97-AF65-F5344CB8AC3E}">
        <p14:creationId xmlns:p14="http://schemas.microsoft.com/office/powerpoint/2010/main" val="264721522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cstate="email">
            <a:extLst>
              <a:ext uri="{28A0092B-C50C-407E-A947-70E740481C1C}">
                <a14:useLocalDpi xmlns:a14="http://schemas.microsoft.com/office/drawing/2010/main"/>
              </a:ext>
            </a:extLst>
          </a:blip>
          <a:srcRect/>
          <a:stretch/>
        </p:blipFill>
        <p:spPr>
          <a:xfrm>
            <a:off x="0" y="2669685"/>
            <a:ext cx="4037012" cy="4188315"/>
          </a:xfrm>
          <a:prstGeom prst="rect">
            <a:avLst/>
          </a:prstGeom>
        </p:spPr>
      </p:pic>
      <p:pic>
        <p:nvPicPr>
          <p:cNvPr id="7" name="Picture 6"/>
          <p:cNvPicPr>
            <a:picLocks noChangeAspect="1"/>
          </p:cNvPicPr>
          <p:nvPr/>
        </p:nvPicPr>
        <p:blipFill rotWithShape="1">
          <a:blip r:embed="rId20" cstate="email">
            <a:extLst>
              <a:ext uri="{28A0092B-C50C-407E-A947-70E740481C1C}">
                <a14:useLocalDpi xmlns:a14="http://schemas.microsoft.com/office/drawing/2010/main"/>
              </a:ext>
            </a:extLst>
          </a:blip>
          <a:srcRect/>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cstate="email">
            <a:extLst>
              <a:ext uri="{28A0092B-C50C-407E-A947-70E740481C1C}">
                <a14:useLocalDpi xmlns:a14="http://schemas.microsoft.com/office/drawing/2010/main"/>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cstate="email">
            <a:extLst>
              <a:ext uri="{28A0092B-C50C-407E-A947-70E740481C1C}">
                <a14:useLocalDpi xmlns:a14="http://schemas.microsoft.com/office/drawing/2010/main"/>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GB"/>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9FB3FACC-37CF-B14D-8211-213B7243BABB}" type="datetimeFigureOut">
              <a:rPr lang="en-US" smtClean="0"/>
              <a:t>9/25/2022</a:t>
            </a:fld>
            <a:endParaRPr lang="en-US"/>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5BD609B1-B4D5-6E4B-91DD-45AA9816874F}" type="slidenum">
              <a:rPr lang="en-US" smtClean="0"/>
              <a:t>‹#›</a:t>
            </a:fld>
            <a:endParaRPr lang="en-US"/>
          </a:p>
        </p:txBody>
      </p:sp>
    </p:spTree>
    <p:extLst>
      <p:ext uri="{BB962C8B-B14F-4D97-AF65-F5344CB8AC3E}">
        <p14:creationId xmlns:p14="http://schemas.microsoft.com/office/powerpoint/2010/main" val="748562192"/>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20.png"/><Relationship Id="rId7" Type="http://schemas.openxmlformats.org/officeDocument/2006/relationships/diagramColors" Target="../diagrams/colors5.xml"/><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3.pn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2.png"/></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hyperlink" Target="about:blank"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cstate="email">
            <a:duotone>
              <a:schemeClr val="bg2">
                <a:shade val="69000"/>
                <a:hueMod val="108000"/>
                <a:satMod val="164000"/>
                <a:lumMod val="74000"/>
              </a:schemeClr>
              <a:schemeClr val="bg2">
                <a:tint val="96000"/>
                <a:hueMod val="88000"/>
                <a:satMod val="140000"/>
                <a:lumMod val="132000"/>
              </a:schemeClr>
            </a:duotone>
            <a:extLst>
              <a:ext uri="{28A0092B-C50C-407E-A947-70E740481C1C}">
                <a14:useLocalDpi xmlns:a14="http://schemas.microsoft.com/office/drawing/2010/main"/>
              </a:ext>
            </a:extLst>
          </a:blip>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6A81905-F480-46A4-BC10-215D24EA1A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6DD3EC2-AA0A-DE1F-C5A4-015E3D844633}"/>
              </a:ext>
            </a:extLst>
          </p:cNvPr>
          <p:cNvSpPr>
            <a:spLocks noGrp="1"/>
          </p:cNvSpPr>
          <p:nvPr>
            <p:ph type="ctrTitle"/>
          </p:nvPr>
        </p:nvSpPr>
        <p:spPr>
          <a:xfrm>
            <a:off x="4766413" y="1543346"/>
            <a:ext cx="6927937" cy="3329581"/>
          </a:xfrm>
        </p:spPr>
        <p:txBody>
          <a:bodyPr>
            <a:normAutofit/>
          </a:bodyPr>
          <a:lstStyle/>
          <a:p>
            <a:r>
              <a:rPr lang="en-US" dirty="0">
                <a:solidFill>
                  <a:srgbClr val="EBEBEB"/>
                </a:solidFill>
              </a:rPr>
              <a:t>Spiritual Abuse</a:t>
            </a:r>
          </a:p>
        </p:txBody>
      </p:sp>
      <p:sp>
        <p:nvSpPr>
          <p:cNvPr id="3" name="Subtitle 2">
            <a:extLst>
              <a:ext uri="{FF2B5EF4-FFF2-40B4-BE49-F238E27FC236}">
                <a16:creationId xmlns:a16="http://schemas.microsoft.com/office/drawing/2014/main" id="{8E0E7386-12C0-9906-2C7B-ACF0A35C72E4}"/>
              </a:ext>
            </a:extLst>
          </p:cNvPr>
          <p:cNvSpPr>
            <a:spLocks noGrp="1"/>
          </p:cNvSpPr>
          <p:nvPr>
            <p:ph type="subTitle" idx="1"/>
          </p:nvPr>
        </p:nvSpPr>
        <p:spPr>
          <a:xfrm>
            <a:off x="4872012" y="5273273"/>
            <a:ext cx="6927937" cy="861420"/>
          </a:xfrm>
        </p:spPr>
        <p:txBody>
          <a:bodyPr>
            <a:normAutofit/>
          </a:bodyPr>
          <a:lstStyle/>
          <a:p>
            <a:r>
              <a:rPr lang="en-US" dirty="0">
                <a:solidFill>
                  <a:schemeClr val="tx2">
                    <a:lumMod val="40000"/>
                    <a:lumOff val="60000"/>
                  </a:schemeClr>
                </a:solidFill>
              </a:rPr>
              <a:t>Karen Holford – Trans European Division</a:t>
            </a:r>
          </a:p>
        </p:txBody>
      </p:sp>
      <p:sp>
        <p:nvSpPr>
          <p:cNvPr id="11" name="Freeform 8">
            <a:extLst>
              <a:ext uri="{FF2B5EF4-FFF2-40B4-BE49-F238E27FC236}">
                <a16:creationId xmlns:a16="http://schemas.microsoft.com/office/drawing/2014/main" id="{36FD4D9D-3784-41E8-8405-A42B72F513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135692"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pic>
        <p:nvPicPr>
          <p:cNvPr id="4" name="Picture 3">
            <a:extLst>
              <a:ext uri="{FF2B5EF4-FFF2-40B4-BE49-F238E27FC236}">
                <a16:creationId xmlns:a16="http://schemas.microsoft.com/office/drawing/2014/main" id="{551B0D5C-806C-B80A-9519-F9439ED8532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983" y="-1"/>
            <a:ext cx="4481944" cy="6857990"/>
          </a:xfrm>
          <a:custGeom>
            <a:avLst/>
            <a:gdLst/>
            <a:ahLst/>
            <a:cxnLst/>
            <a:rect l="l" t="t" r="r" b="b"/>
            <a:pathLst>
              <a:path w="4481964" h="6858000">
                <a:moveTo>
                  <a:pt x="0" y="0"/>
                </a:moveTo>
                <a:lnTo>
                  <a:pt x="3137249" y="0"/>
                </a:lnTo>
                <a:lnTo>
                  <a:pt x="4480787" y="0"/>
                </a:lnTo>
                <a:lnTo>
                  <a:pt x="4455742" y="155676"/>
                </a:lnTo>
                <a:lnTo>
                  <a:pt x="4431873" y="310667"/>
                </a:lnTo>
                <a:lnTo>
                  <a:pt x="4408509" y="466344"/>
                </a:lnTo>
                <a:lnTo>
                  <a:pt x="4388506" y="622706"/>
                </a:lnTo>
                <a:lnTo>
                  <a:pt x="4368335" y="778383"/>
                </a:lnTo>
                <a:lnTo>
                  <a:pt x="4349509" y="934745"/>
                </a:lnTo>
                <a:lnTo>
                  <a:pt x="4333373" y="1089050"/>
                </a:lnTo>
                <a:lnTo>
                  <a:pt x="4318077" y="1245413"/>
                </a:lnTo>
                <a:lnTo>
                  <a:pt x="4304125" y="1401089"/>
                </a:lnTo>
                <a:lnTo>
                  <a:pt x="4292023" y="1554023"/>
                </a:lnTo>
                <a:lnTo>
                  <a:pt x="4279920" y="1709013"/>
                </a:lnTo>
                <a:lnTo>
                  <a:pt x="4269835" y="1861947"/>
                </a:lnTo>
                <a:lnTo>
                  <a:pt x="4261935" y="2014880"/>
                </a:lnTo>
                <a:lnTo>
                  <a:pt x="4253698" y="2167128"/>
                </a:lnTo>
                <a:lnTo>
                  <a:pt x="4246807" y="2318004"/>
                </a:lnTo>
                <a:lnTo>
                  <a:pt x="4241932" y="2467508"/>
                </a:lnTo>
                <a:lnTo>
                  <a:pt x="4237730" y="2617013"/>
                </a:lnTo>
                <a:lnTo>
                  <a:pt x="4233696" y="2765145"/>
                </a:lnTo>
                <a:lnTo>
                  <a:pt x="4231847" y="2911221"/>
                </a:lnTo>
                <a:lnTo>
                  <a:pt x="4229830" y="3057296"/>
                </a:lnTo>
                <a:lnTo>
                  <a:pt x="4228821" y="3201314"/>
                </a:lnTo>
                <a:lnTo>
                  <a:pt x="4229830" y="3343960"/>
                </a:lnTo>
                <a:lnTo>
                  <a:pt x="4229830" y="3485235"/>
                </a:lnTo>
                <a:lnTo>
                  <a:pt x="4231847" y="3625138"/>
                </a:lnTo>
                <a:lnTo>
                  <a:pt x="4234872" y="3762298"/>
                </a:lnTo>
                <a:lnTo>
                  <a:pt x="4237730" y="3898087"/>
                </a:lnTo>
                <a:lnTo>
                  <a:pt x="4240924" y="4031132"/>
                </a:lnTo>
                <a:lnTo>
                  <a:pt x="4245798" y="4163491"/>
                </a:lnTo>
                <a:lnTo>
                  <a:pt x="4251009" y="4293793"/>
                </a:lnTo>
                <a:lnTo>
                  <a:pt x="4255715" y="4421352"/>
                </a:lnTo>
                <a:lnTo>
                  <a:pt x="4268995" y="4670298"/>
                </a:lnTo>
                <a:lnTo>
                  <a:pt x="4283114" y="4908956"/>
                </a:lnTo>
                <a:lnTo>
                  <a:pt x="4297906" y="5138013"/>
                </a:lnTo>
                <a:lnTo>
                  <a:pt x="4314211" y="5354726"/>
                </a:lnTo>
                <a:lnTo>
                  <a:pt x="4331188" y="5561838"/>
                </a:lnTo>
                <a:lnTo>
                  <a:pt x="4349509" y="5753862"/>
                </a:lnTo>
                <a:lnTo>
                  <a:pt x="4367495" y="5934227"/>
                </a:lnTo>
                <a:lnTo>
                  <a:pt x="4385480" y="6100191"/>
                </a:lnTo>
                <a:lnTo>
                  <a:pt x="4402457" y="6252438"/>
                </a:lnTo>
                <a:lnTo>
                  <a:pt x="4418594" y="6387541"/>
                </a:lnTo>
                <a:lnTo>
                  <a:pt x="4433890" y="6509613"/>
                </a:lnTo>
                <a:lnTo>
                  <a:pt x="4446665" y="6612483"/>
                </a:lnTo>
                <a:lnTo>
                  <a:pt x="4458767" y="6698894"/>
                </a:lnTo>
                <a:lnTo>
                  <a:pt x="4476081" y="6817538"/>
                </a:lnTo>
                <a:lnTo>
                  <a:pt x="4481964" y="6858000"/>
                </a:lnTo>
                <a:lnTo>
                  <a:pt x="3577807" y="6858000"/>
                </a:lnTo>
                <a:lnTo>
                  <a:pt x="0" y="6858000"/>
                </a:lnTo>
                <a:close/>
              </a:path>
            </a:pathLst>
          </a:custGeom>
        </p:spPr>
      </p:pic>
      <p:sp>
        <p:nvSpPr>
          <p:cNvPr id="13" name="Rectangle 12">
            <a:extLst>
              <a:ext uri="{FF2B5EF4-FFF2-40B4-BE49-F238E27FC236}">
                <a16:creationId xmlns:a16="http://schemas.microsoft.com/office/drawing/2014/main" id="{60817A52-B891-4228-A61E-0C0A57632D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8" name="TextBox 7">
            <a:extLst>
              <a:ext uri="{FF2B5EF4-FFF2-40B4-BE49-F238E27FC236}">
                <a16:creationId xmlns:a16="http://schemas.microsoft.com/office/drawing/2014/main" id="{82E4CF28-DD09-F849-903A-59CFD0AE66BA}"/>
              </a:ext>
            </a:extLst>
          </p:cNvPr>
          <p:cNvSpPr txBox="1"/>
          <p:nvPr/>
        </p:nvSpPr>
        <p:spPr>
          <a:xfrm>
            <a:off x="120731" y="263723"/>
            <a:ext cx="4240521" cy="307777"/>
          </a:xfrm>
          <a:prstGeom prst="rect">
            <a:avLst/>
          </a:prstGeom>
          <a:noFill/>
        </p:spPr>
        <p:txBody>
          <a:bodyPr wrap="square" rtlCol="0">
            <a:spAutoFit/>
          </a:bodyPr>
          <a:lstStyle/>
          <a:p>
            <a:pPr algn="ctr"/>
            <a:r>
              <a:rPr lang="en-US" sz="1400" dirty="0"/>
              <a:t>Photo by </a:t>
            </a:r>
            <a:r>
              <a:rPr lang="en-US" sz="1400" dirty="0" err="1"/>
              <a:t>Milada</a:t>
            </a:r>
            <a:r>
              <a:rPr lang="en-US" sz="1400" dirty="0"/>
              <a:t> </a:t>
            </a:r>
            <a:r>
              <a:rPr lang="en-US" sz="1400" dirty="0" err="1"/>
              <a:t>Vigerova</a:t>
            </a:r>
            <a:r>
              <a:rPr lang="en-US" sz="1400" dirty="0"/>
              <a:t> on </a:t>
            </a:r>
            <a:r>
              <a:rPr lang="en-US" sz="1400" dirty="0" err="1"/>
              <a:t>Unsplash</a:t>
            </a:r>
            <a:endParaRPr lang="en-US" sz="1400" dirty="0"/>
          </a:p>
        </p:txBody>
      </p:sp>
    </p:spTree>
    <p:extLst>
      <p:ext uri="{BB962C8B-B14F-4D97-AF65-F5344CB8AC3E}">
        <p14:creationId xmlns:p14="http://schemas.microsoft.com/office/powerpoint/2010/main" val="313313194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808569-6AAE-58A2-195E-0225D711B281}"/>
              </a:ext>
            </a:extLst>
          </p:cNvPr>
          <p:cNvSpPr>
            <a:spLocks noGrp="1"/>
          </p:cNvSpPr>
          <p:nvPr>
            <p:ph type="title"/>
          </p:nvPr>
        </p:nvSpPr>
        <p:spPr/>
        <p:txBody>
          <a:bodyPr/>
          <a:lstStyle/>
          <a:p>
            <a:r>
              <a:rPr lang="en-US" dirty="0"/>
              <a:t>The spectrum of </a:t>
            </a:r>
            <a:r>
              <a:rPr lang="en-US" dirty="0" err="1"/>
              <a:t>behaviour</a:t>
            </a:r>
            <a:br>
              <a:rPr lang="en-US" dirty="0"/>
            </a:br>
            <a:r>
              <a:rPr lang="en-US" sz="2000" dirty="0"/>
              <a:t>(L. Oakley, 2021)</a:t>
            </a:r>
          </a:p>
        </p:txBody>
      </p:sp>
      <p:sp>
        <p:nvSpPr>
          <p:cNvPr id="5" name="Doughnut 4">
            <a:extLst>
              <a:ext uri="{FF2B5EF4-FFF2-40B4-BE49-F238E27FC236}">
                <a16:creationId xmlns:a16="http://schemas.microsoft.com/office/drawing/2014/main" id="{7A4FB964-6C19-1FF0-4A88-83D8AF9FCC7E}"/>
              </a:ext>
            </a:extLst>
          </p:cNvPr>
          <p:cNvSpPr/>
          <p:nvPr/>
        </p:nvSpPr>
        <p:spPr>
          <a:xfrm>
            <a:off x="1731296" y="3638268"/>
            <a:ext cx="2609848" cy="2610130"/>
          </a:xfrm>
          <a:prstGeom prst="donu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Doughnut 5">
            <a:extLst>
              <a:ext uri="{FF2B5EF4-FFF2-40B4-BE49-F238E27FC236}">
                <a16:creationId xmlns:a16="http://schemas.microsoft.com/office/drawing/2014/main" id="{1A6BE4D0-52E3-C95F-ABE8-2C31D3D7EDEE}"/>
              </a:ext>
            </a:extLst>
          </p:cNvPr>
          <p:cNvSpPr/>
          <p:nvPr/>
        </p:nvSpPr>
        <p:spPr>
          <a:xfrm>
            <a:off x="4100974" y="3638269"/>
            <a:ext cx="2609849" cy="2610130"/>
          </a:xfrm>
          <a:prstGeom prst="donu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Doughnut 7">
            <a:extLst>
              <a:ext uri="{FF2B5EF4-FFF2-40B4-BE49-F238E27FC236}">
                <a16:creationId xmlns:a16="http://schemas.microsoft.com/office/drawing/2014/main" id="{6CE7A15E-9C86-DD36-BE1E-AC468BBA7644}"/>
              </a:ext>
            </a:extLst>
          </p:cNvPr>
          <p:cNvSpPr/>
          <p:nvPr/>
        </p:nvSpPr>
        <p:spPr>
          <a:xfrm>
            <a:off x="6470652" y="3638268"/>
            <a:ext cx="2609849" cy="2610130"/>
          </a:xfrm>
          <a:prstGeom prst="donu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Doughnut 6">
            <a:extLst>
              <a:ext uri="{FF2B5EF4-FFF2-40B4-BE49-F238E27FC236}">
                <a16:creationId xmlns:a16="http://schemas.microsoft.com/office/drawing/2014/main" id="{E0B676BD-4D0E-D6DA-6B11-44FF501D891B}"/>
              </a:ext>
            </a:extLst>
          </p:cNvPr>
          <p:cNvSpPr/>
          <p:nvPr/>
        </p:nvSpPr>
        <p:spPr>
          <a:xfrm>
            <a:off x="8840331" y="3638268"/>
            <a:ext cx="2609849" cy="2610131"/>
          </a:xfrm>
          <a:prstGeom prst="donut">
            <a:avLst/>
          </a:prstGeom>
          <a:solidFill>
            <a:srgbClr val="FF0000">
              <a:alpha val="9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Left-right Arrow 11">
            <a:extLst>
              <a:ext uri="{FF2B5EF4-FFF2-40B4-BE49-F238E27FC236}">
                <a16:creationId xmlns:a16="http://schemas.microsoft.com/office/drawing/2014/main" id="{E8D5BC20-9EB6-5856-0FF5-96EC9EEFC2E1}"/>
              </a:ext>
            </a:extLst>
          </p:cNvPr>
          <p:cNvSpPr/>
          <p:nvPr/>
        </p:nvSpPr>
        <p:spPr>
          <a:xfrm>
            <a:off x="1385888" y="2237739"/>
            <a:ext cx="10401300" cy="1400530"/>
          </a:xfrm>
          <a:prstGeom prst="leftRightArrow">
            <a:avLst/>
          </a:prstGeom>
          <a:gradFill flip="none" rotWithShape="1">
            <a:gsLst>
              <a:gs pos="0">
                <a:schemeClr val="accent1">
                  <a:lumMod val="5000"/>
                  <a:lumOff val="95000"/>
                </a:schemeClr>
              </a:gs>
              <a:gs pos="60000">
                <a:schemeClr val="accent1">
                  <a:lumMod val="45000"/>
                  <a:lumOff val="55000"/>
                </a:schemeClr>
              </a:gs>
              <a:gs pos="83000">
                <a:schemeClr val="accent1">
                  <a:lumMod val="45000"/>
                  <a:lumOff val="55000"/>
                </a:schemeClr>
              </a:gs>
              <a:gs pos="100000">
                <a:schemeClr val="accent1">
                  <a:lumMod val="30000"/>
                  <a:lumOff val="70000"/>
                </a:schemeClr>
              </a:gs>
            </a:gsLst>
            <a:path path="shap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E2B62E41-BAD7-84AC-13A6-6214A5B3A9CE}"/>
              </a:ext>
            </a:extLst>
          </p:cNvPr>
          <p:cNvSpPr txBox="1"/>
          <p:nvPr/>
        </p:nvSpPr>
        <p:spPr>
          <a:xfrm>
            <a:off x="2386014" y="2714625"/>
            <a:ext cx="9544050" cy="369332"/>
          </a:xfrm>
          <a:prstGeom prst="rect">
            <a:avLst/>
          </a:prstGeom>
          <a:noFill/>
        </p:spPr>
        <p:txBody>
          <a:bodyPr wrap="square" rtlCol="0">
            <a:spAutoFit/>
          </a:bodyPr>
          <a:lstStyle/>
          <a:p>
            <a:r>
              <a:rPr lang="en-US" dirty="0">
                <a:ln>
                  <a:solidFill>
                    <a:sysClr val="windowText" lastClr="000000"/>
                  </a:solidFill>
                </a:ln>
              </a:rPr>
              <a:t>Healthy				 Unhelpful    			Unhealthy		    Spiritual abuse</a:t>
            </a:r>
          </a:p>
        </p:txBody>
      </p:sp>
    </p:spTree>
    <p:extLst>
      <p:ext uri="{BB962C8B-B14F-4D97-AF65-F5344CB8AC3E}">
        <p14:creationId xmlns:p14="http://schemas.microsoft.com/office/powerpoint/2010/main" val="165152472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E78424C-6FD0-41F8-9CAA-5DC19C4235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E808569-6AAE-58A2-195E-0225D711B281}"/>
              </a:ext>
            </a:extLst>
          </p:cNvPr>
          <p:cNvSpPr>
            <a:spLocks noGrp="1"/>
          </p:cNvSpPr>
          <p:nvPr>
            <p:ph type="title"/>
          </p:nvPr>
        </p:nvSpPr>
        <p:spPr>
          <a:xfrm>
            <a:off x="643854" y="1447800"/>
            <a:ext cx="3623345" cy="4572000"/>
          </a:xfrm>
        </p:spPr>
        <p:txBody>
          <a:bodyPr vert="horz" lIns="91440" tIns="45720" rIns="91440" bIns="45720" rtlCol="0" anchor="ctr">
            <a:normAutofit/>
          </a:bodyPr>
          <a:lstStyle/>
          <a:p>
            <a:r>
              <a:rPr lang="en-US" sz="3600" dirty="0">
                <a:solidFill>
                  <a:srgbClr val="F2F2F2"/>
                </a:solidFill>
              </a:rPr>
              <a:t>The spectrum of </a:t>
            </a:r>
            <a:r>
              <a:rPr lang="en-US" sz="3600" dirty="0" err="1">
                <a:solidFill>
                  <a:srgbClr val="F2F2F2"/>
                </a:solidFill>
              </a:rPr>
              <a:t>behaviour</a:t>
            </a:r>
            <a:br>
              <a:rPr lang="en-US" sz="3600" dirty="0">
                <a:solidFill>
                  <a:srgbClr val="F2F2F2"/>
                </a:solidFill>
              </a:rPr>
            </a:br>
            <a:br>
              <a:rPr lang="en-US" sz="3600" dirty="0">
                <a:solidFill>
                  <a:srgbClr val="F2F2F2"/>
                </a:solidFill>
              </a:rPr>
            </a:br>
            <a:r>
              <a:rPr lang="en-US" sz="2000" dirty="0">
                <a:solidFill>
                  <a:srgbClr val="F2F2F2"/>
                </a:solidFill>
              </a:rPr>
              <a:t>(L. Oakley, 2021)</a:t>
            </a:r>
          </a:p>
        </p:txBody>
      </p:sp>
      <p:sp>
        <p:nvSpPr>
          <p:cNvPr id="11" name="Freeform: Shape 10">
            <a:extLst>
              <a:ext uri="{FF2B5EF4-FFF2-40B4-BE49-F238E27FC236}">
                <a16:creationId xmlns:a16="http://schemas.microsoft.com/office/drawing/2014/main" id="{DD136760-57DC-4301-8BEA-B71AD2D139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61310" y="0"/>
            <a:ext cx="8030690" cy="6858000"/>
          </a:xfrm>
          <a:custGeom>
            <a:avLst/>
            <a:gdLst>
              <a:gd name="connsiteX0" fmla="*/ 1176 w 8030690"/>
              <a:gd name="connsiteY0" fmla="*/ 0 h 6858000"/>
              <a:gd name="connsiteX1" fmla="*/ 1344715 w 8030690"/>
              <a:gd name="connsiteY1" fmla="*/ 0 h 6858000"/>
              <a:gd name="connsiteX2" fmla="*/ 1344715 w 8030690"/>
              <a:gd name="connsiteY2" fmla="*/ 0 h 6858000"/>
              <a:gd name="connsiteX3" fmla="*/ 8030690 w 8030690"/>
              <a:gd name="connsiteY3" fmla="*/ 0 h 6858000"/>
              <a:gd name="connsiteX4" fmla="*/ 8030690 w 8030690"/>
              <a:gd name="connsiteY4" fmla="*/ 6858000 h 6858000"/>
              <a:gd name="connsiteX5" fmla="*/ 477746 w 8030690"/>
              <a:gd name="connsiteY5" fmla="*/ 6858000 h 6858000"/>
              <a:gd name="connsiteX6" fmla="*/ 477746 w 8030690"/>
              <a:gd name="connsiteY6" fmla="*/ 6858000 h 6858000"/>
              <a:gd name="connsiteX7" fmla="*/ 0 w 8030690"/>
              <a:gd name="connsiteY7" fmla="*/ 6858000 h 6858000"/>
              <a:gd name="connsiteX8" fmla="*/ 5883 w 8030690"/>
              <a:gd name="connsiteY8" fmla="*/ 6817538 h 6858000"/>
              <a:gd name="connsiteX9" fmla="*/ 23196 w 8030690"/>
              <a:gd name="connsiteY9" fmla="*/ 6698894 h 6858000"/>
              <a:gd name="connsiteX10" fmla="*/ 35298 w 8030690"/>
              <a:gd name="connsiteY10" fmla="*/ 6612483 h 6858000"/>
              <a:gd name="connsiteX11" fmla="*/ 48073 w 8030690"/>
              <a:gd name="connsiteY11" fmla="*/ 6509613 h 6858000"/>
              <a:gd name="connsiteX12" fmla="*/ 63369 w 8030690"/>
              <a:gd name="connsiteY12" fmla="*/ 6387541 h 6858000"/>
              <a:gd name="connsiteX13" fmla="*/ 79506 w 8030690"/>
              <a:gd name="connsiteY13" fmla="*/ 6252438 h 6858000"/>
              <a:gd name="connsiteX14" fmla="*/ 96483 w 8030690"/>
              <a:gd name="connsiteY14" fmla="*/ 6100191 h 6858000"/>
              <a:gd name="connsiteX15" fmla="*/ 114468 w 8030690"/>
              <a:gd name="connsiteY15" fmla="*/ 5934227 h 6858000"/>
              <a:gd name="connsiteX16" fmla="*/ 132454 w 8030690"/>
              <a:gd name="connsiteY16" fmla="*/ 5753862 h 6858000"/>
              <a:gd name="connsiteX17" fmla="*/ 150775 w 8030690"/>
              <a:gd name="connsiteY17" fmla="*/ 5561838 h 6858000"/>
              <a:gd name="connsiteX18" fmla="*/ 167752 w 8030690"/>
              <a:gd name="connsiteY18" fmla="*/ 5354726 h 6858000"/>
              <a:gd name="connsiteX19" fmla="*/ 184057 w 8030690"/>
              <a:gd name="connsiteY19" fmla="*/ 5138013 h 6858000"/>
              <a:gd name="connsiteX20" fmla="*/ 198849 w 8030690"/>
              <a:gd name="connsiteY20" fmla="*/ 4908956 h 6858000"/>
              <a:gd name="connsiteX21" fmla="*/ 212968 w 8030690"/>
              <a:gd name="connsiteY21" fmla="*/ 4670298 h 6858000"/>
              <a:gd name="connsiteX22" fmla="*/ 226248 w 8030690"/>
              <a:gd name="connsiteY22" fmla="*/ 4421352 h 6858000"/>
              <a:gd name="connsiteX23" fmla="*/ 230954 w 8030690"/>
              <a:gd name="connsiteY23" fmla="*/ 4293793 h 6858000"/>
              <a:gd name="connsiteX24" fmla="*/ 236165 w 8030690"/>
              <a:gd name="connsiteY24" fmla="*/ 4163491 h 6858000"/>
              <a:gd name="connsiteX25" fmla="*/ 241039 w 8030690"/>
              <a:gd name="connsiteY25" fmla="*/ 4031132 h 6858000"/>
              <a:gd name="connsiteX26" fmla="*/ 244233 w 8030690"/>
              <a:gd name="connsiteY26" fmla="*/ 3898087 h 6858000"/>
              <a:gd name="connsiteX27" fmla="*/ 247091 w 8030690"/>
              <a:gd name="connsiteY27" fmla="*/ 3762298 h 6858000"/>
              <a:gd name="connsiteX28" fmla="*/ 250116 w 8030690"/>
              <a:gd name="connsiteY28" fmla="*/ 3625138 h 6858000"/>
              <a:gd name="connsiteX29" fmla="*/ 252133 w 8030690"/>
              <a:gd name="connsiteY29" fmla="*/ 3485235 h 6858000"/>
              <a:gd name="connsiteX30" fmla="*/ 252133 w 8030690"/>
              <a:gd name="connsiteY30" fmla="*/ 3343960 h 6858000"/>
              <a:gd name="connsiteX31" fmla="*/ 253142 w 8030690"/>
              <a:gd name="connsiteY31" fmla="*/ 3201314 h 6858000"/>
              <a:gd name="connsiteX32" fmla="*/ 252133 w 8030690"/>
              <a:gd name="connsiteY32" fmla="*/ 3057296 h 6858000"/>
              <a:gd name="connsiteX33" fmla="*/ 250116 w 8030690"/>
              <a:gd name="connsiteY33" fmla="*/ 2911221 h 6858000"/>
              <a:gd name="connsiteX34" fmla="*/ 248267 w 8030690"/>
              <a:gd name="connsiteY34" fmla="*/ 2765145 h 6858000"/>
              <a:gd name="connsiteX35" fmla="*/ 244233 w 8030690"/>
              <a:gd name="connsiteY35" fmla="*/ 2617013 h 6858000"/>
              <a:gd name="connsiteX36" fmla="*/ 240031 w 8030690"/>
              <a:gd name="connsiteY36" fmla="*/ 2467508 h 6858000"/>
              <a:gd name="connsiteX37" fmla="*/ 235156 w 8030690"/>
              <a:gd name="connsiteY37" fmla="*/ 2318004 h 6858000"/>
              <a:gd name="connsiteX38" fmla="*/ 228265 w 8030690"/>
              <a:gd name="connsiteY38" fmla="*/ 2167128 h 6858000"/>
              <a:gd name="connsiteX39" fmla="*/ 220028 w 8030690"/>
              <a:gd name="connsiteY39" fmla="*/ 2014880 h 6858000"/>
              <a:gd name="connsiteX40" fmla="*/ 212128 w 8030690"/>
              <a:gd name="connsiteY40" fmla="*/ 1861947 h 6858000"/>
              <a:gd name="connsiteX41" fmla="*/ 202043 w 8030690"/>
              <a:gd name="connsiteY41" fmla="*/ 1709013 h 6858000"/>
              <a:gd name="connsiteX42" fmla="*/ 189940 w 8030690"/>
              <a:gd name="connsiteY42" fmla="*/ 1554023 h 6858000"/>
              <a:gd name="connsiteX43" fmla="*/ 177838 w 8030690"/>
              <a:gd name="connsiteY43" fmla="*/ 1401089 h 6858000"/>
              <a:gd name="connsiteX44" fmla="*/ 163886 w 8030690"/>
              <a:gd name="connsiteY44" fmla="*/ 1245413 h 6858000"/>
              <a:gd name="connsiteX45" fmla="*/ 148590 w 8030690"/>
              <a:gd name="connsiteY45" fmla="*/ 1089050 h 6858000"/>
              <a:gd name="connsiteX46" fmla="*/ 132454 w 8030690"/>
              <a:gd name="connsiteY46" fmla="*/ 934745 h 6858000"/>
              <a:gd name="connsiteX47" fmla="*/ 113628 w 8030690"/>
              <a:gd name="connsiteY47" fmla="*/ 778383 h 6858000"/>
              <a:gd name="connsiteX48" fmla="*/ 93457 w 8030690"/>
              <a:gd name="connsiteY48" fmla="*/ 622706 h 6858000"/>
              <a:gd name="connsiteX49" fmla="*/ 73454 w 8030690"/>
              <a:gd name="connsiteY49" fmla="*/ 466344 h 6858000"/>
              <a:gd name="connsiteX50" fmla="*/ 50090 w 8030690"/>
              <a:gd name="connsiteY50" fmla="*/ 310667 h 6858000"/>
              <a:gd name="connsiteX51" fmla="*/ 26222 w 8030690"/>
              <a:gd name="connsiteY51" fmla="*/ 15567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8030690" h="6858000">
                <a:moveTo>
                  <a:pt x="1176" y="0"/>
                </a:moveTo>
                <a:lnTo>
                  <a:pt x="1344715" y="0"/>
                </a:lnTo>
                <a:lnTo>
                  <a:pt x="1344715" y="0"/>
                </a:lnTo>
                <a:lnTo>
                  <a:pt x="8030690" y="0"/>
                </a:lnTo>
                <a:lnTo>
                  <a:pt x="8030690" y="6858000"/>
                </a:lnTo>
                <a:lnTo>
                  <a:pt x="477746" y="6858000"/>
                </a:lnTo>
                <a:lnTo>
                  <a:pt x="477746" y="6858000"/>
                </a:lnTo>
                <a:lnTo>
                  <a:pt x="0" y="6858000"/>
                </a:lnTo>
                <a:lnTo>
                  <a:pt x="5883" y="6817538"/>
                </a:lnTo>
                <a:lnTo>
                  <a:pt x="23196" y="6698894"/>
                </a:lnTo>
                <a:lnTo>
                  <a:pt x="35298" y="6612483"/>
                </a:lnTo>
                <a:lnTo>
                  <a:pt x="48073" y="6509613"/>
                </a:lnTo>
                <a:lnTo>
                  <a:pt x="63369" y="6387541"/>
                </a:lnTo>
                <a:lnTo>
                  <a:pt x="79506" y="6252438"/>
                </a:lnTo>
                <a:lnTo>
                  <a:pt x="96483" y="6100191"/>
                </a:lnTo>
                <a:lnTo>
                  <a:pt x="114468" y="5934227"/>
                </a:lnTo>
                <a:lnTo>
                  <a:pt x="132454" y="5753862"/>
                </a:lnTo>
                <a:lnTo>
                  <a:pt x="150775" y="5561838"/>
                </a:lnTo>
                <a:lnTo>
                  <a:pt x="167752" y="5354726"/>
                </a:lnTo>
                <a:lnTo>
                  <a:pt x="184057" y="5138013"/>
                </a:lnTo>
                <a:lnTo>
                  <a:pt x="198849" y="4908956"/>
                </a:lnTo>
                <a:lnTo>
                  <a:pt x="212968" y="4670298"/>
                </a:lnTo>
                <a:lnTo>
                  <a:pt x="226248" y="4421352"/>
                </a:lnTo>
                <a:lnTo>
                  <a:pt x="230954" y="4293793"/>
                </a:lnTo>
                <a:lnTo>
                  <a:pt x="236165" y="4163491"/>
                </a:lnTo>
                <a:lnTo>
                  <a:pt x="241039" y="4031132"/>
                </a:lnTo>
                <a:lnTo>
                  <a:pt x="244233" y="3898087"/>
                </a:lnTo>
                <a:lnTo>
                  <a:pt x="247091" y="3762298"/>
                </a:lnTo>
                <a:lnTo>
                  <a:pt x="250116" y="3625138"/>
                </a:lnTo>
                <a:lnTo>
                  <a:pt x="252133" y="3485235"/>
                </a:lnTo>
                <a:lnTo>
                  <a:pt x="252133" y="3343960"/>
                </a:lnTo>
                <a:lnTo>
                  <a:pt x="253142" y="3201314"/>
                </a:lnTo>
                <a:lnTo>
                  <a:pt x="252133" y="3057296"/>
                </a:lnTo>
                <a:lnTo>
                  <a:pt x="250116" y="2911221"/>
                </a:lnTo>
                <a:lnTo>
                  <a:pt x="248267" y="2765145"/>
                </a:lnTo>
                <a:lnTo>
                  <a:pt x="244233" y="2617013"/>
                </a:lnTo>
                <a:lnTo>
                  <a:pt x="240031" y="2467508"/>
                </a:lnTo>
                <a:lnTo>
                  <a:pt x="235156" y="2318004"/>
                </a:lnTo>
                <a:lnTo>
                  <a:pt x="228265" y="2167128"/>
                </a:lnTo>
                <a:lnTo>
                  <a:pt x="220028" y="2014880"/>
                </a:lnTo>
                <a:lnTo>
                  <a:pt x="212128" y="1861947"/>
                </a:lnTo>
                <a:lnTo>
                  <a:pt x="202043" y="1709013"/>
                </a:lnTo>
                <a:lnTo>
                  <a:pt x="189940" y="1554023"/>
                </a:lnTo>
                <a:lnTo>
                  <a:pt x="177838" y="1401089"/>
                </a:lnTo>
                <a:lnTo>
                  <a:pt x="163886" y="1245413"/>
                </a:lnTo>
                <a:lnTo>
                  <a:pt x="148590" y="1089050"/>
                </a:lnTo>
                <a:lnTo>
                  <a:pt x="132454" y="934745"/>
                </a:lnTo>
                <a:lnTo>
                  <a:pt x="113628" y="778383"/>
                </a:lnTo>
                <a:lnTo>
                  <a:pt x="93457" y="622706"/>
                </a:lnTo>
                <a:lnTo>
                  <a:pt x="73454" y="466344"/>
                </a:lnTo>
                <a:lnTo>
                  <a:pt x="50090" y="310667"/>
                </a:lnTo>
                <a:lnTo>
                  <a:pt x="26222" y="15567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11">
            <a:extLst>
              <a:ext uri="{FF2B5EF4-FFF2-40B4-BE49-F238E27FC236}">
                <a16:creationId xmlns:a16="http://schemas.microsoft.com/office/drawing/2014/main" id="{BDC58DEA-1307-4F44-AD47-E613D8B76A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48110"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1">
              <a:alpha val="20000"/>
            </a:schemeClr>
          </a:solidFill>
          <a:ln>
            <a:noFill/>
          </a:ln>
        </p:spPr>
        <p:txBody>
          <a:bodyPr rtlCol="0" anchor="ctr"/>
          <a:lstStyle/>
          <a:p>
            <a:pPr algn="ctr"/>
            <a:endParaRPr lang="en-US"/>
          </a:p>
        </p:txBody>
      </p:sp>
      <p:sp>
        <p:nvSpPr>
          <p:cNvPr id="15" name="Rectangle 14">
            <a:extLst>
              <a:ext uri="{FF2B5EF4-FFF2-40B4-BE49-F238E27FC236}">
                <a16:creationId xmlns:a16="http://schemas.microsoft.com/office/drawing/2014/main" id="{C99B912D-1E4B-42AF-A2BE-CFEFEC916E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graphicFrame>
        <p:nvGraphicFramePr>
          <p:cNvPr id="12" name="TextBox 2">
            <a:extLst>
              <a:ext uri="{FF2B5EF4-FFF2-40B4-BE49-F238E27FC236}">
                <a16:creationId xmlns:a16="http://schemas.microsoft.com/office/drawing/2014/main" id="{7DA9F830-401F-C416-E358-C84AED757B40}"/>
              </a:ext>
            </a:extLst>
          </p:cNvPr>
          <p:cNvGraphicFramePr/>
          <p:nvPr>
            <p:extLst>
              <p:ext uri="{D42A27DB-BD31-4B8C-83A1-F6EECF244321}">
                <p14:modId xmlns:p14="http://schemas.microsoft.com/office/powerpoint/2010/main" val="1473517366"/>
              </p:ext>
            </p:extLst>
          </p:nvPr>
        </p:nvGraphicFramePr>
        <p:xfrm>
          <a:off x="5048250" y="957263"/>
          <a:ext cx="6496050" cy="57721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9954014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4CD14DB-BB81-479F-A1FC-1C75640E9F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0" name="Rectangle 9">
            <a:extLst>
              <a:ext uri="{FF2B5EF4-FFF2-40B4-BE49-F238E27FC236}">
                <a16:creationId xmlns:a16="http://schemas.microsoft.com/office/drawing/2014/main" id="{C943A91B-7CA7-4592-A975-73B1BF8C4C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Freeform 7">
            <a:extLst>
              <a:ext uri="{FF2B5EF4-FFF2-40B4-BE49-F238E27FC236}">
                <a16:creationId xmlns:a16="http://schemas.microsoft.com/office/drawing/2014/main" id="{EC471314-E46A-414B-8D91-74880E84F1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1460230"/>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1">
              <a:alpha val="20000"/>
            </a:schemeClr>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useBgFill="1">
        <p:nvSpPr>
          <p:cNvPr id="14" name="Freeform: Shape 13">
            <a:extLst>
              <a:ext uri="{FF2B5EF4-FFF2-40B4-BE49-F238E27FC236}">
                <a16:creationId xmlns:a16="http://schemas.microsoft.com/office/drawing/2014/main" id="{6A681326-1C9D-44A3-A627-3871BDAE41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 y="1762067"/>
            <a:ext cx="12192417" cy="5095933"/>
          </a:xfrm>
          <a:custGeom>
            <a:avLst/>
            <a:gdLst>
              <a:gd name="connsiteX0" fmla="*/ 0 w 12192417"/>
              <a:gd name="connsiteY0" fmla="*/ 0 h 5095933"/>
              <a:gd name="connsiteX1" fmla="*/ 71931 w 12192417"/>
              <a:gd name="connsiteY1" fmla="*/ 12261 h 5095933"/>
              <a:gd name="connsiteX2" fmla="*/ 282848 w 12192417"/>
              <a:gd name="connsiteY2" fmla="*/ 48343 h 5095933"/>
              <a:gd name="connsiteX3" fmla="*/ 436463 w 12192417"/>
              <a:gd name="connsiteY3" fmla="*/ 73565 h 5095933"/>
              <a:gd name="connsiteX4" fmla="*/ 619338 w 12192417"/>
              <a:gd name="connsiteY4" fmla="*/ 100188 h 5095933"/>
              <a:gd name="connsiteX5" fmla="*/ 836350 w 12192417"/>
              <a:gd name="connsiteY5" fmla="*/ 132066 h 5095933"/>
              <a:gd name="connsiteX6" fmla="*/ 1076527 w 12192417"/>
              <a:gd name="connsiteY6" fmla="*/ 165696 h 5095933"/>
              <a:gd name="connsiteX7" fmla="*/ 1347183 w 12192417"/>
              <a:gd name="connsiteY7" fmla="*/ 201077 h 5095933"/>
              <a:gd name="connsiteX8" fmla="*/ 1642222 w 12192417"/>
              <a:gd name="connsiteY8" fmla="*/ 238560 h 5095933"/>
              <a:gd name="connsiteX9" fmla="*/ 1962863 w 12192417"/>
              <a:gd name="connsiteY9" fmla="*/ 276043 h 5095933"/>
              <a:gd name="connsiteX10" fmla="*/ 2304231 w 12192417"/>
              <a:gd name="connsiteY10" fmla="*/ 314227 h 5095933"/>
              <a:gd name="connsiteX11" fmla="*/ 2672420 w 12192417"/>
              <a:gd name="connsiteY11" fmla="*/ 349608 h 5095933"/>
              <a:gd name="connsiteX12" fmla="*/ 3057677 w 12192417"/>
              <a:gd name="connsiteY12" fmla="*/ 383588 h 5095933"/>
              <a:gd name="connsiteX13" fmla="*/ 3464880 w 12192417"/>
              <a:gd name="connsiteY13" fmla="*/ 414415 h 5095933"/>
              <a:gd name="connsiteX14" fmla="*/ 3889151 w 12192417"/>
              <a:gd name="connsiteY14" fmla="*/ 443841 h 5095933"/>
              <a:gd name="connsiteX15" fmla="*/ 4331709 w 12192417"/>
              <a:gd name="connsiteY15" fmla="*/ 471515 h 5095933"/>
              <a:gd name="connsiteX16" fmla="*/ 4558475 w 12192417"/>
              <a:gd name="connsiteY16" fmla="*/ 481324 h 5095933"/>
              <a:gd name="connsiteX17" fmla="*/ 4790117 w 12192417"/>
              <a:gd name="connsiteY17" fmla="*/ 492183 h 5095933"/>
              <a:gd name="connsiteX18" fmla="*/ 5025417 w 12192417"/>
              <a:gd name="connsiteY18" fmla="*/ 502342 h 5095933"/>
              <a:gd name="connsiteX19" fmla="*/ 5261936 w 12192417"/>
              <a:gd name="connsiteY19" fmla="*/ 508998 h 5095933"/>
              <a:gd name="connsiteX20" fmla="*/ 5503331 w 12192417"/>
              <a:gd name="connsiteY20" fmla="*/ 514953 h 5095933"/>
              <a:gd name="connsiteX21" fmla="*/ 5747166 w 12192417"/>
              <a:gd name="connsiteY21" fmla="*/ 521259 h 5095933"/>
              <a:gd name="connsiteX22" fmla="*/ 5995876 w 12192417"/>
              <a:gd name="connsiteY22" fmla="*/ 525463 h 5095933"/>
              <a:gd name="connsiteX23" fmla="*/ 6247025 w 12192417"/>
              <a:gd name="connsiteY23" fmla="*/ 525463 h 5095933"/>
              <a:gd name="connsiteX24" fmla="*/ 6500612 w 12192417"/>
              <a:gd name="connsiteY24" fmla="*/ 527565 h 5095933"/>
              <a:gd name="connsiteX25" fmla="*/ 6756638 w 12192417"/>
              <a:gd name="connsiteY25" fmla="*/ 525463 h 5095933"/>
              <a:gd name="connsiteX26" fmla="*/ 7016321 w 12192417"/>
              <a:gd name="connsiteY26" fmla="*/ 521259 h 5095933"/>
              <a:gd name="connsiteX27" fmla="*/ 7276004 w 12192417"/>
              <a:gd name="connsiteY27" fmla="*/ 517406 h 5095933"/>
              <a:gd name="connsiteX28" fmla="*/ 7539344 w 12192417"/>
              <a:gd name="connsiteY28" fmla="*/ 508998 h 5095933"/>
              <a:gd name="connsiteX29" fmla="*/ 7805123 w 12192417"/>
              <a:gd name="connsiteY29" fmla="*/ 500241 h 5095933"/>
              <a:gd name="connsiteX30" fmla="*/ 8070902 w 12192417"/>
              <a:gd name="connsiteY30" fmla="*/ 490082 h 5095933"/>
              <a:gd name="connsiteX31" fmla="*/ 8339120 w 12192417"/>
              <a:gd name="connsiteY31" fmla="*/ 475719 h 5095933"/>
              <a:gd name="connsiteX32" fmla="*/ 8609775 w 12192417"/>
              <a:gd name="connsiteY32" fmla="*/ 458554 h 5095933"/>
              <a:gd name="connsiteX33" fmla="*/ 8881650 w 12192417"/>
              <a:gd name="connsiteY33" fmla="*/ 442089 h 5095933"/>
              <a:gd name="connsiteX34" fmla="*/ 9153525 w 12192417"/>
              <a:gd name="connsiteY34" fmla="*/ 421071 h 5095933"/>
              <a:gd name="connsiteX35" fmla="*/ 9429057 w 12192417"/>
              <a:gd name="connsiteY35" fmla="*/ 395849 h 5095933"/>
              <a:gd name="connsiteX36" fmla="*/ 9700932 w 12192417"/>
              <a:gd name="connsiteY36" fmla="*/ 370626 h 5095933"/>
              <a:gd name="connsiteX37" fmla="*/ 9977683 w 12192417"/>
              <a:gd name="connsiteY37" fmla="*/ 341551 h 5095933"/>
              <a:gd name="connsiteX38" fmla="*/ 10255654 w 12192417"/>
              <a:gd name="connsiteY38" fmla="*/ 309673 h 5095933"/>
              <a:gd name="connsiteX39" fmla="*/ 10529967 w 12192417"/>
              <a:gd name="connsiteY39" fmla="*/ 276043 h 5095933"/>
              <a:gd name="connsiteX40" fmla="*/ 10807938 w 12192417"/>
              <a:gd name="connsiteY40" fmla="*/ 236809 h 5095933"/>
              <a:gd name="connsiteX41" fmla="*/ 11084689 w 12192417"/>
              <a:gd name="connsiteY41" fmla="*/ 194772 h 5095933"/>
              <a:gd name="connsiteX42" fmla="*/ 11362660 w 12192417"/>
              <a:gd name="connsiteY42" fmla="*/ 153085 h 5095933"/>
              <a:gd name="connsiteX43" fmla="*/ 11639411 w 12192417"/>
              <a:gd name="connsiteY43" fmla="*/ 104392 h 5095933"/>
              <a:gd name="connsiteX44" fmla="*/ 11914944 w 12192417"/>
              <a:gd name="connsiteY44" fmla="*/ 54648 h 5095933"/>
              <a:gd name="connsiteX45" fmla="*/ 12191695 w 12192417"/>
              <a:gd name="connsiteY45" fmla="*/ 2452 h 5095933"/>
              <a:gd name="connsiteX46" fmla="*/ 12191695 w 12192417"/>
              <a:gd name="connsiteY46" fmla="*/ 2162231 h 5095933"/>
              <a:gd name="connsiteX47" fmla="*/ 12192417 w 12192417"/>
              <a:gd name="connsiteY47" fmla="*/ 2162231 h 5095933"/>
              <a:gd name="connsiteX48" fmla="*/ 12192417 w 12192417"/>
              <a:gd name="connsiteY48" fmla="*/ 5095933 h 5095933"/>
              <a:gd name="connsiteX49" fmla="*/ 0 w 12192417"/>
              <a:gd name="connsiteY49" fmla="*/ 5095933 h 5095933"/>
              <a:gd name="connsiteX50" fmla="*/ 0 w 12192417"/>
              <a:gd name="connsiteY50" fmla="*/ 2791958 h 5095933"/>
              <a:gd name="connsiteX51" fmla="*/ 0 w 12192417"/>
              <a:gd name="connsiteY51" fmla="*/ 2162231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2417" h="5095933">
                <a:moveTo>
                  <a:pt x="0" y="0"/>
                </a:moveTo>
                <a:lnTo>
                  <a:pt x="71931" y="12261"/>
                </a:lnTo>
                <a:lnTo>
                  <a:pt x="282848" y="48343"/>
                </a:lnTo>
                <a:lnTo>
                  <a:pt x="436463" y="73565"/>
                </a:lnTo>
                <a:lnTo>
                  <a:pt x="619338" y="100188"/>
                </a:lnTo>
                <a:lnTo>
                  <a:pt x="836350" y="132066"/>
                </a:lnTo>
                <a:lnTo>
                  <a:pt x="1076527" y="165696"/>
                </a:lnTo>
                <a:lnTo>
                  <a:pt x="1347183" y="201077"/>
                </a:lnTo>
                <a:lnTo>
                  <a:pt x="1642222" y="238560"/>
                </a:lnTo>
                <a:lnTo>
                  <a:pt x="1962863" y="276043"/>
                </a:lnTo>
                <a:lnTo>
                  <a:pt x="2304231" y="314227"/>
                </a:lnTo>
                <a:lnTo>
                  <a:pt x="2672420" y="349608"/>
                </a:lnTo>
                <a:lnTo>
                  <a:pt x="3057677" y="383588"/>
                </a:lnTo>
                <a:lnTo>
                  <a:pt x="3464880" y="414415"/>
                </a:lnTo>
                <a:lnTo>
                  <a:pt x="3889151" y="443841"/>
                </a:lnTo>
                <a:lnTo>
                  <a:pt x="4331709" y="471515"/>
                </a:lnTo>
                <a:lnTo>
                  <a:pt x="4558475" y="481324"/>
                </a:lnTo>
                <a:lnTo>
                  <a:pt x="4790117" y="492183"/>
                </a:lnTo>
                <a:lnTo>
                  <a:pt x="5025417" y="502342"/>
                </a:lnTo>
                <a:lnTo>
                  <a:pt x="5261936" y="508998"/>
                </a:lnTo>
                <a:lnTo>
                  <a:pt x="5503331" y="514953"/>
                </a:lnTo>
                <a:lnTo>
                  <a:pt x="5747166" y="521259"/>
                </a:lnTo>
                <a:lnTo>
                  <a:pt x="5995876" y="525463"/>
                </a:lnTo>
                <a:lnTo>
                  <a:pt x="6247025" y="525463"/>
                </a:lnTo>
                <a:lnTo>
                  <a:pt x="6500612" y="527565"/>
                </a:lnTo>
                <a:lnTo>
                  <a:pt x="6756638" y="525463"/>
                </a:lnTo>
                <a:lnTo>
                  <a:pt x="7016321" y="521259"/>
                </a:lnTo>
                <a:lnTo>
                  <a:pt x="7276004" y="517406"/>
                </a:lnTo>
                <a:lnTo>
                  <a:pt x="7539344" y="508998"/>
                </a:lnTo>
                <a:lnTo>
                  <a:pt x="7805123" y="500241"/>
                </a:lnTo>
                <a:lnTo>
                  <a:pt x="8070902" y="490082"/>
                </a:lnTo>
                <a:lnTo>
                  <a:pt x="8339120" y="475719"/>
                </a:lnTo>
                <a:lnTo>
                  <a:pt x="8609775" y="458554"/>
                </a:lnTo>
                <a:lnTo>
                  <a:pt x="8881650" y="442089"/>
                </a:lnTo>
                <a:lnTo>
                  <a:pt x="9153525" y="421071"/>
                </a:lnTo>
                <a:lnTo>
                  <a:pt x="9429057" y="395849"/>
                </a:lnTo>
                <a:lnTo>
                  <a:pt x="9700932" y="370626"/>
                </a:lnTo>
                <a:lnTo>
                  <a:pt x="9977683" y="341551"/>
                </a:lnTo>
                <a:lnTo>
                  <a:pt x="10255654" y="309673"/>
                </a:lnTo>
                <a:lnTo>
                  <a:pt x="10529967" y="276043"/>
                </a:lnTo>
                <a:lnTo>
                  <a:pt x="10807938" y="236809"/>
                </a:lnTo>
                <a:lnTo>
                  <a:pt x="11084689" y="194772"/>
                </a:lnTo>
                <a:lnTo>
                  <a:pt x="11362660" y="153085"/>
                </a:lnTo>
                <a:lnTo>
                  <a:pt x="11639411" y="104392"/>
                </a:lnTo>
                <a:lnTo>
                  <a:pt x="11914944" y="54648"/>
                </a:lnTo>
                <a:lnTo>
                  <a:pt x="12191695" y="2452"/>
                </a:lnTo>
                <a:lnTo>
                  <a:pt x="12191695" y="2162231"/>
                </a:lnTo>
                <a:lnTo>
                  <a:pt x="12192417" y="2162231"/>
                </a:lnTo>
                <a:lnTo>
                  <a:pt x="12192417" y="5095933"/>
                </a:lnTo>
                <a:lnTo>
                  <a:pt x="0" y="5095933"/>
                </a:lnTo>
                <a:lnTo>
                  <a:pt x="0" y="2791958"/>
                </a:lnTo>
                <a:lnTo>
                  <a:pt x="0" y="2162231"/>
                </a:lnTo>
                <a:close/>
              </a:path>
            </a:pathLst>
          </a:custGeom>
          <a:ln>
            <a:noFill/>
          </a:ln>
        </p:spPr>
      </p:sp>
      <p:sp>
        <p:nvSpPr>
          <p:cNvPr id="2" name="Title 1">
            <a:extLst>
              <a:ext uri="{FF2B5EF4-FFF2-40B4-BE49-F238E27FC236}">
                <a16:creationId xmlns:a16="http://schemas.microsoft.com/office/drawing/2014/main" id="{994C8E2A-61AD-D215-7A1B-D5F6852E0CDC}"/>
              </a:ext>
            </a:extLst>
          </p:cNvPr>
          <p:cNvSpPr>
            <a:spLocks noGrp="1"/>
          </p:cNvSpPr>
          <p:nvPr>
            <p:ph type="title"/>
          </p:nvPr>
        </p:nvSpPr>
        <p:spPr>
          <a:xfrm>
            <a:off x="1103312" y="452718"/>
            <a:ext cx="8947522" cy="1400530"/>
          </a:xfrm>
        </p:spPr>
        <p:txBody>
          <a:bodyPr anchor="ctr">
            <a:normAutofit/>
          </a:bodyPr>
          <a:lstStyle/>
          <a:p>
            <a:r>
              <a:rPr lang="en-US">
                <a:solidFill>
                  <a:srgbClr val="FFFFFF"/>
                </a:solidFill>
              </a:rPr>
              <a:t>An example: Healthy Behaviour</a:t>
            </a:r>
          </a:p>
        </p:txBody>
      </p:sp>
      <p:sp>
        <p:nvSpPr>
          <p:cNvPr id="3" name="Content Placeholder 2">
            <a:extLst>
              <a:ext uri="{FF2B5EF4-FFF2-40B4-BE49-F238E27FC236}">
                <a16:creationId xmlns:a16="http://schemas.microsoft.com/office/drawing/2014/main" id="{7F9B80AA-D42D-F952-F5F5-A12B0C87BCFE}"/>
              </a:ext>
            </a:extLst>
          </p:cNvPr>
          <p:cNvSpPr>
            <a:spLocks noGrp="1"/>
          </p:cNvSpPr>
          <p:nvPr>
            <p:ph idx="1"/>
          </p:nvPr>
        </p:nvSpPr>
        <p:spPr>
          <a:xfrm>
            <a:off x="1103312" y="2763520"/>
            <a:ext cx="10455276" cy="3484879"/>
          </a:xfrm>
        </p:spPr>
        <p:txBody>
          <a:bodyPr>
            <a:normAutofit/>
          </a:bodyPr>
          <a:lstStyle/>
          <a:p>
            <a:pPr marL="0" indent="0">
              <a:buNone/>
            </a:pPr>
            <a:r>
              <a:rPr lang="en-GB" b="1" dirty="0"/>
              <a:t>Actions</a:t>
            </a:r>
          </a:p>
          <a:p>
            <a:r>
              <a:rPr lang="en-GB" dirty="0"/>
              <a:t>Teaching about tithing and stewardship in a way that allows a rich understanding of biblical passages and discipleship.</a:t>
            </a:r>
          </a:p>
          <a:p>
            <a:r>
              <a:rPr lang="en-GB" dirty="0"/>
              <a:t>Accepting that people have differing abilities to give, and some may be experiencing severe financial challenges.</a:t>
            </a:r>
          </a:p>
          <a:p>
            <a:pPr marL="0" indent="0">
              <a:buNone/>
            </a:pPr>
            <a:r>
              <a:rPr lang="en-GB" b="1" dirty="0"/>
              <a:t>Response</a:t>
            </a:r>
          </a:p>
          <a:p>
            <a:r>
              <a:rPr lang="en-GB" dirty="0"/>
              <a:t>Affirm good practice and wise, balanced, kind and loving teaching</a:t>
            </a:r>
            <a:r>
              <a:rPr lang="en-GB" b="1" dirty="0"/>
              <a:t>. </a:t>
            </a:r>
          </a:p>
          <a:p>
            <a:endParaRPr lang="en-GB" dirty="0"/>
          </a:p>
          <a:p>
            <a:endParaRPr lang="en-US" dirty="0"/>
          </a:p>
        </p:txBody>
      </p:sp>
    </p:spTree>
    <p:extLst>
      <p:ext uri="{BB962C8B-B14F-4D97-AF65-F5344CB8AC3E}">
        <p14:creationId xmlns:p14="http://schemas.microsoft.com/office/powerpoint/2010/main" val="4668815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4CD14DB-BB81-479F-A1FC-1C75640E9F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0" name="Rectangle 9">
            <a:extLst>
              <a:ext uri="{FF2B5EF4-FFF2-40B4-BE49-F238E27FC236}">
                <a16:creationId xmlns:a16="http://schemas.microsoft.com/office/drawing/2014/main" id="{C943A91B-7CA7-4592-A975-73B1BF8C4C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Freeform 7">
            <a:extLst>
              <a:ext uri="{FF2B5EF4-FFF2-40B4-BE49-F238E27FC236}">
                <a16:creationId xmlns:a16="http://schemas.microsoft.com/office/drawing/2014/main" id="{EC471314-E46A-414B-8D91-74880E84F1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1460230"/>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1">
              <a:alpha val="20000"/>
            </a:schemeClr>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useBgFill="1">
        <p:nvSpPr>
          <p:cNvPr id="14" name="Freeform: Shape 13">
            <a:extLst>
              <a:ext uri="{FF2B5EF4-FFF2-40B4-BE49-F238E27FC236}">
                <a16:creationId xmlns:a16="http://schemas.microsoft.com/office/drawing/2014/main" id="{6A681326-1C9D-44A3-A627-3871BDAE41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 y="1762067"/>
            <a:ext cx="12192417" cy="5095933"/>
          </a:xfrm>
          <a:custGeom>
            <a:avLst/>
            <a:gdLst>
              <a:gd name="connsiteX0" fmla="*/ 0 w 12192417"/>
              <a:gd name="connsiteY0" fmla="*/ 0 h 5095933"/>
              <a:gd name="connsiteX1" fmla="*/ 71931 w 12192417"/>
              <a:gd name="connsiteY1" fmla="*/ 12261 h 5095933"/>
              <a:gd name="connsiteX2" fmla="*/ 282848 w 12192417"/>
              <a:gd name="connsiteY2" fmla="*/ 48343 h 5095933"/>
              <a:gd name="connsiteX3" fmla="*/ 436463 w 12192417"/>
              <a:gd name="connsiteY3" fmla="*/ 73565 h 5095933"/>
              <a:gd name="connsiteX4" fmla="*/ 619338 w 12192417"/>
              <a:gd name="connsiteY4" fmla="*/ 100188 h 5095933"/>
              <a:gd name="connsiteX5" fmla="*/ 836350 w 12192417"/>
              <a:gd name="connsiteY5" fmla="*/ 132066 h 5095933"/>
              <a:gd name="connsiteX6" fmla="*/ 1076527 w 12192417"/>
              <a:gd name="connsiteY6" fmla="*/ 165696 h 5095933"/>
              <a:gd name="connsiteX7" fmla="*/ 1347183 w 12192417"/>
              <a:gd name="connsiteY7" fmla="*/ 201077 h 5095933"/>
              <a:gd name="connsiteX8" fmla="*/ 1642222 w 12192417"/>
              <a:gd name="connsiteY8" fmla="*/ 238560 h 5095933"/>
              <a:gd name="connsiteX9" fmla="*/ 1962863 w 12192417"/>
              <a:gd name="connsiteY9" fmla="*/ 276043 h 5095933"/>
              <a:gd name="connsiteX10" fmla="*/ 2304231 w 12192417"/>
              <a:gd name="connsiteY10" fmla="*/ 314227 h 5095933"/>
              <a:gd name="connsiteX11" fmla="*/ 2672420 w 12192417"/>
              <a:gd name="connsiteY11" fmla="*/ 349608 h 5095933"/>
              <a:gd name="connsiteX12" fmla="*/ 3057677 w 12192417"/>
              <a:gd name="connsiteY12" fmla="*/ 383588 h 5095933"/>
              <a:gd name="connsiteX13" fmla="*/ 3464880 w 12192417"/>
              <a:gd name="connsiteY13" fmla="*/ 414415 h 5095933"/>
              <a:gd name="connsiteX14" fmla="*/ 3889151 w 12192417"/>
              <a:gd name="connsiteY14" fmla="*/ 443841 h 5095933"/>
              <a:gd name="connsiteX15" fmla="*/ 4331709 w 12192417"/>
              <a:gd name="connsiteY15" fmla="*/ 471515 h 5095933"/>
              <a:gd name="connsiteX16" fmla="*/ 4558475 w 12192417"/>
              <a:gd name="connsiteY16" fmla="*/ 481324 h 5095933"/>
              <a:gd name="connsiteX17" fmla="*/ 4790117 w 12192417"/>
              <a:gd name="connsiteY17" fmla="*/ 492183 h 5095933"/>
              <a:gd name="connsiteX18" fmla="*/ 5025417 w 12192417"/>
              <a:gd name="connsiteY18" fmla="*/ 502342 h 5095933"/>
              <a:gd name="connsiteX19" fmla="*/ 5261936 w 12192417"/>
              <a:gd name="connsiteY19" fmla="*/ 508998 h 5095933"/>
              <a:gd name="connsiteX20" fmla="*/ 5503331 w 12192417"/>
              <a:gd name="connsiteY20" fmla="*/ 514953 h 5095933"/>
              <a:gd name="connsiteX21" fmla="*/ 5747166 w 12192417"/>
              <a:gd name="connsiteY21" fmla="*/ 521259 h 5095933"/>
              <a:gd name="connsiteX22" fmla="*/ 5995876 w 12192417"/>
              <a:gd name="connsiteY22" fmla="*/ 525463 h 5095933"/>
              <a:gd name="connsiteX23" fmla="*/ 6247025 w 12192417"/>
              <a:gd name="connsiteY23" fmla="*/ 525463 h 5095933"/>
              <a:gd name="connsiteX24" fmla="*/ 6500612 w 12192417"/>
              <a:gd name="connsiteY24" fmla="*/ 527565 h 5095933"/>
              <a:gd name="connsiteX25" fmla="*/ 6756638 w 12192417"/>
              <a:gd name="connsiteY25" fmla="*/ 525463 h 5095933"/>
              <a:gd name="connsiteX26" fmla="*/ 7016321 w 12192417"/>
              <a:gd name="connsiteY26" fmla="*/ 521259 h 5095933"/>
              <a:gd name="connsiteX27" fmla="*/ 7276004 w 12192417"/>
              <a:gd name="connsiteY27" fmla="*/ 517406 h 5095933"/>
              <a:gd name="connsiteX28" fmla="*/ 7539344 w 12192417"/>
              <a:gd name="connsiteY28" fmla="*/ 508998 h 5095933"/>
              <a:gd name="connsiteX29" fmla="*/ 7805123 w 12192417"/>
              <a:gd name="connsiteY29" fmla="*/ 500241 h 5095933"/>
              <a:gd name="connsiteX30" fmla="*/ 8070902 w 12192417"/>
              <a:gd name="connsiteY30" fmla="*/ 490082 h 5095933"/>
              <a:gd name="connsiteX31" fmla="*/ 8339120 w 12192417"/>
              <a:gd name="connsiteY31" fmla="*/ 475719 h 5095933"/>
              <a:gd name="connsiteX32" fmla="*/ 8609775 w 12192417"/>
              <a:gd name="connsiteY32" fmla="*/ 458554 h 5095933"/>
              <a:gd name="connsiteX33" fmla="*/ 8881650 w 12192417"/>
              <a:gd name="connsiteY33" fmla="*/ 442089 h 5095933"/>
              <a:gd name="connsiteX34" fmla="*/ 9153525 w 12192417"/>
              <a:gd name="connsiteY34" fmla="*/ 421071 h 5095933"/>
              <a:gd name="connsiteX35" fmla="*/ 9429057 w 12192417"/>
              <a:gd name="connsiteY35" fmla="*/ 395849 h 5095933"/>
              <a:gd name="connsiteX36" fmla="*/ 9700932 w 12192417"/>
              <a:gd name="connsiteY36" fmla="*/ 370626 h 5095933"/>
              <a:gd name="connsiteX37" fmla="*/ 9977683 w 12192417"/>
              <a:gd name="connsiteY37" fmla="*/ 341551 h 5095933"/>
              <a:gd name="connsiteX38" fmla="*/ 10255654 w 12192417"/>
              <a:gd name="connsiteY38" fmla="*/ 309673 h 5095933"/>
              <a:gd name="connsiteX39" fmla="*/ 10529967 w 12192417"/>
              <a:gd name="connsiteY39" fmla="*/ 276043 h 5095933"/>
              <a:gd name="connsiteX40" fmla="*/ 10807938 w 12192417"/>
              <a:gd name="connsiteY40" fmla="*/ 236809 h 5095933"/>
              <a:gd name="connsiteX41" fmla="*/ 11084689 w 12192417"/>
              <a:gd name="connsiteY41" fmla="*/ 194772 h 5095933"/>
              <a:gd name="connsiteX42" fmla="*/ 11362660 w 12192417"/>
              <a:gd name="connsiteY42" fmla="*/ 153085 h 5095933"/>
              <a:gd name="connsiteX43" fmla="*/ 11639411 w 12192417"/>
              <a:gd name="connsiteY43" fmla="*/ 104392 h 5095933"/>
              <a:gd name="connsiteX44" fmla="*/ 11914944 w 12192417"/>
              <a:gd name="connsiteY44" fmla="*/ 54648 h 5095933"/>
              <a:gd name="connsiteX45" fmla="*/ 12191695 w 12192417"/>
              <a:gd name="connsiteY45" fmla="*/ 2452 h 5095933"/>
              <a:gd name="connsiteX46" fmla="*/ 12191695 w 12192417"/>
              <a:gd name="connsiteY46" fmla="*/ 2162231 h 5095933"/>
              <a:gd name="connsiteX47" fmla="*/ 12192417 w 12192417"/>
              <a:gd name="connsiteY47" fmla="*/ 2162231 h 5095933"/>
              <a:gd name="connsiteX48" fmla="*/ 12192417 w 12192417"/>
              <a:gd name="connsiteY48" fmla="*/ 5095933 h 5095933"/>
              <a:gd name="connsiteX49" fmla="*/ 0 w 12192417"/>
              <a:gd name="connsiteY49" fmla="*/ 5095933 h 5095933"/>
              <a:gd name="connsiteX50" fmla="*/ 0 w 12192417"/>
              <a:gd name="connsiteY50" fmla="*/ 2791958 h 5095933"/>
              <a:gd name="connsiteX51" fmla="*/ 0 w 12192417"/>
              <a:gd name="connsiteY51" fmla="*/ 2162231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2417" h="5095933">
                <a:moveTo>
                  <a:pt x="0" y="0"/>
                </a:moveTo>
                <a:lnTo>
                  <a:pt x="71931" y="12261"/>
                </a:lnTo>
                <a:lnTo>
                  <a:pt x="282848" y="48343"/>
                </a:lnTo>
                <a:lnTo>
                  <a:pt x="436463" y="73565"/>
                </a:lnTo>
                <a:lnTo>
                  <a:pt x="619338" y="100188"/>
                </a:lnTo>
                <a:lnTo>
                  <a:pt x="836350" y="132066"/>
                </a:lnTo>
                <a:lnTo>
                  <a:pt x="1076527" y="165696"/>
                </a:lnTo>
                <a:lnTo>
                  <a:pt x="1347183" y="201077"/>
                </a:lnTo>
                <a:lnTo>
                  <a:pt x="1642222" y="238560"/>
                </a:lnTo>
                <a:lnTo>
                  <a:pt x="1962863" y="276043"/>
                </a:lnTo>
                <a:lnTo>
                  <a:pt x="2304231" y="314227"/>
                </a:lnTo>
                <a:lnTo>
                  <a:pt x="2672420" y="349608"/>
                </a:lnTo>
                <a:lnTo>
                  <a:pt x="3057677" y="383588"/>
                </a:lnTo>
                <a:lnTo>
                  <a:pt x="3464880" y="414415"/>
                </a:lnTo>
                <a:lnTo>
                  <a:pt x="3889151" y="443841"/>
                </a:lnTo>
                <a:lnTo>
                  <a:pt x="4331709" y="471515"/>
                </a:lnTo>
                <a:lnTo>
                  <a:pt x="4558475" y="481324"/>
                </a:lnTo>
                <a:lnTo>
                  <a:pt x="4790117" y="492183"/>
                </a:lnTo>
                <a:lnTo>
                  <a:pt x="5025417" y="502342"/>
                </a:lnTo>
                <a:lnTo>
                  <a:pt x="5261936" y="508998"/>
                </a:lnTo>
                <a:lnTo>
                  <a:pt x="5503331" y="514953"/>
                </a:lnTo>
                <a:lnTo>
                  <a:pt x="5747166" y="521259"/>
                </a:lnTo>
                <a:lnTo>
                  <a:pt x="5995876" y="525463"/>
                </a:lnTo>
                <a:lnTo>
                  <a:pt x="6247025" y="525463"/>
                </a:lnTo>
                <a:lnTo>
                  <a:pt x="6500612" y="527565"/>
                </a:lnTo>
                <a:lnTo>
                  <a:pt x="6756638" y="525463"/>
                </a:lnTo>
                <a:lnTo>
                  <a:pt x="7016321" y="521259"/>
                </a:lnTo>
                <a:lnTo>
                  <a:pt x="7276004" y="517406"/>
                </a:lnTo>
                <a:lnTo>
                  <a:pt x="7539344" y="508998"/>
                </a:lnTo>
                <a:lnTo>
                  <a:pt x="7805123" y="500241"/>
                </a:lnTo>
                <a:lnTo>
                  <a:pt x="8070902" y="490082"/>
                </a:lnTo>
                <a:lnTo>
                  <a:pt x="8339120" y="475719"/>
                </a:lnTo>
                <a:lnTo>
                  <a:pt x="8609775" y="458554"/>
                </a:lnTo>
                <a:lnTo>
                  <a:pt x="8881650" y="442089"/>
                </a:lnTo>
                <a:lnTo>
                  <a:pt x="9153525" y="421071"/>
                </a:lnTo>
                <a:lnTo>
                  <a:pt x="9429057" y="395849"/>
                </a:lnTo>
                <a:lnTo>
                  <a:pt x="9700932" y="370626"/>
                </a:lnTo>
                <a:lnTo>
                  <a:pt x="9977683" y="341551"/>
                </a:lnTo>
                <a:lnTo>
                  <a:pt x="10255654" y="309673"/>
                </a:lnTo>
                <a:lnTo>
                  <a:pt x="10529967" y="276043"/>
                </a:lnTo>
                <a:lnTo>
                  <a:pt x="10807938" y="236809"/>
                </a:lnTo>
                <a:lnTo>
                  <a:pt x="11084689" y="194772"/>
                </a:lnTo>
                <a:lnTo>
                  <a:pt x="11362660" y="153085"/>
                </a:lnTo>
                <a:lnTo>
                  <a:pt x="11639411" y="104392"/>
                </a:lnTo>
                <a:lnTo>
                  <a:pt x="11914944" y="54648"/>
                </a:lnTo>
                <a:lnTo>
                  <a:pt x="12191695" y="2452"/>
                </a:lnTo>
                <a:lnTo>
                  <a:pt x="12191695" y="2162231"/>
                </a:lnTo>
                <a:lnTo>
                  <a:pt x="12192417" y="2162231"/>
                </a:lnTo>
                <a:lnTo>
                  <a:pt x="12192417" y="5095933"/>
                </a:lnTo>
                <a:lnTo>
                  <a:pt x="0" y="5095933"/>
                </a:lnTo>
                <a:lnTo>
                  <a:pt x="0" y="2791958"/>
                </a:lnTo>
                <a:lnTo>
                  <a:pt x="0" y="2162231"/>
                </a:lnTo>
                <a:close/>
              </a:path>
            </a:pathLst>
          </a:custGeom>
          <a:ln>
            <a:noFill/>
          </a:ln>
        </p:spPr>
      </p:sp>
      <p:sp>
        <p:nvSpPr>
          <p:cNvPr id="2" name="Title 1">
            <a:extLst>
              <a:ext uri="{FF2B5EF4-FFF2-40B4-BE49-F238E27FC236}">
                <a16:creationId xmlns:a16="http://schemas.microsoft.com/office/drawing/2014/main" id="{994C8E2A-61AD-D215-7A1B-D5F6852E0CDC}"/>
              </a:ext>
            </a:extLst>
          </p:cNvPr>
          <p:cNvSpPr>
            <a:spLocks noGrp="1"/>
          </p:cNvSpPr>
          <p:nvPr>
            <p:ph type="title"/>
          </p:nvPr>
        </p:nvSpPr>
        <p:spPr>
          <a:xfrm>
            <a:off x="1103312" y="452718"/>
            <a:ext cx="8947522" cy="1400530"/>
          </a:xfrm>
        </p:spPr>
        <p:txBody>
          <a:bodyPr anchor="ctr">
            <a:normAutofit/>
          </a:bodyPr>
          <a:lstStyle/>
          <a:p>
            <a:r>
              <a:rPr lang="en-US">
                <a:solidFill>
                  <a:srgbClr val="FFFFFF"/>
                </a:solidFill>
              </a:rPr>
              <a:t>An example: Unhelpful Behaviour</a:t>
            </a:r>
          </a:p>
        </p:txBody>
      </p:sp>
      <p:sp>
        <p:nvSpPr>
          <p:cNvPr id="3" name="Content Placeholder 2">
            <a:extLst>
              <a:ext uri="{FF2B5EF4-FFF2-40B4-BE49-F238E27FC236}">
                <a16:creationId xmlns:a16="http://schemas.microsoft.com/office/drawing/2014/main" id="{7F9B80AA-D42D-F952-F5F5-A12B0C87BCFE}"/>
              </a:ext>
            </a:extLst>
          </p:cNvPr>
          <p:cNvSpPr>
            <a:spLocks noGrp="1"/>
          </p:cNvSpPr>
          <p:nvPr>
            <p:ph idx="1"/>
          </p:nvPr>
        </p:nvSpPr>
        <p:spPr>
          <a:xfrm>
            <a:off x="789781" y="2396727"/>
            <a:ext cx="10612438" cy="3484879"/>
          </a:xfrm>
        </p:spPr>
        <p:txBody>
          <a:bodyPr>
            <a:noAutofit/>
          </a:bodyPr>
          <a:lstStyle/>
          <a:p>
            <a:pPr marL="0" indent="0">
              <a:lnSpc>
                <a:spcPct val="90000"/>
              </a:lnSpc>
              <a:buNone/>
            </a:pPr>
            <a:r>
              <a:rPr lang="en-GB" b="1" dirty="0"/>
              <a:t>Actions</a:t>
            </a:r>
          </a:p>
          <a:p>
            <a:pPr>
              <a:lnSpc>
                <a:spcPct val="90000"/>
              </a:lnSpc>
            </a:pPr>
            <a:r>
              <a:rPr lang="en-GB" dirty="0"/>
              <a:t>Suggesting if people managed their finances better then they could give more to the church.</a:t>
            </a:r>
          </a:p>
          <a:p>
            <a:pPr>
              <a:lnSpc>
                <a:spcPct val="90000"/>
              </a:lnSpc>
            </a:pPr>
            <a:r>
              <a:rPr lang="en-GB" dirty="0"/>
              <a:t>Being overly defensive when speaking to someone who has a different opinion to you on tithing. </a:t>
            </a:r>
          </a:p>
          <a:p>
            <a:pPr marL="0" indent="0">
              <a:lnSpc>
                <a:spcPct val="90000"/>
              </a:lnSpc>
              <a:buNone/>
            </a:pPr>
            <a:r>
              <a:rPr lang="en-GB" b="1" dirty="0"/>
              <a:t>Corrective response</a:t>
            </a:r>
          </a:p>
          <a:p>
            <a:pPr>
              <a:lnSpc>
                <a:spcPct val="90000"/>
              </a:lnSpc>
            </a:pPr>
            <a:r>
              <a:rPr lang="en-GB" dirty="0"/>
              <a:t>If this is an occasional occurrence, some gentle pastoral mentoring and reflection could be helpful. Encourage them to put themselves in the shoes of other people, especially those who are struggling financially.</a:t>
            </a:r>
          </a:p>
          <a:p>
            <a:pPr>
              <a:lnSpc>
                <a:spcPct val="90000"/>
              </a:lnSpc>
            </a:pPr>
            <a:r>
              <a:rPr lang="en-GB" dirty="0"/>
              <a:t>If they don’t understand the problem with their response, and they are not willing to adjust their teaching and interactions, consider a stronger response to prevent their behaviour from becoming unhealthy. </a:t>
            </a:r>
            <a:endParaRPr lang="en-US" dirty="0"/>
          </a:p>
        </p:txBody>
      </p:sp>
    </p:spTree>
    <p:extLst>
      <p:ext uri="{BB962C8B-B14F-4D97-AF65-F5344CB8AC3E}">
        <p14:creationId xmlns:p14="http://schemas.microsoft.com/office/powerpoint/2010/main" val="239356575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4CD14DB-BB81-479F-A1FC-1C75640E9F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0" name="Rectangle 9">
            <a:extLst>
              <a:ext uri="{FF2B5EF4-FFF2-40B4-BE49-F238E27FC236}">
                <a16:creationId xmlns:a16="http://schemas.microsoft.com/office/drawing/2014/main" id="{C943A91B-7CA7-4592-A975-73B1BF8C4C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Freeform 7">
            <a:extLst>
              <a:ext uri="{FF2B5EF4-FFF2-40B4-BE49-F238E27FC236}">
                <a16:creationId xmlns:a16="http://schemas.microsoft.com/office/drawing/2014/main" id="{EC471314-E46A-414B-8D91-74880E84F1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1460230"/>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1">
              <a:alpha val="20000"/>
            </a:schemeClr>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useBgFill="1">
        <p:nvSpPr>
          <p:cNvPr id="14" name="Freeform: Shape 13">
            <a:extLst>
              <a:ext uri="{FF2B5EF4-FFF2-40B4-BE49-F238E27FC236}">
                <a16:creationId xmlns:a16="http://schemas.microsoft.com/office/drawing/2014/main" id="{6A681326-1C9D-44A3-A627-3871BDAE41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 y="1762067"/>
            <a:ext cx="12192417" cy="5095933"/>
          </a:xfrm>
          <a:custGeom>
            <a:avLst/>
            <a:gdLst>
              <a:gd name="connsiteX0" fmla="*/ 0 w 12192417"/>
              <a:gd name="connsiteY0" fmla="*/ 0 h 5095933"/>
              <a:gd name="connsiteX1" fmla="*/ 71931 w 12192417"/>
              <a:gd name="connsiteY1" fmla="*/ 12261 h 5095933"/>
              <a:gd name="connsiteX2" fmla="*/ 282848 w 12192417"/>
              <a:gd name="connsiteY2" fmla="*/ 48343 h 5095933"/>
              <a:gd name="connsiteX3" fmla="*/ 436463 w 12192417"/>
              <a:gd name="connsiteY3" fmla="*/ 73565 h 5095933"/>
              <a:gd name="connsiteX4" fmla="*/ 619338 w 12192417"/>
              <a:gd name="connsiteY4" fmla="*/ 100188 h 5095933"/>
              <a:gd name="connsiteX5" fmla="*/ 836350 w 12192417"/>
              <a:gd name="connsiteY5" fmla="*/ 132066 h 5095933"/>
              <a:gd name="connsiteX6" fmla="*/ 1076527 w 12192417"/>
              <a:gd name="connsiteY6" fmla="*/ 165696 h 5095933"/>
              <a:gd name="connsiteX7" fmla="*/ 1347183 w 12192417"/>
              <a:gd name="connsiteY7" fmla="*/ 201077 h 5095933"/>
              <a:gd name="connsiteX8" fmla="*/ 1642222 w 12192417"/>
              <a:gd name="connsiteY8" fmla="*/ 238560 h 5095933"/>
              <a:gd name="connsiteX9" fmla="*/ 1962863 w 12192417"/>
              <a:gd name="connsiteY9" fmla="*/ 276043 h 5095933"/>
              <a:gd name="connsiteX10" fmla="*/ 2304231 w 12192417"/>
              <a:gd name="connsiteY10" fmla="*/ 314227 h 5095933"/>
              <a:gd name="connsiteX11" fmla="*/ 2672420 w 12192417"/>
              <a:gd name="connsiteY11" fmla="*/ 349608 h 5095933"/>
              <a:gd name="connsiteX12" fmla="*/ 3057677 w 12192417"/>
              <a:gd name="connsiteY12" fmla="*/ 383588 h 5095933"/>
              <a:gd name="connsiteX13" fmla="*/ 3464880 w 12192417"/>
              <a:gd name="connsiteY13" fmla="*/ 414415 h 5095933"/>
              <a:gd name="connsiteX14" fmla="*/ 3889151 w 12192417"/>
              <a:gd name="connsiteY14" fmla="*/ 443841 h 5095933"/>
              <a:gd name="connsiteX15" fmla="*/ 4331709 w 12192417"/>
              <a:gd name="connsiteY15" fmla="*/ 471515 h 5095933"/>
              <a:gd name="connsiteX16" fmla="*/ 4558475 w 12192417"/>
              <a:gd name="connsiteY16" fmla="*/ 481324 h 5095933"/>
              <a:gd name="connsiteX17" fmla="*/ 4790117 w 12192417"/>
              <a:gd name="connsiteY17" fmla="*/ 492183 h 5095933"/>
              <a:gd name="connsiteX18" fmla="*/ 5025417 w 12192417"/>
              <a:gd name="connsiteY18" fmla="*/ 502342 h 5095933"/>
              <a:gd name="connsiteX19" fmla="*/ 5261936 w 12192417"/>
              <a:gd name="connsiteY19" fmla="*/ 508998 h 5095933"/>
              <a:gd name="connsiteX20" fmla="*/ 5503331 w 12192417"/>
              <a:gd name="connsiteY20" fmla="*/ 514953 h 5095933"/>
              <a:gd name="connsiteX21" fmla="*/ 5747166 w 12192417"/>
              <a:gd name="connsiteY21" fmla="*/ 521259 h 5095933"/>
              <a:gd name="connsiteX22" fmla="*/ 5995876 w 12192417"/>
              <a:gd name="connsiteY22" fmla="*/ 525463 h 5095933"/>
              <a:gd name="connsiteX23" fmla="*/ 6247025 w 12192417"/>
              <a:gd name="connsiteY23" fmla="*/ 525463 h 5095933"/>
              <a:gd name="connsiteX24" fmla="*/ 6500612 w 12192417"/>
              <a:gd name="connsiteY24" fmla="*/ 527565 h 5095933"/>
              <a:gd name="connsiteX25" fmla="*/ 6756638 w 12192417"/>
              <a:gd name="connsiteY25" fmla="*/ 525463 h 5095933"/>
              <a:gd name="connsiteX26" fmla="*/ 7016321 w 12192417"/>
              <a:gd name="connsiteY26" fmla="*/ 521259 h 5095933"/>
              <a:gd name="connsiteX27" fmla="*/ 7276004 w 12192417"/>
              <a:gd name="connsiteY27" fmla="*/ 517406 h 5095933"/>
              <a:gd name="connsiteX28" fmla="*/ 7539344 w 12192417"/>
              <a:gd name="connsiteY28" fmla="*/ 508998 h 5095933"/>
              <a:gd name="connsiteX29" fmla="*/ 7805123 w 12192417"/>
              <a:gd name="connsiteY29" fmla="*/ 500241 h 5095933"/>
              <a:gd name="connsiteX30" fmla="*/ 8070902 w 12192417"/>
              <a:gd name="connsiteY30" fmla="*/ 490082 h 5095933"/>
              <a:gd name="connsiteX31" fmla="*/ 8339120 w 12192417"/>
              <a:gd name="connsiteY31" fmla="*/ 475719 h 5095933"/>
              <a:gd name="connsiteX32" fmla="*/ 8609775 w 12192417"/>
              <a:gd name="connsiteY32" fmla="*/ 458554 h 5095933"/>
              <a:gd name="connsiteX33" fmla="*/ 8881650 w 12192417"/>
              <a:gd name="connsiteY33" fmla="*/ 442089 h 5095933"/>
              <a:gd name="connsiteX34" fmla="*/ 9153525 w 12192417"/>
              <a:gd name="connsiteY34" fmla="*/ 421071 h 5095933"/>
              <a:gd name="connsiteX35" fmla="*/ 9429057 w 12192417"/>
              <a:gd name="connsiteY35" fmla="*/ 395849 h 5095933"/>
              <a:gd name="connsiteX36" fmla="*/ 9700932 w 12192417"/>
              <a:gd name="connsiteY36" fmla="*/ 370626 h 5095933"/>
              <a:gd name="connsiteX37" fmla="*/ 9977683 w 12192417"/>
              <a:gd name="connsiteY37" fmla="*/ 341551 h 5095933"/>
              <a:gd name="connsiteX38" fmla="*/ 10255654 w 12192417"/>
              <a:gd name="connsiteY38" fmla="*/ 309673 h 5095933"/>
              <a:gd name="connsiteX39" fmla="*/ 10529967 w 12192417"/>
              <a:gd name="connsiteY39" fmla="*/ 276043 h 5095933"/>
              <a:gd name="connsiteX40" fmla="*/ 10807938 w 12192417"/>
              <a:gd name="connsiteY40" fmla="*/ 236809 h 5095933"/>
              <a:gd name="connsiteX41" fmla="*/ 11084689 w 12192417"/>
              <a:gd name="connsiteY41" fmla="*/ 194772 h 5095933"/>
              <a:gd name="connsiteX42" fmla="*/ 11362660 w 12192417"/>
              <a:gd name="connsiteY42" fmla="*/ 153085 h 5095933"/>
              <a:gd name="connsiteX43" fmla="*/ 11639411 w 12192417"/>
              <a:gd name="connsiteY43" fmla="*/ 104392 h 5095933"/>
              <a:gd name="connsiteX44" fmla="*/ 11914944 w 12192417"/>
              <a:gd name="connsiteY44" fmla="*/ 54648 h 5095933"/>
              <a:gd name="connsiteX45" fmla="*/ 12191695 w 12192417"/>
              <a:gd name="connsiteY45" fmla="*/ 2452 h 5095933"/>
              <a:gd name="connsiteX46" fmla="*/ 12191695 w 12192417"/>
              <a:gd name="connsiteY46" fmla="*/ 2162231 h 5095933"/>
              <a:gd name="connsiteX47" fmla="*/ 12192417 w 12192417"/>
              <a:gd name="connsiteY47" fmla="*/ 2162231 h 5095933"/>
              <a:gd name="connsiteX48" fmla="*/ 12192417 w 12192417"/>
              <a:gd name="connsiteY48" fmla="*/ 5095933 h 5095933"/>
              <a:gd name="connsiteX49" fmla="*/ 0 w 12192417"/>
              <a:gd name="connsiteY49" fmla="*/ 5095933 h 5095933"/>
              <a:gd name="connsiteX50" fmla="*/ 0 w 12192417"/>
              <a:gd name="connsiteY50" fmla="*/ 2791958 h 5095933"/>
              <a:gd name="connsiteX51" fmla="*/ 0 w 12192417"/>
              <a:gd name="connsiteY51" fmla="*/ 2162231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2417" h="5095933">
                <a:moveTo>
                  <a:pt x="0" y="0"/>
                </a:moveTo>
                <a:lnTo>
                  <a:pt x="71931" y="12261"/>
                </a:lnTo>
                <a:lnTo>
                  <a:pt x="282848" y="48343"/>
                </a:lnTo>
                <a:lnTo>
                  <a:pt x="436463" y="73565"/>
                </a:lnTo>
                <a:lnTo>
                  <a:pt x="619338" y="100188"/>
                </a:lnTo>
                <a:lnTo>
                  <a:pt x="836350" y="132066"/>
                </a:lnTo>
                <a:lnTo>
                  <a:pt x="1076527" y="165696"/>
                </a:lnTo>
                <a:lnTo>
                  <a:pt x="1347183" y="201077"/>
                </a:lnTo>
                <a:lnTo>
                  <a:pt x="1642222" y="238560"/>
                </a:lnTo>
                <a:lnTo>
                  <a:pt x="1962863" y="276043"/>
                </a:lnTo>
                <a:lnTo>
                  <a:pt x="2304231" y="314227"/>
                </a:lnTo>
                <a:lnTo>
                  <a:pt x="2672420" y="349608"/>
                </a:lnTo>
                <a:lnTo>
                  <a:pt x="3057677" y="383588"/>
                </a:lnTo>
                <a:lnTo>
                  <a:pt x="3464880" y="414415"/>
                </a:lnTo>
                <a:lnTo>
                  <a:pt x="3889151" y="443841"/>
                </a:lnTo>
                <a:lnTo>
                  <a:pt x="4331709" y="471515"/>
                </a:lnTo>
                <a:lnTo>
                  <a:pt x="4558475" y="481324"/>
                </a:lnTo>
                <a:lnTo>
                  <a:pt x="4790117" y="492183"/>
                </a:lnTo>
                <a:lnTo>
                  <a:pt x="5025417" y="502342"/>
                </a:lnTo>
                <a:lnTo>
                  <a:pt x="5261936" y="508998"/>
                </a:lnTo>
                <a:lnTo>
                  <a:pt x="5503331" y="514953"/>
                </a:lnTo>
                <a:lnTo>
                  <a:pt x="5747166" y="521259"/>
                </a:lnTo>
                <a:lnTo>
                  <a:pt x="5995876" y="525463"/>
                </a:lnTo>
                <a:lnTo>
                  <a:pt x="6247025" y="525463"/>
                </a:lnTo>
                <a:lnTo>
                  <a:pt x="6500612" y="527565"/>
                </a:lnTo>
                <a:lnTo>
                  <a:pt x="6756638" y="525463"/>
                </a:lnTo>
                <a:lnTo>
                  <a:pt x="7016321" y="521259"/>
                </a:lnTo>
                <a:lnTo>
                  <a:pt x="7276004" y="517406"/>
                </a:lnTo>
                <a:lnTo>
                  <a:pt x="7539344" y="508998"/>
                </a:lnTo>
                <a:lnTo>
                  <a:pt x="7805123" y="500241"/>
                </a:lnTo>
                <a:lnTo>
                  <a:pt x="8070902" y="490082"/>
                </a:lnTo>
                <a:lnTo>
                  <a:pt x="8339120" y="475719"/>
                </a:lnTo>
                <a:lnTo>
                  <a:pt x="8609775" y="458554"/>
                </a:lnTo>
                <a:lnTo>
                  <a:pt x="8881650" y="442089"/>
                </a:lnTo>
                <a:lnTo>
                  <a:pt x="9153525" y="421071"/>
                </a:lnTo>
                <a:lnTo>
                  <a:pt x="9429057" y="395849"/>
                </a:lnTo>
                <a:lnTo>
                  <a:pt x="9700932" y="370626"/>
                </a:lnTo>
                <a:lnTo>
                  <a:pt x="9977683" y="341551"/>
                </a:lnTo>
                <a:lnTo>
                  <a:pt x="10255654" y="309673"/>
                </a:lnTo>
                <a:lnTo>
                  <a:pt x="10529967" y="276043"/>
                </a:lnTo>
                <a:lnTo>
                  <a:pt x="10807938" y="236809"/>
                </a:lnTo>
                <a:lnTo>
                  <a:pt x="11084689" y="194772"/>
                </a:lnTo>
                <a:lnTo>
                  <a:pt x="11362660" y="153085"/>
                </a:lnTo>
                <a:lnTo>
                  <a:pt x="11639411" y="104392"/>
                </a:lnTo>
                <a:lnTo>
                  <a:pt x="11914944" y="54648"/>
                </a:lnTo>
                <a:lnTo>
                  <a:pt x="12191695" y="2452"/>
                </a:lnTo>
                <a:lnTo>
                  <a:pt x="12191695" y="2162231"/>
                </a:lnTo>
                <a:lnTo>
                  <a:pt x="12192417" y="2162231"/>
                </a:lnTo>
                <a:lnTo>
                  <a:pt x="12192417" y="5095933"/>
                </a:lnTo>
                <a:lnTo>
                  <a:pt x="0" y="5095933"/>
                </a:lnTo>
                <a:lnTo>
                  <a:pt x="0" y="2791958"/>
                </a:lnTo>
                <a:lnTo>
                  <a:pt x="0" y="2162231"/>
                </a:lnTo>
                <a:close/>
              </a:path>
            </a:pathLst>
          </a:custGeom>
          <a:ln>
            <a:noFill/>
          </a:ln>
        </p:spPr>
      </p:sp>
      <p:sp>
        <p:nvSpPr>
          <p:cNvPr id="2" name="Title 1">
            <a:extLst>
              <a:ext uri="{FF2B5EF4-FFF2-40B4-BE49-F238E27FC236}">
                <a16:creationId xmlns:a16="http://schemas.microsoft.com/office/drawing/2014/main" id="{994C8E2A-61AD-D215-7A1B-D5F6852E0CDC}"/>
              </a:ext>
            </a:extLst>
          </p:cNvPr>
          <p:cNvSpPr>
            <a:spLocks noGrp="1"/>
          </p:cNvSpPr>
          <p:nvPr>
            <p:ph type="title"/>
          </p:nvPr>
        </p:nvSpPr>
        <p:spPr>
          <a:xfrm>
            <a:off x="1103312" y="452718"/>
            <a:ext cx="10020300" cy="1400530"/>
          </a:xfrm>
        </p:spPr>
        <p:txBody>
          <a:bodyPr anchor="ctr">
            <a:normAutofit/>
          </a:bodyPr>
          <a:lstStyle/>
          <a:p>
            <a:r>
              <a:rPr lang="en-US" dirty="0">
                <a:solidFill>
                  <a:srgbClr val="FFFFFF"/>
                </a:solidFill>
              </a:rPr>
              <a:t>An example: Unhealthy </a:t>
            </a:r>
            <a:r>
              <a:rPr lang="en-US" dirty="0" err="1">
                <a:solidFill>
                  <a:srgbClr val="FFFFFF"/>
                </a:solidFill>
              </a:rPr>
              <a:t>Behaviour</a:t>
            </a:r>
            <a:endParaRPr lang="en-US" dirty="0">
              <a:solidFill>
                <a:srgbClr val="FFFFFF"/>
              </a:solidFill>
            </a:endParaRPr>
          </a:p>
        </p:txBody>
      </p:sp>
      <p:sp>
        <p:nvSpPr>
          <p:cNvPr id="3" name="Content Placeholder 2">
            <a:extLst>
              <a:ext uri="{FF2B5EF4-FFF2-40B4-BE49-F238E27FC236}">
                <a16:creationId xmlns:a16="http://schemas.microsoft.com/office/drawing/2014/main" id="{7F9B80AA-D42D-F952-F5F5-A12B0C87BCFE}"/>
              </a:ext>
            </a:extLst>
          </p:cNvPr>
          <p:cNvSpPr>
            <a:spLocks noGrp="1"/>
          </p:cNvSpPr>
          <p:nvPr>
            <p:ph idx="1"/>
          </p:nvPr>
        </p:nvSpPr>
        <p:spPr>
          <a:xfrm>
            <a:off x="298449" y="2295108"/>
            <a:ext cx="11630025" cy="4434305"/>
          </a:xfrm>
        </p:spPr>
        <p:txBody>
          <a:bodyPr>
            <a:normAutofit/>
          </a:bodyPr>
          <a:lstStyle/>
          <a:p>
            <a:pPr marL="0" indent="0">
              <a:lnSpc>
                <a:spcPct val="90000"/>
              </a:lnSpc>
              <a:buNone/>
            </a:pPr>
            <a:r>
              <a:rPr lang="en-GB" b="1" dirty="0"/>
              <a:t>Actions</a:t>
            </a:r>
          </a:p>
          <a:p>
            <a:pPr>
              <a:lnSpc>
                <a:spcPct val="90000"/>
              </a:lnSpc>
            </a:pPr>
            <a:r>
              <a:rPr lang="en-GB" dirty="0"/>
              <a:t>Pressuring individuals or groups into giving money to the church or church-related project.</a:t>
            </a:r>
          </a:p>
          <a:p>
            <a:pPr>
              <a:lnSpc>
                <a:spcPct val="90000"/>
              </a:lnSpc>
            </a:pPr>
            <a:r>
              <a:rPr lang="en-GB" dirty="0"/>
              <a:t>Treating people differently based on their ability to offer financial support. </a:t>
            </a:r>
          </a:p>
          <a:p>
            <a:pPr>
              <a:lnSpc>
                <a:spcPct val="90000"/>
              </a:lnSpc>
            </a:pPr>
            <a:r>
              <a:rPr lang="en-GB" dirty="0"/>
              <a:t>Speaking in ways that are defensive and critical with people who are unable to give what is expected and desired. </a:t>
            </a:r>
            <a:endParaRPr lang="en-GB" b="1" dirty="0"/>
          </a:p>
          <a:p>
            <a:pPr marL="0" indent="0">
              <a:lnSpc>
                <a:spcPct val="90000"/>
              </a:lnSpc>
              <a:buNone/>
            </a:pPr>
            <a:r>
              <a:rPr lang="en-GB" b="1" dirty="0"/>
              <a:t>Corrective response</a:t>
            </a:r>
          </a:p>
          <a:p>
            <a:pPr>
              <a:lnSpc>
                <a:spcPct val="90000"/>
              </a:lnSpc>
            </a:pPr>
            <a:r>
              <a:rPr lang="en-GB" dirty="0"/>
              <a:t>A stronger intervention is needed to help the individual move back down the spectrum towards healthy behaviour and prevent from progressing into spiritual abuse.</a:t>
            </a:r>
          </a:p>
          <a:p>
            <a:pPr>
              <a:lnSpc>
                <a:spcPct val="90000"/>
              </a:lnSpc>
            </a:pPr>
            <a:r>
              <a:rPr lang="en-GB" dirty="0"/>
              <a:t>Consider supervision, re-training on safeguarding, learning how to disagree without misusing power, coaching, mentoring or counselling. </a:t>
            </a:r>
          </a:p>
        </p:txBody>
      </p:sp>
    </p:spTree>
    <p:extLst>
      <p:ext uri="{BB962C8B-B14F-4D97-AF65-F5344CB8AC3E}">
        <p14:creationId xmlns:p14="http://schemas.microsoft.com/office/powerpoint/2010/main" val="283022374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4CD14DB-BB81-479F-A1FC-1C75640E9F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0" name="Rectangle 9">
            <a:extLst>
              <a:ext uri="{FF2B5EF4-FFF2-40B4-BE49-F238E27FC236}">
                <a16:creationId xmlns:a16="http://schemas.microsoft.com/office/drawing/2014/main" id="{C943A91B-7CA7-4592-A975-73B1BF8C4C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Freeform 7">
            <a:extLst>
              <a:ext uri="{FF2B5EF4-FFF2-40B4-BE49-F238E27FC236}">
                <a16:creationId xmlns:a16="http://schemas.microsoft.com/office/drawing/2014/main" id="{EC471314-E46A-414B-8D91-74880E84F1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1460230"/>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1">
              <a:alpha val="20000"/>
            </a:schemeClr>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useBgFill="1">
        <p:nvSpPr>
          <p:cNvPr id="14" name="Freeform: Shape 13">
            <a:extLst>
              <a:ext uri="{FF2B5EF4-FFF2-40B4-BE49-F238E27FC236}">
                <a16:creationId xmlns:a16="http://schemas.microsoft.com/office/drawing/2014/main" id="{6A681326-1C9D-44A3-A627-3871BDAE41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 y="1762067"/>
            <a:ext cx="12192417" cy="5095933"/>
          </a:xfrm>
          <a:custGeom>
            <a:avLst/>
            <a:gdLst>
              <a:gd name="connsiteX0" fmla="*/ 0 w 12192417"/>
              <a:gd name="connsiteY0" fmla="*/ 0 h 5095933"/>
              <a:gd name="connsiteX1" fmla="*/ 71931 w 12192417"/>
              <a:gd name="connsiteY1" fmla="*/ 12261 h 5095933"/>
              <a:gd name="connsiteX2" fmla="*/ 282848 w 12192417"/>
              <a:gd name="connsiteY2" fmla="*/ 48343 h 5095933"/>
              <a:gd name="connsiteX3" fmla="*/ 436463 w 12192417"/>
              <a:gd name="connsiteY3" fmla="*/ 73565 h 5095933"/>
              <a:gd name="connsiteX4" fmla="*/ 619338 w 12192417"/>
              <a:gd name="connsiteY4" fmla="*/ 100188 h 5095933"/>
              <a:gd name="connsiteX5" fmla="*/ 836350 w 12192417"/>
              <a:gd name="connsiteY5" fmla="*/ 132066 h 5095933"/>
              <a:gd name="connsiteX6" fmla="*/ 1076527 w 12192417"/>
              <a:gd name="connsiteY6" fmla="*/ 165696 h 5095933"/>
              <a:gd name="connsiteX7" fmla="*/ 1347183 w 12192417"/>
              <a:gd name="connsiteY7" fmla="*/ 201077 h 5095933"/>
              <a:gd name="connsiteX8" fmla="*/ 1642222 w 12192417"/>
              <a:gd name="connsiteY8" fmla="*/ 238560 h 5095933"/>
              <a:gd name="connsiteX9" fmla="*/ 1962863 w 12192417"/>
              <a:gd name="connsiteY9" fmla="*/ 276043 h 5095933"/>
              <a:gd name="connsiteX10" fmla="*/ 2304231 w 12192417"/>
              <a:gd name="connsiteY10" fmla="*/ 314227 h 5095933"/>
              <a:gd name="connsiteX11" fmla="*/ 2672420 w 12192417"/>
              <a:gd name="connsiteY11" fmla="*/ 349608 h 5095933"/>
              <a:gd name="connsiteX12" fmla="*/ 3057677 w 12192417"/>
              <a:gd name="connsiteY12" fmla="*/ 383588 h 5095933"/>
              <a:gd name="connsiteX13" fmla="*/ 3464880 w 12192417"/>
              <a:gd name="connsiteY13" fmla="*/ 414415 h 5095933"/>
              <a:gd name="connsiteX14" fmla="*/ 3889151 w 12192417"/>
              <a:gd name="connsiteY14" fmla="*/ 443841 h 5095933"/>
              <a:gd name="connsiteX15" fmla="*/ 4331709 w 12192417"/>
              <a:gd name="connsiteY15" fmla="*/ 471515 h 5095933"/>
              <a:gd name="connsiteX16" fmla="*/ 4558475 w 12192417"/>
              <a:gd name="connsiteY16" fmla="*/ 481324 h 5095933"/>
              <a:gd name="connsiteX17" fmla="*/ 4790117 w 12192417"/>
              <a:gd name="connsiteY17" fmla="*/ 492183 h 5095933"/>
              <a:gd name="connsiteX18" fmla="*/ 5025417 w 12192417"/>
              <a:gd name="connsiteY18" fmla="*/ 502342 h 5095933"/>
              <a:gd name="connsiteX19" fmla="*/ 5261936 w 12192417"/>
              <a:gd name="connsiteY19" fmla="*/ 508998 h 5095933"/>
              <a:gd name="connsiteX20" fmla="*/ 5503331 w 12192417"/>
              <a:gd name="connsiteY20" fmla="*/ 514953 h 5095933"/>
              <a:gd name="connsiteX21" fmla="*/ 5747166 w 12192417"/>
              <a:gd name="connsiteY21" fmla="*/ 521259 h 5095933"/>
              <a:gd name="connsiteX22" fmla="*/ 5995876 w 12192417"/>
              <a:gd name="connsiteY22" fmla="*/ 525463 h 5095933"/>
              <a:gd name="connsiteX23" fmla="*/ 6247025 w 12192417"/>
              <a:gd name="connsiteY23" fmla="*/ 525463 h 5095933"/>
              <a:gd name="connsiteX24" fmla="*/ 6500612 w 12192417"/>
              <a:gd name="connsiteY24" fmla="*/ 527565 h 5095933"/>
              <a:gd name="connsiteX25" fmla="*/ 6756638 w 12192417"/>
              <a:gd name="connsiteY25" fmla="*/ 525463 h 5095933"/>
              <a:gd name="connsiteX26" fmla="*/ 7016321 w 12192417"/>
              <a:gd name="connsiteY26" fmla="*/ 521259 h 5095933"/>
              <a:gd name="connsiteX27" fmla="*/ 7276004 w 12192417"/>
              <a:gd name="connsiteY27" fmla="*/ 517406 h 5095933"/>
              <a:gd name="connsiteX28" fmla="*/ 7539344 w 12192417"/>
              <a:gd name="connsiteY28" fmla="*/ 508998 h 5095933"/>
              <a:gd name="connsiteX29" fmla="*/ 7805123 w 12192417"/>
              <a:gd name="connsiteY29" fmla="*/ 500241 h 5095933"/>
              <a:gd name="connsiteX30" fmla="*/ 8070902 w 12192417"/>
              <a:gd name="connsiteY30" fmla="*/ 490082 h 5095933"/>
              <a:gd name="connsiteX31" fmla="*/ 8339120 w 12192417"/>
              <a:gd name="connsiteY31" fmla="*/ 475719 h 5095933"/>
              <a:gd name="connsiteX32" fmla="*/ 8609775 w 12192417"/>
              <a:gd name="connsiteY32" fmla="*/ 458554 h 5095933"/>
              <a:gd name="connsiteX33" fmla="*/ 8881650 w 12192417"/>
              <a:gd name="connsiteY33" fmla="*/ 442089 h 5095933"/>
              <a:gd name="connsiteX34" fmla="*/ 9153525 w 12192417"/>
              <a:gd name="connsiteY34" fmla="*/ 421071 h 5095933"/>
              <a:gd name="connsiteX35" fmla="*/ 9429057 w 12192417"/>
              <a:gd name="connsiteY35" fmla="*/ 395849 h 5095933"/>
              <a:gd name="connsiteX36" fmla="*/ 9700932 w 12192417"/>
              <a:gd name="connsiteY36" fmla="*/ 370626 h 5095933"/>
              <a:gd name="connsiteX37" fmla="*/ 9977683 w 12192417"/>
              <a:gd name="connsiteY37" fmla="*/ 341551 h 5095933"/>
              <a:gd name="connsiteX38" fmla="*/ 10255654 w 12192417"/>
              <a:gd name="connsiteY38" fmla="*/ 309673 h 5095933"/>
              <a:gd name="connsiteX39" fmla="*/ 10529967 w 12192417"/>
              <a:gd name="connsiteY39" fmla="*/ 276043 h 5095933"/>
              <a:gd name="connsiteX40" fmla="*/ 10807938 w 12192417"/>
              <a:gd name="connsiteY40" fmla="*/ 236809 h 5095933"/>
              <a:gd name="connsiteX41" fmla="*/ 11084689 w 12192417"/>
              <a:gd name="connsiteY41" fmla="*/ 194772 h 5095933"/>
              <a:gd name="connsiteX42" fmla="*/ 11362660 w 12192417"/>
              <a:gd name="connsiteY42" fmla="*/ 153085 h 5095933"/>
              <a:gd name="connsiteX43" fmla="*/ 11639411 w 12192417"/>
              <a:gd name="connsiteY43" fmla="*/ 104392 h 5095933"/>
              <a:gd name="connsiteX44" fmla="*/ 11914944 w 12192417"/>
              <a:gd name="connsiteY44" fmla="*/ 54648 h 5095933"/>
              <a:gd name="connsiteX45" fmla="*/ 12191695 w 12192417"/>
              <a:gd name="connsiteY45" fmla="*/ 2452 h 5095933"/>
              <a:gd name="connsiteX46" fmla="*/ 12191695 w 12192417"/>
              <a:gd name="connsiteY46" fmla="*/ 2162231 h 5095933"/>
              <a:gd name="connsiteX47" fmla="*/ 12192417 w 12192417"/>
              <a:gd name="connsiteY47" fmla="*/ 2162231 h 5095933"/>
              <a:gd name="connsiteX48" fmla="*/ 12192417 w 12192417"/>
              <a:gd name="connsiteY48" fmla="*/ 5095933 h 5095933"/>
              <a:gd name="connsiteX49" fmla="*/ 0 w 12192417"/>
              <a:gd name="connsiteY49" fmla="*/ 5095933 h 5095933"/>
              <a:gd name="connsiteX50" fmla="*/ 0 w 12192417"/>
              <a:gd name="connsiteY50" fmla="*/ 2791958 h 5095933"/>
              <a:gd name="connsiteX51" fmla="*/ 0 w 12192417"/>
              <a:gd name="connsiteY51" fmla="*/ 2162231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2417" h="5095933">
                <a:moveTo>
                  <a:pt x="0" y="0"/>
                </a:moveTo>
                <a:lnTo>
                  <a:pt x="71931" y="12261"/>
                </a:lnTo>
                <a:lnTo>
                  <a:pt x="282848" y="48343"/>
                </a:lnTo>
                <a:lnTo>
                  <a:pt x="436463" y="73565"/>
                </a:lnTo>
                <a:lnTo>
                  <a:pt x="619338" y="100188"/>
                </a:lnTo>
                <a:lnTo>
                  <a:pt x="836350" y="132066"/>
                </a:lnTo>
                <a:lnTo>
                  <a:pt x="1076527" y="165696"/>
                </a:lnTo>
                <a:lnTo>
                  <a:pt x="1347183" y="201077"/>
                </a:lnTo>
                <a:lnTo>
                  <a:pt x="1642222" y="238560"/>
                </a:lnTo>
                <a:lnTo>
                  <a:pt x="1962863" y="276043"/>
                </a:lnTo>
                <a:lnTo>
                  <a:pt x="2304231" y="314227"/>
                </a:lnTo>
                <a:lnTo>
                  <a:pt x="2672420" y="349608"/>
                </a:lnTo>
                <a:lnTo>
                  <a:pt x="3057677" y="383588"/>
                </a:lnTo>
                <a:lnTo>
                  <a:pt x="3464880" y="414415"/>
                </a:lnTo>
                <a:lnTo>
                  <a:pt x="3889151" y="443841"/>
                </a:lnTo>
                <a:lnTo>
                  <a:pt x="4331709" y="471515"/>
                </a:lnTo>
                <a:lnTo>
                  <a:pt x="4558475" y="481324"/>
                </a:lnTo>
                <a:lnTo>
                  <a:pt x="4790117" y="492183"/>
                </a:lnTo>
                <a:lnTo>
                  <a:pt x="5025417" y="502342"/>
                </a:lnTo>
                <a:lnTo>
                  <a:pt x="5261936" y="508998"/>
                </a:lnTo>
                <a:lnTo>
                  <a:pt x="5503331" y="514953"/>
                </a:lnTo>
                <a:lnTo>
                  <a:pt x="5747166" y="521259"/>
                </a:lnTo>
                <a:lnTo>
                  <a:pt x="5995876" y="525463"/>
                </a:lnTo>
                <a:lnTo>
                  <a:pt x="6247025" y="525463"/>
                </a:lnTo>
                <a:lnTo>
                  <a:pt x="6500612" y="527565"/>
                </a:lnTo>
                <a:lnTo>
                  <a:pt x="6756638" y="525463"/>
                </a:lnTo>
                <a:lnTo>
                  <a:pt x="7016321" y="521259"/>
                </a:lnTo>
                <a:lnTo>
                  <a:pt x="7276004" y="517406"/>
                </a:lnTo>
                <a:lnTo>
                  <a:pt x="7539344" y="508998"/>
                </a:lnTo>
                <a:lnTo>
                  <a:pt x="7805123" y="500241"/>
                </a:lnTo>
                <a:lnTo>
                  <a:pt x="8070902" y="490082"/>
                </a:lnTo>
                <a:lnTo>
                  <a:pt x="8339120" y="475719"/>
                </a:lnTo>
                <a:lnTo>
                  <a:pt x="8609775" y="458554"/>
                </a:lnTo>
                <a:lnTo>
                  <a:pt x="8881650" y="442089"/>
                </a:lnTo>
                <a:lnTo>
                  <a:pt x="9153525" y="421071"/>
                </a:lnTo>
                <a:lnTo>
                  <a:pt x="9429057" y="395849"/>
                </a:lnTo>
                <a:lnTo>
                  <a:pt x="9700932" y="370626"/>
                </a:lnTo>
                <a:lnTo>
                  <a:pt x="9977683" y="341551"/>
                </a:lnTo>
                <a:lnTo>
                  <a:pt x="10255654" y="309673"/>
                </a:lnTo>
                <a:lnTo>
                  <a:pt x="10529967" y="276043"/>
                </a:lnTo>
                <a:lnTo>
                  <a:pt x="10807938" y="236809"/>
                </a:lnTo>
                <a:lnTo>
                  <a:pt x="11084689" y="194772"/>
                </a:lnTo>
                <a:lnTo>
                  <a:pt x="11362660" y="153085"/>
                </a:lnTo>
                <a:lnTo>
                  <a:pt x="11639411" y="104392"/>
                </a:lnTo>
                <a:lnTo>
                  <a:pt x="11914944" y="54648"/>
                </a:lnTo>
                <a:lnTo>
                  <a:pt x="12191695" y="2452"/>
                </a:lnTo>
                <a:lnTo>
                  <a:pt x="12191695" y="2162231"/>
                </a:lnTo>
                <a:lnTo>
                  <a:pt x="12192417" y="2162231"/>
                </a:lnTo>
                <a:lnTo>
                  <a:pt x="12192417" y="5095933"/>
                </a:lnTo>
                <a:lnTo>
                  <a:pt x="0" y="5095933"/>
                </a:lnTo>
                <a:lnTo>
                  <a:pt x="0" y="2791958"/>
                </a:lnTo>
                <a:lnTo>
                  <a:pt x="0" y="2162231"/>
                </a:lnTo>
                <a:close/>
              </a:path>
            </a:pathLst>
          </a:custGeom>
          <a:ln>
            <a:noFill/>
          </a:ln>
        </p:spPr>
      </p:sp>
      <p:sp>
        <p:nvSpPr>
          <p:cNvPr id="2" name="Title 1">
            <a:extLst>
              <a:ext uri="{FF2B5EF4-FFF2-40B4-BE49-F238E27FC236}">
                <a16:creationId xmlns:a16="http://schemas.microsoft.com/office/drawing/2014/main" id="{994C8E2A-61AD-D215-7A1B-D5F6852E0CDC}"/>
              </a:ext>
            </a:extLst>
          </p:cNvPr>
          <p:cNvSpPr>
            <a:spLocks noGrp="1"/>
          </p:cNvSpPr>
          <p:nvPr>
            <p:ph type="title"/>
          </p:nvPr>
        </p:nvSpPr>
        <p:spPr>
          <a:xfrm>
            <a:off x="1103312" y="452718"/>
            <a:ext cx="8947522" cy="1400530"/>
          </a:xfrm>
        </p:spPr>
        <p:txBody>
          <a:bodyPr anchor="ctr">
            <a:normAutofit/>
          </a:bodyPr>
          <a:lstStyle/>
          <a:p>
            <a:r>
              <a:rPr lang="en-US" dirty="0">
                <a:solidFill>
                  <a:srgbClr val="FFFFFF"/>
                </a:solidFill>
              </a:rPr>
              <a:t>An example: Spiritually Abuse</a:t>
            </a:r>
          </a:p>
        </p:txBody>
      </p:sp>
      <p:sp>
        <p:nvSpPr>
          <p:cNvPr id="3" name="Content Placeholder 2">
            <a:extLst>
              <a:ext uri="{FF2B5EF4-FFF2-40B4-BE49-F238E27FC236}">
                <a16:creationId xmlns:a16="http://schemas.microsoft.com/office/drawing/2014/main" id="{7F9B80AA-D42D-F952-F5F5-A12B0C87BCFE}"/>
              </a:ext>
            </a:extLst>
          </p:cNvPr>
          <p:cNvSpPr>
            <a:spLocks noGrp="1"/>
          </p:cNvSpPr>
          <p:nvPr>
            <p:ph idx="1"/>
          </p:nvPr>
        </p:nvSpPr>
        <p:spPr>
          <a:xfrm>
            <a:off x="328612" y="2228851"/>
            <a:ext cx="11672888" cy="3484879"/>
          </a:xfrm>
        </p:spPr>
        <p:txBody>
          <a:bodyPr>
            <a:noAutofit/>
          </a:bodyPr>
          <a:lstStyle/>
          <a:p>
            <a:pPr marL="0" indent="0">
              <a:lnSpc>
                <a:spcPct val="90000"/>
              </a:lnSpc>
              <a:buNone/>
            </a:pPr>
            <a:r>
              <a:rPr lang="en-GB" b="1" dirty="0"/>
              <a:t>Actions</a:t>
            </a:r>
          </a:p>
          <a:p>
            <a:pPr>
              <a:lnSpc>
                <a:spcPct val="90000"/>
              </a:lnSpc>
            </a:pPr>
            <a:r>
              <a:rPr lang="en-GB" dirty="0"/>
              <a:t>Consistent, intrusive, coercive requests for financial giving, often ‘supported’ by scriptures.</a:t>
            </a:r>
          </a:p>
          <a:p>
            <a:pPr>
              <a:lnSpc>
                <a:spcPct val="90000"/>
              </a:lnSpc>
            </a:pPr>
            <a:r>
              <a:rPr lang="en-GB" dirty="0"/>
              <a:t>Suggesting that the level of giving is the true measure of an individual’s trust in God.</a:t>
            </a:r>
          </a:p>
          <a:p>
            <a:pPr>
              <a:lnSpc>
                <a:spcPct val="90000"/>
              </a:lnSpc>
            </a:pPr>
            <a:r>
              <a:rPr lang="en-GB" dirty="0"/>
              <a:t>Making frightening threats of spiritual consequences if giving is insufficient, hoping that they will give more to reduce their fears. </a:t>
            </a:r>
          </a:p>
          <a:p>
            <a:pPr marL="0" indent="0">
              <a:lnSpc>
                <a:spcPct val="90000"/>
              </a:lnSpc>
              <a:buNone/>
            </a:pPr>
            <a:r>
              <a:rPr lang="en-GB" b="1" dirty="0"/>
              <a:t>Strong corrective response</a:t>
            </a:r>
          </a:p>
          <a:p>
            <a:pPr>
              <a:lnSpc>
                <a:spcPct val="90000"/>
              </a:lnSpc>
            </a:pPr>
            <a:r>
              <a:rPr lang="en-GB" dirty="0"/>
              <a:t>If this behaviour is regularly repeated, and causes distress, then this is spiritual abuse. </a:t>
            </a:r>
          </a:p>
          <a:p>
            <a:pPr>
              <a:lnSpc>
                <a:spcPct val="90000"/>
              </a:lnSpc>
            </a:pPr>
            <a:r>
              <a:rPr lang="en-GB" dirty="0"/>
              <a:t>This kind of behaviour is not consistent with the spiritual values of our healthy spiritual community (loving God and loving others).</a:t>
            </a:r>
          </a:p>
          <a:p>
            <a:pPr>
              <a:lnSpc>
                <a:spcPct val="90000"/>
              </a:lnSpc>
            </a:pPr>
            <a:r>
              <a:rPr lang="en-GB" dirty="0"/>
              <a:t>If the ‘victim’ of this behaviour is a child or vulnerable adult, then this is a serious breach of safe-guarding practice that should be reported through the correct channels, where they exist.</a:t>
            </a:r>
            <a:endParaRPr lang="en-US" dirty="0"/>
          </a:p>
        </p:txBody>
      </p:sp>
    </p:spTree>
    <p:extLst>
      <p:ext uri="{BB962C8B-B14F-4D97-AF65-F5344CB8AC3E}">
        <p14:creationId xmlns:p14="http://schemas.microsoft.com/office/powerpoint/2010/main" val="7852356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E78424C-6FD0-41F8-9CAA-5DC19C4235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7E923A6-9543-9622-3ED3-B4A9C9BCF840}"/>
              </a:ext>
            </a:extLst>
          </p:cNvPr>
          <p:cNvSpPr>
            <a:spLocks noGrp="1"/>
          </p:cNvSpPr>
          <p:nvPr>
            <p:ph type="title"/>
          </p:nvPr>
        </p:nvSpPr>
        <p:spPr>
          <a:xfrm>
            <a:off x="219075" y="1447800"/>
            <a:ext cx="3942234" cy="4572000"/>
          </a:xfrm>
        </p:spPr>
        <p:txBody>
          <a:bodyPr anchor="ctr">
            <a:normAutofit/>
          </a:bodyPr>
          <a:lstStyle/>
          <a:p>
            <a:pPr algn="ctr"/>
            <a:r>
              <a:rPr lang="en-US" sz="4000" b="1" dirty="0">
                <a:solidFill>
                  <a:srgbClr val="F2F2F2"/>
                </a:solidFill>
              </a:rPr>
              <a:t>Spiritual abuse and teaching children</a:t>
            </a:r>
          </a:p>
        </p:txBody>
      </p:sp>
      <p:sp>
        <p:nvSpPr>
          <p:cNvPr id="11" name="Freeform: Shape 10">
            <a:extLst>
              <a:ext uri="{FF2B5EF4-FFF2-40B4-BE49-F238E27FC236}">
                <a16:creationId xmlns:a16="http://schemas.microsoft.com/office/drawing/2014/main" id="{DD136760-57DC-4301-8BEA-B71AD2D139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61310" y="0"/>
            <a:ext cx="8030690" cy="6858000"/>
          </a:xfrm>
          <a:custGeom>
            <a:avLst/>
            <a:gdLst>
              <a:gd name="connsiteX0" fmla="*/ 1176 w 8030690"/>
              <a:gd name="connsiteY0" fmla="*/ 0 h 6858000"/>
              <a:gd name="connsiteX1" fmla="*/ 1344715 w 8030690"/>
              <a:gd name="connsiteY1" fmla="*/ 0 h 6858000"/>
              <a:gd name="connsiteX2" fmla="*/ 1344715 w 8030690"/>
              <a:gd name="connsiteY2" fmla="*/ 0 h 6858000"/>
              <a:gd name="connsiteX3" fmla="*/ 8030690 w 8030690"/>
              <a:gd name="connsiteY3" fmla="*/ 0 h 6858000"/>
              <a:gd name="connsiteX4" fmla="*/ 8030690 w 8030690"/>
              <a:gd name="connsiteY4" fmla="*/ 6858000 h 6858000"/>
              <a:gd name="connsiteX5" fmla="*/ 477746 w 8030690"/>
              <a:gd name="connsiteY5" fmla="*/ 6858000 h 6858000"/>
              <a:gd name="connsiteX6" fmla="*/ 477746 w 8030690"/>
              <a:gd name="connsiteY6" fmla="*/ 6858000 h 6858000"/>
              <a:gd name="connsiteX7" fmla="*/ 0 w 8030690"/>
              <a:gd name="connsiteY7" fmla="*/ 6858000 h 6858000"/>
              <a:gd name="connsiteX8" fmla="*/ 5883 w 8030690"/>
              <a:gd name="connsiteY8" fmla="*/ 6817538 h 6858000"/>
              <a:gd name="connsiteX9" fmla="*/ 23196 w 8030690"/>
              <a:gd name="connsiteY9" fmla="*/ 6698894 h 6858000"/>
              <a:gd name="connsiteX10" fmla="*/ 35298 w 8030690"/>
              <a:gd name="connsiteY10" fmla="*/ 6612483 h 6858000"/>
              <a:gd name="connsiteX11" fmla="*/ 48073 w 8030690"/>
              <a:gd name="connsiteY11" fmla="*/ 6509613 h 6858000"/>
              <a:gd name="connsiteX12" fmla="*/ 63369 w 8030690"/>
              <a:gd name="connsiteY12" fmla="*/ 6387541 h 6858000"/>
              <a:gd name="connsiteX13" fmla="*/ 79506 w 8030690"/>
              <a:gd name="connsiteY13" fmla="*/ 6252438 h 6858000"/>
              <a:gd name="connsiteX14" fmla="*/ 96483 w 8030690"/>
              <a:gd name="connsiteY14" fmla="*/ 6100191 h 6858000"/>
              <a:gd name="connsiteX15" fmla="*/ 114468 w 8030690"/>
              <a:gd name="connsiteY15" fmla="*/ 5934227 h 6858000"/>
              <a:gd name="connsiteX16" fmla="*/ 132454 w 8030690"/>
              <a:gd name="connsiteY16" fmla="*/ 5753862 h 6858000"/>
              <a:gd name="connsiteX17" fmla="*/ 150775 w 8030690"/>
              <a:gd name="connsiteY17" fmla="*/ 5561838 h 6858000"/>
              <a:gd name="connsiteX18" fmla="*/ 167752 w 8030690"/>
              <a:gd name="connsiteY18" fmla="*/ 5354726 h 6858000"/>
              <a:gd name="connsiteX19" fmla="*/ 184057 w 8030690"/>
              <a:gd name="connsiteY19" fmla="*/ 5138013 h 6858000"/>
              <a:gd name="connsiteX20" fmla="*/ 198849 w 8030690"/>
              <a:gd name="connsiteY20" fmla="*/ 4908956 h 6858000"/>
              <a:gd name="connsiteX21" fmla="*/ 212968 w 8030690"/>
              <a:gd name="connsiteY21" fmla="*/ 4670298 h 6858000"/>
              <a:gd name="connsiteX22" fmla="*/ 226248 w 8030690"/>
              <a:gd name="connsiteY22" fmla="*/ 4421352 h 6858000"/>
              <a:gd name="connsiteX23" fmla="*/ 230954 w 8030690"/>
              <a:gd name="connsiteY23" fmla="*/ 4293793 h 6858000"/>
              <a:gd name="connsiteX24" fmla="*/ 236165 w 8030690"/>
              <a:gd name="connsiteY24" fmla="*/ 4163491 h 6858000"/>
              <a:gd name="connsiteX25" fmla="*/ 241039 w 8030690"/>
              <a:gd name="connsiteY25" fmla="*/ 4031132 h 6858000"/>
              <a:gd name="connsiteX26" fmla="*/ 244233 w 8030690"/>
              <a:gd name="connsiteY26" fmla="*/ 3898087 h 6858000"/>
              <a:gd name="connsiteX27" fmla="*/ 247091 w 8030690"/>
              <a:gd name="connsiteY27" fmla="*/ 3762298 h 6858000"/>
              <a:gd name="connsiteX28" fmla="*/ 250116 w 8030690"/>
              <a:gd name="connsiteY28" fmla="*/ 3625138 h 6858000"/>
              <a:gd name="connsiteX29" fmla="*/ 252133 w 8030690"/>
              <a:gd name="connsiteY29" fmla="*/ 3485235 h 6858000"/>
              <a:gd name="connsiteX30" fmla="*/ 252133 w 8030690"/>
              <a:gd name="connsiteY30" fmla="*/ 3343960 h 6858000"/>
              <a:gd name="connsiteX31" fmla="*/ 253142 w 8030690"/>
              <a:gd name="connsiteY31" fmla="*/ 3201314 h 6858000"/>
              <a:gd name="connsiteX32" fmla="*/ 252133 w 8030690"/>
              <a:gd name="connsiteY32" fmla="*/ 3057296 h 6858000"/>
              <a:gd name="connsiteX33" fmla="*/ 250116 w 8030690"/>
              <a:gd name="connsiteY33" fmla="*/ 2911221 h 6858000"/>
              <a:gd name="connsiteX34" fmla="*/ 248267 w 8030690"/>
              <a:gd name="connsiteY34" fmla="*/ 2765145 h 6858000"/>
              <a:gd name="connsiteX35" fmla="*/ 244233 w 8030690"/>
              <a:gd name="connsiteY35" fmla="*/ 2617013 h 6858000"/>
              <a:gd name="connsiteX36" fmla="*/ 240031 w 8030690"/>
              <a:gd name="connsiteY36" fmla="*/ 2467508 h 6858000"/>
              <a:gd name="connsiteX37" fmla="*/ 235156 w 8030690"/>
              <a:gd name="connsiteY37" fmla="*/ 2318004 h 6858000"/>
              <a:gd name="connsiteX38" fmla="*/ 228265 w 8030690"/>
              <a:gd name="connsiteY38" fmla="*/ 2167128 h 6858000"/>
              <a:gd name="connsiteX39" fmla="*/ 220028 w 8030690"/>
              <a:gd name="connsiteY39" fmla="*/ 2014880 h 6858000"/>
              <a:gd name="connsiteX40" fmla="*/ 212128 w 8030690"/>
              <a:gd name="connsiteY40" fmla="*/ 1861947 h 6858000"/>
              <a:gd name="connsiteX41" fmla="*/ 202043 w 8030690"/>
              <a:gd name="connsiteY41" fmla="*/ 1709013 h 6858000"/>
              <a:gd name="connsiteX42" fmla="*/ 189940 w 8030690"/>
              <a:gd name="connsiteY42" fmla="*/ 1554023 h 6858000"/>
              <a:gd name="connsiteX43" fmla="*/ 177838 w 8030690"/>
              <a:gd name="connsiteY43" fmla="*/ 1401089 h 6858000"/>
              <a:gd name="connsiteX44" fmla="*/ 163886 w 8030690"/>
              <a:gd name="connsiteY44" fmla="*/ 1245413 h 6858000"/>
              <a:gd name="connsiteX45" fmla="*/ 148590 w 8030690"/>
              <a:gd name="connsiteY45" fmla="*/ 1089050 h 6858000"/>
              <a:gd name="connsiteX46" fmla="*/ 132454 w 8030690"/>
              <a:gd name="connsiteY46" fmla="*/ 934745 h 6858000"/>
              <a:gd name="connsiteX47" fmla="*/ 113628 w 8030690"/>
              <a:gd name="connsiteY47" fmla="*/ 778383 h 6858000"/>
              <a:gd name="connsiteX48" fmla="*/ 93457 w 8030690"/>
              <a:gd name="connsiteY48" fmla="*/ 622706 h 6858000"/>
              <a:gd name="connsiteX49" fmla="*/ 73454 w 8030690"/>
              <a:gd name="connsiteY49" fmla="*/ 466344 h 6858000"/>
              <a:gd name="connsiteX50" fmla="*/ 50090 w 8030690"/>
              <a:gd name="connsiteY50" fmla="*/ 310667 h 6858000"/>
              <a:gd name="connsiteX51" fmla="*/ 26222 w 8030690"/>
              <a:gd name="connsiteY51" fmla="*/ 15567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8030690" h="6858000">
                <a:moveTo>
                  <a:pt x="1176" y="0"/>
                </a:moveTo>
                <a:lnTo>
                  <a:pt x="1344715" y="0"/>
                </a:lnTo>
                <a:lnTo>
                  <a:pt x="1344715" y="0"/>
                </a:lnTo>
                <a:lnTo>
                  <a:pt x="8030690" y="0"/>
                </a:lnTo>
                <a:lnTo>
                  <a:pt x="8030690" y="6858000"/>
                </a:lnTo>
                <a:lnTo>
                  <a:pt x="477746" y="6858000"/>
                </a:lnTo>
                <a:lnTo>
                  <a:pt x="477746" y="6858000"/>
                </a:lnTo>
                <a:lnTo>
                  <a:pt x="0" y="6858000"/>
                </a:lnTo>
                <a:lnTo>
                  <a:pt x="5883" y="6817538"/>
                </a:lnTo>
                <a:lnTo>
                  <a:pt x="23196" y="6698894"/>
                </a:lnTo>
                <a:lnTo>
                  <a:pt x="35298" y="6612483"/>
                </a:lnTo>
                <a:lnTo>
                  <a:pt x="48073" y="6509613"/>
                </a:lnTo>
                <a:lnTo>
                  <a:pt x="63369" y="6387541"/>
                </a:lnTo>
                <a:lnTo>
                  <a:pt x="79506" y="6252438"/>
                </a:lnTo>
                <a:lnTo>
                  <a:pt x="96483" y="6100191"/>
                </a:lnTo>
                <a:lnTo>
                  <a:pt x="114468" y="5934227"/>
                </a:lnTo>
                <a:lnTo>
                  <a:pt x="132454" y="5753862"/>
                </a:lnTo>
                <a:lnTo>
                  <a:pt x="150775" y="5561838"/>
                </a:lnTo>
                <a:lnTo>
                  <a:pt x="167752" y="5354726"/>
                </a:lnTo>
                <a:lnTo>
                  <a:pt x="184057" y="5138013"/>
                </a:lnTo>
                <a:lnTo>
                  <a:pt x="198849" y="4908956"/>
                </a:lnTo>
                <a:lnTo>
                  <a:pt x="212968" y="4670298"/>
                </a:lnTo>
                <a:lnTo>
                  <a:pt x="226248" y="4421352"/>
                </a:lnTo>
                <a:lnTo>
                  <a:pt x="230954" y="4293793"/>
                </a:lnTo>
                <a:lnTo>
                  <a:pt x="236165" y="4163491"/>
                </a:lnTo>
                <a:lnTo>
                  <a:pt x="241039" y="4031132"/>
                </a:lnTo>
                <a:lnTo>
                  <a:pt x="244233" y="3898087"/>
                </a:lnTo>
                <a:lnTo>
                  <a:pt x="247091" y="3762298"/>
                </a:lnTo>
                <a:lnTo>
                  <a:pt x="250116" y="3625138"/>
                </a:lnTo>
                <a:lnTo>
                  <a:pt x="252133" y="3485235"/>
                </a:lnTo>
                <a:lnTo>
                  <a:pt x="252133" y="3343960"/>
                </a:lnTo>
                <a:lnTo>
                  <a:pt x="253142" y="3201314"/>
                </a:lnTo>
                <a:lnTo>
                  <a:pt x="252133" y="3057296"/>
                </a:lnTo>
                <a:lnTo>
                  <a:pt x="250116" y="2911221"/>
                </a:lnTo>
                <a:lnTo>
                  <a:pt x="248267" y="2765145"/>
                </a:lnTo>
                <a:lnTo>
                  <a:pt x="244233" y="2617013"/>
                </a:lnTo>
                <a:lnTo>
                  <a:pt x="240031" y="2467508"/>
                </a:lnTo>
                <a:lnTo>
                  <a:pt x="235156" y="2318004"/>
                </a:lnTo>
                <a:lnTo>
                  <a:pt x="228265" y="2167128"/>
                </a:lnTo>
                <a:lnTo>
                  <a:pt x="220028" y="2014880"/>
                </a:lnTo>
                <a:lnTo>
                  <a:pt x="212128" y="1861947"/>
                </a:lnTo>
                <a:lnTo>
                  <a:pt x="202043" y="1709013"/>
                </a:lnTo>
                <a:lnTo>
                  <a:pt x="189940" y="1554023"/>
                </a:lnTo>
                <a:lnTo>
                  <a:pt x="177838" y="1401089"/>
                </a:lnTo>
                <a:lnTo>
                  <a:pt x="163886" y="1245413"/>
                </a:lnTo>
                <a:lnTo>
                  <a:pt x="148590" y="1089050"/>
                </a:lnTo>
                <a:lnTo>
                  <a:pt x="132454" y="934745"/>
                </a:lnTo>
                <a:lnTo>
                  <a:pt x="113628" y="778383"/>
                </a:lnTo>
                <a:lnTo>
                  <a:pt x="93457" y="622706"/>
                </a:lnTo>
                <a:lnTo>
                  <a:pt x="73454" y="466344"/>
                </a:lnTo>
                <a:lnTo>
                  <a:pt x="50090" y="310667"/>
                </a:lnTo>
                <a:lnTo>
                  <a:pt x="26222" y="15567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11">
            <a:extLst>
              <a:ext uri="{FF2B5EF4-FFF2-40B4-BE49-F238E27FC236}">
                <a16:creationId xmlns:a16="http://schemas.microsoft.com/office/drawing/2014/main" id="{BDC58DEA-1307-4F44-AD47-E613D8B76A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48110"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1">
              <a:alpha val="20000"/>
            </a:schemeClr>
          </a:solidFill>
          <a:ln>
            <a:noFill/>
          </a:ln>
        </p:spPr>
        <p:txBody>
          <a:bodyPr rtlCol="0" anchor="ctr"/>
          <a:lstStyle/>
          <a:p>
            <a:pPr algn="ctr"/>
            <a:endParaRPr lang="en-US"/>
          </a:p>
        </p:txBody>
      </p:sp>
      <p:sp>
        <p:nvSpPr>
          <p:cNvPr id="15" name="Rectangle 14">
            <a:extLst>
              <a:ext uri="{FF2B5EF4-FFF2-40B4-BE49-F238E27FC236}">
                <a16:creationId xmlns:a16="http://schemas.microsoft.com/office/drawing/2014/main" id="{C99B912D-1E4B-42AF-A2BE-CFEFEC916E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graphicFrame>
        <p:nvGraphicFramePr>
          <p:cNvPr id="5" name="Content Placeholder 2">
            <a:extLst>
              <a:ext uri="{FF2B5EF4-FFF2-40B4-BE49-F238E27FC236}">
                <a16:creationId xmlns:a16="http://schemas.microsoft.com/office/drawing/2014/main" id="{9B222D9A-7B25-569F-131B-63A5BF06BDF0}"/>
              </a:ext>
            </a:extLst>
          </p:cNvPr>
          <p:cNvGraphicFramePr>
            <a:graphicFrameLocks noGrp="1"/>
          </p:cNvGraphicFramePr>
          <p:nvPr>
            <p:ph idx="1"/>
            <p:extLst>
              <p:ext uri="{D42A27DB-BD31-4B8C-83A1-F6EECF244321}">
                <p14:modId xmlns:p14="http://schemas.microsoft.com/office/powerpoint/2010/main" val="363423253"/>
              </p:ext>
            </p:extLst>
          </p:nvPr>
        </p:nvGraphicFramePr>
        <p:xfrm>
          <a:off x="4507583" y="714375"/>
          <a:ext cx="7465342" cy="57721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6968503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F747F1B4-B831-4277-8AB0-32767F7EB7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39" name="Freeform 7">
            <a:extLst>
              <a:ext uri="{FF2B5EF4-FFF2-40B4-BE49-F238E27FC236}">
                <a16:creationId xmlns:a16="http://schemas.microsoft.com/office/drawing/2014/main" id="{D80CFA21-AB7C-4BEB-9BFF-05764FBBF3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1460230"/>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1">
              <a:alpha val="20000"/>
            </a:schemeClr>
          </a:solidFill>
          <a:ln>
            <a:noFill/>
          </a:ln>
        </p:spPr>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E07DD839-43DF-DFFA-A7B2-DEA177212EFD}"/>
              </a:ext>
            </a:extLst>
          </p:cNvPr>
          <p:cNvSpPr>
            <a:spLocks noGrp="1"/>
          </p:cNvSpPr>
          <p:nvPr>
            <p:ph type="title"/>
          </p:nvPr>
        </p:nvSpPr>
        <p:spPr>
          <a:xfrm>
            <a:off x="648930" y="629267"/>
            <a:ext cx="9252154" cy="1016654"/>
          </a:xfrm>
        </p:spPr>
        <p:txBody>
          <a:bodyPr>
            <a:normAutofit/>
          </a:bodyPr>
          <a:lstStyle/>
          <a:p>
            <a:pPr lvl="0">
              <a:lnSpc>
                <a:spcPct val="90000"/>
              </a:lnSpc>
            </a:pPr>
            <a:r>
              <a:rPr lang="en-GB" sz="3300" b="1">
                <a:solidFill>
                  <a:srgbClr val="EBEBEB"/>
                </a:solidFill>
              </a:rPr>
              <a:t>Abusers may use scripture or spiritual practices: </a:t>
            </a:r>
            <a:endParaRPr lang="en-US" sz="3300">
              <a:solidFill>
                <a:srgbClr val="EBEBEB"/>
              </a:solidFill>
            </a:endParaRPr>
          </a:p>
        </p:txBody>
      </p:sp>
      <p:sp>
        <p:nvSpPr>
          <p:cNvPr id="41" name="Rectangle 40">
            <a:extLst>
              <a:ext uri="{FF2B5EF4-FFF2-40B4-BE49-F238E27FC236}">
                <a16:creationId xmlns:a16="http://schemas.microsoft.com/office/drawing/2014/main" id="{12F7E335-851A-4CAE-B09F-E657819D46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3" name="Freeform: Shape 42">
            <a:extLst>
              <a:ext uri="{FF2B5EF4-FFF2-40B4-BE49-F238E27FC236}">
                <a16:creationId xmlns:a16="http://schemas.microsoft.com/office/drawing/2014/main" id="{10B541F0-7F6E-402E-84D8-CF96EACA5F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 y="1762067"/>
            <a:ext cx="12192418" cy="5095933"/>
          </a:xfrm>
          <a:custGeom>
            <a:avLst/>
            <a:gdLst>
              <a:gd name="connsiteX0" fmla="*/ 1 w 12192418"/>
              <a:gd name="connsiteY0" fmla="*/ 0 h 5095933"/>
              <a:gd name="connsiteX1" fmla="*/ 71932 w 12192418"/>
              <a:gd name="connsiteY1" fmla="*/ 12261 h 5095933"/>
              <a:gd name="connsiteX2" fmla="*/ 282849 w 12192418"/>
              <a:gd name="connsiteY2" fmla="*/ 48343 h 5095933"/>
              <a:gd name="connsiteX3" fmla="*/ 436464 w 12192418"/>
              <a:gd name="connsiteY3" fmla="*/ 73565 h 5095933"/>
              <a:gd name="connsiteX4" fmla="*/ 619339 w 12192418"/>
              <a:gd name="connsiteY4" fmla="*/ 100188 h 5095933"/>
              <a:gd name="connsiteX5" fmla="*/ 836351 w 12192418"/>
              <a:gd name="connsiteY5" fmla="*/ 132066 h 5095933"/>
              <a:gd name="connsiteX6" fmla="*/ 1076528 w 12192418"/>
              <a:gd name="connsiteY6" fmla="*/ 165696 h 5095933"/>
              <a:gd name="connsiteX7" fmla="*/ 1347184 w 12192418"/>
              <a:gd name="connsiteY7" fmla="*/ 201077 h 5095933"/>
              <a:gd name="connsiteX8" fmla="*/ 1642223 w 12192418"/>
              <a:gd name="connsiteY8" fmla="*/ 238560 h 5095933"/>
              <a:gd name="connsiteX9" fmla="*/ 1962864 w 12192418"/>
              <a:gd name="connsiteY9" fmla="*/ 276043 h 5095933"/>
              <a:gd name="connsiteX10" fmla="*/ 2304232 w 12192418"/>
              <a:gd name="connsiteY10" fmla="*/ 314227 h 5095933"/>
              <a:gd name="connsiteX11" fmla="*/ 2672421 w 12192418"/>
              <a:gd name="connsiteY11" fmla="*/ 349608 h 5095933"/>
              <a:gd name="connsiteX12" fmla="*/ 3057678 w 12192418"/>
              <a:gd name="connsiteY12" fmla="*/ 383588 h 5095933"/>
              <a:gd name="connsiteX13" fmla="*/ 3464881 w 12192418"/>
              <a:gd name="connsiteY13" fmla="*/ 414415 h 5095933"/>
              <a:gd name="connsiteX14" fmla="*/ 3889152 w 12192418"/>
              <a:gd name="connsiteY14" fmla="*/ 443841 h 5095933"/>
              <a:gd name="connsiteX15" fmla="*/ 4331710 w 12192418"/>
              <a:gd name="connsiteY15" fmla="*/ 471515 h 5095933"/>
              <a:gd name="connsiteX16" fmla="*/ 4558476 w 12192418"/>
              <a:gd name="connsiteY16" fmla="*/ 481324 h 5095933"/>
              <a:gd name="connsiteX17" fmla="*/ 4790118 w 12192418"/>
              <a:gd name="connsiteY17" fmla="*/ 492183 h 5095933"/>
              <a:gd name="connsiteX18" fmla="*/ 5025418 w 12192418"/>
              <a:gd name="connsiteY18" fmla="*/ 502342 h 5095933"/>
              <a:gd name="connsiteX19" fmla="*/ 5261937 w 12192418"/>
              <a:gd name="connsiteY19" fmla="*/ 508998 h 5095933"/>
              <a:gd name="connsiteX20" fmla="*/ 5503332 w 12192418"/>
              <a:gd name="connsiteY20" fmla="*/ 514953 h 5095933"/>
              <a:gd name="connsiteX21" fmla="*/ 5747167 w 12192418"/>
              <a:gd name="connsiteY21" fmla="*/ 521259 h 5095933"/>
              <a:gd name="connsiteX22" fmla="*/ 5995877 w 12192418"/>
              <a:gd name="connsiteY22" fmla="*/ 525463 h 5095933"/>
              <a:gd name="connsiteX23" fmla="*/ 6247026 w 12192418"/>
              <a:gd name="connsiteY23" fmla="*/ 525463 h 5095933"/>
              <a:gd name="connsiteX24" fmla="*/ 6500613 w 12192418"/>
              <a:gd name="connsiteY24" fmla="*/ 527565 h 5095933"/>
              <a:gd name="connsiteX25" fmla="*/ 6756639 w 12192418"/>
              <a:gd name="connsiteY25" fmla="*/ 525463 h 5095933"/>
              <a:gd name="connsiteX26" fmla="*/ 7016322 w 12192418"/>
              <a:gd name="connsiteY26" fmla="*/ 521259 h 5095933"/>
              <a:gd name="connsiteX27" fmla="*/ 7276005 w 12192418"/>
              <a:gd name="connsiteY27" fmla="*/ 517406 h 5095933"/>
              <a:gd name="connsiteX28" fmla="*/ 7539345 w 12192418"/>
              <a:gd name="connsiteY28" fmla="*/ 508998 h 5095933"/>
              <a:gd name="connsiteX29" fmla="*/ 7805124 w 12192418"/>
              <a:gd name="connsiteY29" fmla="*/ 500241 h 5095933"/>
              <a:gd name="connsiteX30" fmla="*/ 8070903 w 12192418"/>
              <a:gd name="connsiteY30" fmla="*/ 490082 h 5095933"/>
              <a:gd name="connsiteX31" fmla="*/ 8339121 w 12192418"/>
              <a:gd name="connsiteY31" fmla="*/ 475719 h 5095933"/>
              <a:gd name="connsiteX32" fmla="*/ 8609776 w 12192418"/>
              <a:gd name="connsiteY32" fmla="*/ 458554 h 5095933"/>
              <a:gd name="connsiteX33" fmla="*/ 8881651 w 12192418"/>
              <a:gd name="connsiteY33" fmla="*/ 442089 h 5095933"/>
              <a:gd name="connsiteX34" fmla="*/ 9153526 w 12192418"/>
              <a:gd name="connsiteY34" fmla="*/ 421071 h 5095933"/>
              <a:gd name="connsiteX35" fmla="*/ 9429058 w 12192418"/>
              <a:gd name="connsiteY35" fmla="*/ 395849 h 5095933"/>
              <a:gd name="connsiteX36" fmla="*/ 9700933 w 12192418"/>
              <a:gd name="connsiteY36" fmla="*/ 370626 h 5095933"/>
              <a:gd name="connsiteX37" fmla="*/ 9977684 w 12192418"/>
              <a:gd name="connsiteY37" fmla="*/ 341551 h 5095933"/>
              <a:gd name="connsiteX38" fmla="*/ 10255655 w 12192418"/>
              <a:gd name="connsiteY38" fmla="*/ 309673 h 5095933"/>
              <a:gd name="connsiteX39" fmla="*/ 10529968 w 12192418"/>
              <a:gd name="connsiteY39" fmla="*/ 276043 h 5095933"/>
              <a:gd name="connsiteX40" fmla="*/ 10807939 w 12192418"/>
              <a:gd name="connsiteY40" fmla="*/ 236809 h 5095933"/>
              <a:gd name="connsiteX41" fmla="*/ 11084690 w 12192418"/>
              <a:gd name="connsiteY41" fmla="*/ 194772 h 5095933"/>
              <a:gd name="connsiteX42" fmla="*/ 11362661 w 12192418"/>
              <a:gd name="connsiteY42" fmla="*/ 153085 h 5095933"/>
              <a:gd name="connsiteX43" fmla="*/ 11639412 w 12192418"/>
              <a:gd name="connsiteY43" fmla="*/ 104392 h 5095933"/>
              <a:gd name="connsiteX44" fmla="*/ 11914945 w 12192418"/>
              <a:gd name="connsiteY44" fmla="*/ 54648 h 5095933"/>
              <a:gd name="connsiteX45" fmla="*/ 12191696 w 12192418"/>
              <a:gd name="connsiteY45" fmla="*/ 2452 h 5095933"/>
              <a:gd name="connsiteX46" fmla="*/ 12191696 w 12192418"/>
              <a:gd name="connsiteY46" fmla="*/ 2109542 h 5095933"/>
              <a:gd name="connsiteX47" fmla="*/ 12191999 w 12192418"/>
              <a:gd name="connsiteY47" fmla="*/ 2109542 h 5095933"/>
              <a:gd name="connsiteX48" fmla="*/ 12191999 w 12192418"/>
              <a:gd name="connsiteY48" fmla="*/ 2802467 h 5095933"/>
              <a:gd name="connsiteX49" fmla="*/ 12192418 w 12192418"/>
              <a:gd name="connsiteY49" fmla="*/ 2802467 h 5095933"/>
              <a:gd name="connsiteX50" fmla="*/ 12192418 w 12192418"/>
              <a:gd name="connsiteY50" fmla="*/ 5095933 h 5095933"/>
              <a:gd name="connsiteX51" fmla="*/ 1 w 12192418"/>
              <a:gd name="connsiteY51" fmla="*/ 5095933 h 5095933"/>
              <a:gd name="connsiteX52" fmla="*/ 1 w 12192418"/>
              <a:gd name="connsiteY52" fmla="*/ 4074529 h 5095933"/>
              <a:gd name="connsiteX53" fmla="*/ 0 w 12192418"/>
              <a:gd name="connsiteY53" fmla="*/ 4074529 h 5095933"/>
              <a:gd name="connsiteX54" fmla="*/ 0 w 12192418"/>
              <a:gd name="connsiteY54" fmla="*/ 2109542 h 5095933"/>
              <a:gd name="connsiteX55" fmla="*/ 1 w 12192418"/>
              <a:gd name="connsiteY55" fmla="*/ 2109542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2192418" h="5095933">
                <a:moveTo>
                  <a:pt x="1" y="0"/>
                </a:moveTo>
                <a:lnTo>
                  <a:pt x="71932" y="12261"/>
                </a:lnTo>
                <a:lnTo>
                  <a:pt x="282849" y="48343"/>
                </a:lnTo>
                <a:lnTo>
                  <a:pt x="436464" y="73565"/>
                </a:lnTo>
                <a:lnTo>
                  <a:pt x="619339" y="100188"/>
                </a:lnTo>
                <a:lnTo>
                  <a:pt x="836351" y="132066"/>
                </a:lnTo>
                <a:lnTo>
                  <a:pt x="1076528" y="165696"/>
                </a:lnTo>
                <a:lnTo>
                  <a:pt x="1347184" y="201077"/>
                </a:lnTo>
                <a:lnTo>
                  <a:pt x="1642223" y="238560"/>
                </a:lnTo>
                <a:lnTo>
                  <a:pt x="1962864" y="276043"/>
                </a:lnTo>
                <a:lnTo>
                  <a:pt x="2304232" y="314227"/>
                </a:lnTo>
                <a:lnTo>
                  <a:pt x="2672421" y="349608"/>
                </a:lnTo>
                <a:lnTo>
                  <a:pt x="3057678" y="383588"/>
                </a:lnTo>
                <a:lnTo>
                  <a:pt x="3464881" y="414415"/>
                </a:lnTo>
                <a:lnTo>
                  <a:pt x="3889152" y="443841"/>
                </a:lnTo>
                <a:lnTo>
                  <a:pt x="4331710" y="471515"/>
                </a:lnTo>
                <a:lnTo>
                  <a:pt x="4558476" y="481324"/>
                </a:lnTo>
                <a:lnTo>
                  <a:pt x="4790118" y="492183"/>
                </a:lnTo>
                <a:lnTo>
                  <a:pt x="5025418" y="502342"/>
                </a:lnTo>
                <a:lnTo>
                  <a:pt x="5261937" y="508998"/>
                </a:lnTo>
                <a:lnTo>
                  <a:pt x="5503332" y="514953"/>
                </a:lnTo>
                <a:lnTo>
                  <a:pt x="5747167" y="521259"/>
                </a:lnTo>
                <a:lnTo>
                  <a:pt x="5995877" y="525463"/>
                </a:lnTo>
                <a:lnTo>
                  <a:pt x="6247026" y="525463"/>
                </a:lnTo>
                <a:lnTo>
                  <a:pt x="6500613" y="527565"/>
                </a:lnTo>
                <a:lnTo>
                  <a:pt x="6756639" y="525463"/>
                </a:lnTo>
                <a:lnTo>
                  <a:pt x="7016322" y="521259"/>
                </a:lnTo>
                <a:lnTo>
                  <a:pt x="7276005" y="517406"/>
                </a:lnTo>
                <a:lnTo>
                  <a:pt x="7539345" y="508998"/>
                </a:lnTo>
                <a:lnTo>
                  <a:pt x="7805124" y="500241"/>
                </a:lnTo>
                <a:lnTo>
                  <a:pt x="8070903" y="490082"/>
                </a:lnTo>
                <a:lnTo>
                  <a:pt x="8339121" y="475719"/>
                </a:lnTo>
                <a:lnTo>
                  <a:pt x="8609776" y="458554"/>
                </a:lnTo>
                <a:lnTo>
                  <a:pt x="8881651" y="442089"/>
                </a:lnTo>
                <a:lnTo>
                  <a:pt x="9153526" y="421071"/>
                </a:lnTo>
                <a:lnTo>
                  <a:pt x="9429058" y="395849"/>
                </a:lnTo>
                <a:lnTo>
                  <a:pt x="9700933" y="370626"/>
                </a:lnTo>
                <a:lnTo>
                  <a:pt x="9977684" y="341551"/>
                </a:lnTo>
                <a:lnTo>
                  <a:pt x="10255655" y="309673"/>
                </a:lnTo>
                <a:lnTo>
                  <a:pt x="10529968" y="276043"/>
                </a:lnTo>
                <a:lnTo>
                  <a:pt x="10807939" y="236809"/>
                </a:lnTo>
                <a:lnTo>
                  <a:pt x="11084690" y="194772"/>
                </a:lnTo>
                <a:lnTo>
                  <a:pt x="11362661" y="153085"/>
                </a:lnTo>
                <a:lnTo>
                  <a:pt x="11639412" y="104392"/>
                </a:lnTo>
                <a:lnTo>
                  <a:pt x="11914945" y="54648"/>
                </a:lnTo>
                <a:lnTo>
                  <a:pt x="12191696" y="2452"/>
                </a:lnTo>
                <a:lnTo>
                  <a:pt x="12191696" y="2109542"/>
                </a:lnTo>
                <a:lnTo>
                  <a:pt x="12191999" y="2109542"/>
                </a:lnTo>
                <a:lnTo>
                  <a:pt x="12191999" y="2802467"/>
                </a:lnTo>
                <a:lnTo>
                  <a:pt x="12192418" y="2802467"/>
                </a:lnTo>
                <a:lnTo>
                  <a:pt x="12192418" y="5095933"/>
                </a:lnTo>
                <a:lnTo>
                  <a:pt x="1" y="5095933"/>
                </a:lnTo>
                <a:lnTo>
                  <a:pt x="1" y="4074529"/>
                </a:lnTo>
                <a:lnTo>
                  <a:pt x="0" y="4074529"/>
                </a:lnTo>
                <a:lnTo>
                  <a:pt x="0" y="2109542"/>
                </a:lnTo>
                <a:lnTo>
                  <a:pt x="1" y="2109542"/>
                </a:lnTo>
                <a:close/>
              </a:path>
            </a:pathLst>
          </a:custGeom>
          <a:solidFill>
            <a:schemeClr val="bg1"/>
          </a:solidFill>
          <a:ln>
            <a:noFill/>
          </a:ln>
        </p:spPr>
      </p:sp>
      <p:graphicFrame>
        <p:nvGraphicFramePr>
          <p:cNvPr id="7" name="Content Placeholder 2">
            <a:extLst>
              <a:ext uri="{FF2B5EF4-FFF2-40B4-BE49-F238E27FC236}">
                <a16:creationId xmlns:a16="http://schemas.microsoft.com/office/drawing/2014/main" id="{639DC101-1E2D-F6C0-B1F8-1E5AB606972D}"/>
              </a:ext>
            </a:extLst>
          </p:cNvPr>
          <p:cNvGraphicFramePr>
            <a:graphicFrameLocks noGrp="1"/>
          </p:cNvGraphicFramePr>
          <p:nvPr>
            <p:ph idx="1"/>
            <p:extLst>
              <p:ext uri="{D42A27DB-BD31-4B8C-83A1-F6EECF244321}">
                <p14:modId xmlns:p14="http://schemas.microsoft.com/office/powerpoint/2010/main" val="3863181667"/>
              </p:ext>
            </p:extLst>
          </p:nvPr>
        </p:nvGraphicFramePr>
        <p:xfrm>
          <a:off x="648930" y="2810256"/>
          <a:ext cx="10895370" cy="34042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872966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F747F1B4-B831-4277-8AB0-32767F7EB7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5" name="Freeform 7">
            <a:extLst>
              <a:ext uri="{FF2B5EF4-FFF2-40B4-BE49-F238E27FC236}">
                <a16:creationId xmlns:a16="http://schemas.microsoft.com/office/drawing/2014/main" id="{D80CFA21-AB7C-4BEB-9BFF-05764FBBF3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1460230"/>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1">
              <a:alpha val="20000"/>
            </a:schemeClr>
          </a:solidFill>
          <a:ln>
            <a:noFill/>
          </a:ln>
        </p:spPr>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E07DD839-43DF-DFFA-A7B2-DEA177212EFD}"/>
              </a:ext>
            </a:extLst>
          </p:cNvPr>
          <p:cNvSpPr>
            <a:spLocks noGrp="1"/>
          </p:cNvSpPr>
          <p:nvPr>
            <p:ph type="title"/>
          </p:nvPr>
        </p:nvSpPr>
        <p:spPr>
          <a:xfrm>
            <a:off x="648930" y="629267"/>
            <a:ext cx="9252154" cy="1016654"/>
          </a:xfrm>
        </p:spPr>
        <p:txBody>
          <a:bodyPr>
            <a:normAutofit/>
          </a:bodyPr>
          <a:lstStyle/>
          <a:p>
            <a:pPr>
              <a:lnSpc>
                <a:spcPct val="90000"/>
              </a:lnSpc>
            </a:pPr>
            <a:r>
              <a:rPr lang="en-GB" sz="2900" b="1">
                <a:solidFill>
                  <a:srgbClr val="EBEBEB"/>
                </a:solidFill>
              </a:rPr>
              <a:t>Abusers may use scripture or spiritual practices: </a:t>
            </a:r>
            <a:br>
              <a:rPr lang="en-US" sz="2900">
                <a:solidFill>
                  <a:srgbClr val="EBEBEB"/>
                </a:solidFill>
              </a:rPr>
            </a:br>
            <a:endParaRPr lang="en-US" sz="2900">
              <a:solidFill>
                <a:srgbClr val="EBEBEB"/>
              </a:solidFill>
            </a:endParaRPr>
          </a:p>
        </p:txBody>
      </p:sp>
      <p:sp>
        <p:nvSpPr>
          <p:cNvPr id="27" name="Rectangle 26">
            <a:extLst>
              <a:ext uri="{FF2B5EF4-FFF2-40B4-BE49-F238E27FC236}">
                <a16:creationId xmlns:a16="http://schemas.microsoft.com/office/drawing/2014/main" id="{12F7E335-851A-4CAE-B09F-E657819D46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9" name="Freeform: Shape 28">
            <a:extLst>
              <a:ext uri="{FF2B5EF4-FFF2-40B4-BE49-F238E27FC236}">
                <a16:creationId xmlns:a16="http://schemas.microsoft.com/office/drawing/2014/main" id="{10B541F0-7F6E-402E-84D8-CF96EACA5F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 y="1762067"/>
            <a:ext cx="12192418" cy="5095933"/>
          </a:xfrm>
          <a:custGeom>
            <a:avLst/>
            <a:gdLst>
              <a:gd name="connsiteX0" fmla="*/ 1 w 12192418"/>
              <a:gd name="connsiteY0" fmla="*/ 0 h 5095933"/>
              <a:gd name="connsiteX1" fmla="*/ 71932 w 12192418"/>
              <a:gd name="connsiteY1" fmla="*/ 12261 h 5095933"/>
              <a:gd name="connsiteX2" fmla="*/ 282849 w 12192418"/>
              <a:gd name="connsiteY2" fmla="*/ 48343 h 5095933"/>
              <a:gd name="connsiteX3" fmla="*/ 436464 w 12192418"/>
              <a:gd name="connsiteY3" fmla="*/ 73565 h 5095933"/>
              <a:gd name="connsiteX4" fmla="*/ 619339 w 12192418"/>
              <a:gd name="connsiteY4" fmla="*/ 100188 h 5095933"/>
              <a:gd name="connsiteX5" fmla="*/ 836351 w 12192418"/>
              <a:gd name="connsiteY5" fmla="*/ 132066 h 5095933"/>
              <a:gd name="connsiteX6" fmla="*/ 1076528 w 12192418"/>
              <a:gd name="connsiteY6" fmla="*/ 165696 h 5095933"/>
              <a:gd name="connsiteX7" fmla="*/ 1347184 w 12192418"/>
              <a:gd name="connsiteY7" fmla="*/ 201077 h 5095933"/>
              <a:gd name="connsiteX8" fmla="*/ 1642223 w 12192418"/>
              <a:gd name="connsiteY8" fmla="*/ 238560 h 5095933"/>
              <a:gd name="connsiteX9" fmla="*/ 1962864 w 12192418"/>
              <a:gd name="connsiteY9" fmla="*/ 276043 h 5095933"/>
              <a:gd name="connsiteX10" fmla="*/ 2304232 w 12192418"/>
              <a:gd name="connsiteY10" fmla="*/ 314227 h 5095933"/>
              <a:gd name="connsiteX11" fmla="*/ 2672421 w 12192418"/>
              <a:gd name="connsiteY11" fmla="*/ 349608 h 5095933"/>
              <a:gd name="connsiteX12" fmla="*/ 3057678 w 12192418"/>
              <a:gd name="connsiteY12" fmla="*/ 383588 h 5095933"/>
              <a:gd name="connsiteX13" fmla="*/ 3464881 w 12192418"/>
              <a:gd name="connsiteY13" fmla="*/ 414415 h 5095933"/>
              <a:gd name="connsiteX14" fmla="*/ 3889152 w 12192418"/>
              <a:gd name="connsiteY14" fmla="*/ 443841 h 5095933"/>
              <a:gd name="connsiteX15" fmla="*/ 4331710 w 12192418"/>
              <a:gd name="connsiteY15" fmla="*/ 471515 h 5095933"/>
              <a:gd name="connsiteX16" fmla="*/ 4558476 w 12192418"/>
              <a:gd name="connsiteY16" fmla="*/ 481324 h 5095933"/>
              <a:gd name="connsiteX17" fmla="*/ 4790118 w 12192418"/>
              <a:gd name="connsiteY17" fmla="*/ 492183 h 5095933"/>
              <a:gd name="connsiteX18" fmla="*/ 5025418 w 12192418"/>
              <a:gd name="connsiteY18" fmla="*/ 502342 h 5095933"/>
              <a:gd name="connsiteX19" fmla="*/ 5261937 w 12192418"/>
              <a:gd name="connsiteY19" fmla="*/ 508998 h 5095933"/>
              <a:gd name="connsiteX20" fmla="*/ 5503332 w 12192418"/>
              <a:gd name="connsiteY20" fmla="*/ 514953 h 5095933"/>
              <a:gd name="connsiteX21" fmla="*/ 5747167 w 12192418"/>
              <a:gd name="connsiteY21" fmla="*/ 521259 h 5095933"/>
              <a:gd name="connsiteX22" fmla="*/ 5995877 w 12192418"/>
              <a:gd name="connsiteY22" fmla="*/ 525463 h 5095933"/>
              <a:gd name="connsiteX23" fmla="*/ 6247026 w 12192418"/>
              <a:gd name="connsiteY23" fmla="*/ 525463 h 5095933"/>
              <a:gd name="connsiteX24" fmla="*/ 6500613 w 12192418"/>
              <a:gd name="connsiteY24" fmla="*/ 527565 h 5095933"/>
              <a:gd name="connsiteX25" fmla="*/ 6756639 w 12192418"/>
              <a:gd name="connsiteY25" fmla="*/ 525463 h 5095933"/>
              <a:gd name="connsiteX26" fmla="*/ 7016322 w 12192418"/>
              <a:gd name="connsiteY26" fmla="*/ 521259 h 5095933"/>
              <a:gd name="connsiteX27" fmla="*/ 7276005 w 12192418"/>
              <a:gd name="connsiteY27" fmla="*/ 517406 h 5095933"/>
              <a:gd name="connsiteX28" fmla="*/ 7539345 w 12192418"/>
              <a:gd name="connsiteY28" fmla="*/ 508998 h 5095933"/>
              <a:gd name="connsiteX29" fmla="*/ 7805124 w 12192418"/>
              <a:gd name="connsiteY29" fmla="*/ 500241 h 5095933"/>
              <a:gd name="connsiteX30" fmla="*/ 8070903 w 12192418"/>
              <a:gd name="connsiteY30" fmla="*/ 490082 h 5095933"/>
              <a:gd name="connsiteX31" fmla="*/ 8339121 w 12192418"/>
              <a:gd name="connsiteY31" fmla="*/ 475719 h 5095933"/>
              <a:gd name="connsiteX32" fmla="*/ 8609776 w 12192418"/>
              <a:gd name="connsiteY32" fmla="*/ 458554 h 5095933"/>
              <a:gd name="connsiteX33" fmla="*/ 8881651 w 12192418"/>
              <a:gd name="connsiteY33" fmla="*/ 442089 h 5095933"/>
              <a:gd name="connsiteX34" fmla="*/ 9153526 w 12192418"/>
              <a:gd name="connsiteY34" fmla="*/ 421071 h 5095933"/>
              <a:gd name="connsiteX35" fmla="*/ 9429058 w 12192418"/>
              <a:gd name="connsiteY35" fmla="*/ 395849 h 5095933"/>
              <a:gd name="connsiteX36" fmla="*/ 9700933 w 12192418"/>
              <a:gd name="connsiteY36" fmla="*/ 370626 h 5095933"/>
              <a:gd name="connsiteX37" fmla="*/ 9977684 w 12192418"/>
              <a:gd name="connsiteY37" fmla="*/ 341551 h 5095933"/>
              <a:gd name="connsiteX38" fmla="*/ 10255655 w 12192418"/>
              <a:gd name="connsiteY38" fmla="*/ 309673 h 5095933"/>
              <a:gd name="connsiteX39" fmla="*/ 10529968 w 12192418"/>
              <a:gd name="connsiteY39" fmla="*/ 276043 h 5095933"/>
              <a:gd name="connsiteX40" fmla="*/ 10807939 w 12192418"/>
              <a:gd name="connsiteY40" fmla="*/ 236809 h 5095933"/>
              <a:gd name="connsiteX41" fmla="*/ 11084690 w 12192418"/>
              <a:gd name="connsiteY41" fmla="*/ 194772 h 5095933"/>
              <a:gd name="connsiteX42" fmla="*/ 11362661 w 12192418"/>
              <a:gd name="connsiteY42" fmla="*/ 153085 h 5095933"/>
              <a:gd name="connsiteX43" fmla="*/ 11639412 w 12192418"/>
              <a:gd name="connsiteY43" fmla="*/ 104392 h 5095933"/>
              <a:gd name="connsiteX44" fmla="*/ 11914945 w 12192418"/>
              <a:gd name="connsiteY44" fmla="*/ 54648 h 5095933"/>
              <a:gd name="connsiteX45" fmla="*/ 12191696 w 12192418"/>
              <a:gd name="connsiteY45" fmla="*/ 2452 h 5095933"/>
              <a:gd name="connsiteX46" fmla="*/ 12191696 w 12192418"/>
              <a:gd name="connsiteY46" fmla="*/ 2109542 h 5095933"/>
              <a:gd name="connsiteX47" fmla="*/ 12191999 w 12192418"/>
              <a:gd name="connsiteY47" fmla="*/ 2109542 h 5095933"/>
              <a:gd name="connsiteX48" fmla="*/ 12191999 w 12192418"/>
              <a:gd name="connsiteY48" fmla="*/ 2802467 h 5095933"/>
              <a:gd name="connsiteX49" fmla="*/ 12192418 w 12192418"/>
              <a:gd name="connsiteY49" fmla="*/ 2802467 h 5095933"/>
              <a:gd name="connsiteX50" fmla="*/ 12192418 w 12192418"/>
              <a:gd name="connsiteY50" fmla="*/ 5095933 h 5095933"/>
              <a:gd name="connsiteX51" fmla="*/ 1 w 12192418"/>
              <a:gd name="connsiteY51" fmla="*/ 5095933 h 5095933"/>
              <a:gd name="connsiteX52" fmla="*/ 1 w 12192418"/>
              <a:gd name="connsiteY52" fmla="*/ 4074529 h 5095933"/>
              <a:gd name="connsiteX53" fmla="*/ 0 w 12192418"/>
              <a:gd name="connsiteY53" fmla="*/ 4074529 h 5095933"/>
              <a:gd name="connsiteX54" fmla="*/ 0 w 12192418"/>
              <a:gd name="connsiteY54" fmla="*/ 2109542 h 5095933"/>
              <a:gd name="connsiteX55" fmla="*/ 1 w 12192418"/>
              <a:gd name="connsiteY55" fmla="*/ 2109542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2192418" h="5095933">
                <a:moveTo>
                  <a:pt x="1" y="0"/>
                </a:moveTo>
                <a:lnTo>
                  <a:pt x="71932" y="12261"/>
                </a:lnTo>
                <a:lnTo>
                  <a:pt x="282849" y="48343"/>
                </a:lnTo>
                <a:lnTo>
                  <a:pt x="436464" y="73565"/>
                </a:lnTo>
                <a:lnTo>
                  <a:pt x="619339" y="100188"/>
                </a:lnTo>
                <a:lnTo>
                  <a:pt x="836351" y="132066"/>
                </a:lnTo>
                <a:lnTo>
                  <a:pt x="1076528" y="165696"/>
                </a:lnTo>
                <a:lnTo>
                  <a:pt x="1347184" y="201077"/>
                </a:lnTo>
                <a:lnTo>
                  <a:pt x="1642223" y="238560"/>
                </a:lnTo>
                <a:lnTo>
                  <a:pt x="1962864" y="276043"/>
                </a:lnTo>
                <a:lnTo>
                  <a:pt x="2304232" y="314227"/>
                </a:lnTo>
                <a:lnTo>
                  <a:pt x="2672421" y="349608"/>
                </a:lnTo>
                <a:lnTo>
                  <a:pt x="3057678" y="383588"/>
                </a:lnTo>
                <a:lnTo>
                  <a:pt x="3464881" y="414415"/>
                </a:lnTo>
                <a:lnTo>
                  <a:pt x="3889152" y="443841"/>
                </a:lnTo>
                <a:lnTo>
                  <a:pt x="4331710" y="471515"/>
                </a:lnTo>
                <a:lnTo>
                  <a:pt x="4558476" y="481324"/>
                </a:lnTo>
                <a:lnTo>
                  <a:pt x="4790118" y="492183"/>
                </a:lnTo>
                <a:lnTo>
                  <a:pt x="5025418" y="502342"/>
                </a:lnTo>
                <a:lnTo>
                  <a:pt x="5261937" y="508998"/>
                </a:lnTo>
                <a:lnTo>
                  <a:pt x="5503332" y="514953"/>
                </a:lnTo>
                <a:lnTo>
                  <a:pt x="5747167" y="521259"/>
                </a:lnTo>
                <a:lnTo>
                  <a:pt x="5995877" y="525463"/>
                </a:lnTo>
                <a:lnTo>
                  <a:pt x="6247026" y="525463"/>
                </a:lnTo>
                <a:lnTo>
                  <a:pt x="6500613" y="527565"/>
                </a:lnTo>
                <a:lnTo>
                  <a:pt x="6756639" y="525463"/>
                </a:lnTo>
                <a:lnTo>
                  <a:pt x="7016322" y="521259"/>
                </a:lnTo>
                <a:lnTo>
                  <a:pt x="7276005" y="517406"/>
                </a:lnTo>
                <a:lnTo>
                  <a:pt x="7539345" y="508998"/>
                </a:lnTo>
                <a:lnTo>
                  <a:pt x="7805124" y="500241"/>
                </a:lnTo>
                <a:lnTo>
                  <a:pt x="8070903" y="490082"/>
                </a:lnTo>
                <a:lnTo>
                  <a:pt x="8339121" y="475719"/>
                </a:lnTo>
                <a:lnTo>
                  <a:pt x="8609776" y="458554"/>
                </a:lnTo>
                <a:lnTo>
                  <a:pt x="8881651" y="442089"/>
                </a:lnTo>
                <a:lnTo>
                  <a:pt x="9153526" y="421071"/>
                </a:lnTo>
                <a:lnTo>
                  <a:pt x="9429058" y="395849"/>
                </a:lnTo>
                <a:lnTo>
                  <a:pt x="9700933" y="370626"/>
                </a:lnTo>
                <a:lnTo>
                  <a:pt x="9977684" y="341551"/>
                </a:lnTo>
                <a:lnTo>
                  <a:pt x="10255655" y="309673"/>
                </a:lnTo>
                <a:lnTo>
                  <a:pt x="10529968" y="276043"/>
                </a:lnTo>
                <a:lnTo>
                  <a:pt x="10807939" y="236809"/>
                </a:lnTo>
                <a:lnTo>
                  <a:pt x="11084690" y="194772"/>
                </a:lnTo>
                <a:lnTo>
                  <a:pt x="11362661" y="153085"/>
                </a:lnTo>
                <a:lnTo>
                  <a:pt x="11639412" y="104392"/>
                </a:lnTo>
                <a:lnTo>
                  <a:pt x="11914945" y="54648"/>
                </a:lnTo>
                <a:lnTo>
                  <a:pt x="12191696" y="2452"/>
                </a:lnTo>
                <a:lnTo>
                  <a:pt x="12191696" y="2109542"/>
                </a:lnTo>
                <a:lnTo>
                  <a:pt x="12191999" y="2109542"/>
                </a:lnTo>
                <a:lnTo>
                  <a:pt x="12191999" y="2802467"/>
                </a:lnTo>
                <a:lnTo>
                  <a:pt x="12192418" y="2802467"/>
                </a:lnTo>
                <a:lnTo>
                  <a:pt x="12192418" y="5095933"/>
                </a:lnTo>
                <a:lnTo>
                  <a:pt x="1" y="5095933"/>
                </a:lnTo>
                <a:lnTo>
                  <a:pt x="1" y="4074529"/>
                </a:lnTo>
                <a:lnTo>
                  <a:pt x="0" y="4074529"/>
                </a:lnTo>
                <a:lnTo>
                  <a:pt x="0" y="2109542"/>
                </a:lnTo>
                <a:lnTo>
                  <a:pt x="1" y="2109542"/>
                </a:lnTo>
                <a:close/>
              </a:path>
            </a:pathLst>
          </a:custGeom>
          <a:solidFill>
            <a:schemeClr val="bg1"/>
          </a:solidFill>
          <a:ln>
            <a:noFill/>
          </a:ln>
        </p:spPr>
      </p:sp>
      <p:graphicFrame>
        <p:nvGraphicFramePr>
          <p:cNvPr id="7" name="Content Placeholder 2">
            <a:extLst>
              <a:ext uri="{FF2B5EF4-FFF2-40B4-BE49-F238E27FC236}">
                <a16:creationId xmlns:a16="http://schemas.microsoft.com/office/drawing/2014/main" id="{639DC101-1E2D-F6C0-B1F8-1E5AB606972D}"/>
              </a:ext>
            </a:extLst>
          </p:cNvPr>
          <p:cNvGraphicFramePr>
            <a:graphicFrameLocks noGrp="1"/>
          </p:cNvGraphicFramePr>
          <p:nvPr>
            <p:ph idx="1"/>
            <p:extLst>
              <p:ext uri="{D42A27DB-BD31-4B8C-83A1-F6EECF244321}">
                <p14:modId xmlns:p14="http://schemas.microsoft.com/office/powerpoint/2010/main" val="744218018"/>
              </p:ext>
            </p:extLst>
          </p:nvPr>
        </p:nvGraphicFramePr>
        <p:xfrm>
          <a:off x="648930" y="2810256"/>
          <a:ext cx="10895370" cy="34042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1961523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2" cstate="email">
            <a:duotone>
              <a:schemeClr val="bg2">
                <a:shade val="69000"/>
                <a:hueMod val="108000"/>
                <a:satMod val="164000"/>
                <a:lumMod val="74000"/>
              </a:schemeClr>
              <a:schemeClr val="bg2">
                <a:tint val="96000"/>
                <a:hueMod val="88000"/>
                <a:satMod val="140000"/>
                <a:lumMod val="132000"/>
              </a:schemeClr>
            </a:duotone>
            <a:extLst>
              <a:ext uri="{28A0092B-C50C-407E-A947-70E740481C1C}">
                <a14:useLocalDpi xmlns:a14="http://schemas.microsoft.com/office/drawing/2010/main"/>
              </a:ext>
            </a:extLst>
          </a:blip>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8A3C342-1D03-412F-8DD3-BF519E8E0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7CCC418-DD21-4817-73E4-BAFEE643F0E8}"/>
              </a:ext>
            </a:extLst>
          </p:cNvPr>
          <p:cNvSpPr>
            <a:spLocks noGrp="1"/>
          </p:cNvSpPr>
          <p:nvPr>
            <p:ph type="title"/>
          </p:nvPr>
        </p:nvSpPr>
        <p:spPr>
          <a:xfrm>
            <a:off x="648930" y="629266"/>
            <a:ext cx="6188190" cy="1622321"/>
          </a:xfrm>
        </p:spPr>
        <p:txBody>
          <a:bodyPr>
            <a:normAutofit/>
          </a:bodyPr>
          <a:lstStyle/>
          <a:p>
            <a:r>
              <a:rPr lang="en-US">
                <a:solidFill>
                  <a:srgbClr val="EBEBEB"/>
                </a:solidFill>
              </a:rPr>
              <a:t>Asserting Authority</a:t>
            </a:r>
          </a:p>
        </p:txBody>
      </p:sp>
      <p:sp>
        <p:nvSpPr>
          <p:cNvPr id="3" name="Content Placeholder 2">
            <a:extLst>
              <a:ext uri="{FF2B5EF4-FFF2-40B4-BE49-F238E27FC236}">
                <a16:creationId xmlns:a16="http://schemas.microsoft.com/office/drawing/2014/main" id="{2C1B51C3-16EC-5026-6F73-CDE03B1AA8B9}"/>
              </a:ext>
            </a:extLst>
          </p:cNvPr>
          <p:cNvSpPr>
            <a:spLocks noGrp="1"/>
          </p:cNvSpPr>
          <p:nvPr>
            <p:ph idx="1"/>
          </p:nvPr>
        </p:nvSpPr>
        <p:spPr>
          <a:xfrm>
            <a:off x="335867" y="1722246"/>
            <a:ext cx="7136496" cy="4832859"/>
          </a:xfrm>
        </p:spPr>
        <p:txBody>
          <a:bodyPr>
            <a:normAutofit fontScale="92500"/>
          </a:bodyPr>
          <a:lstStyle/>
          <a:p>
            <a:r>
              <a:rPr lang="en-US" sz="2400" dirty="0">
                <a:solidFill>
                  <a:srgbClr val="FFFFFF"/>
                </a:solidFill>
              </a:rPr>
              <a:t>Asserting authority happens when scripture, spiritual practices or the norms accepted within a spiritual community are used to enforce gender roles that are abusive or coercive.</a:t>
            </a:r>
          </a:p>
          <a:p>
            <a:r>
              <a:rPr lang="en-US" sz="2400" b="1" dirty="0">
                <a:solidFill>
                  <a:srgbClr val="FFFFFF"/>
                </a:solidFill>
              </a:rPr>
              <a:t>It also happens when the Bible is used to create an unequal seizing of power in the relationship. </a:t>
            </a:r>
          </a:p>
          <a:p>
            <a:r>
              <a:rPr lang="en-US" sz="2400" dirty="0">
                <a:solidFill>
                  <a:srgbClr val="FFFFFF"/>
                </a:solidFill>
              </a:rPr>
              <a:t>The concept of male headship and privilege may be used to force a woman to submit to a man, obey his commands, and do everything he asks to please him. </a:t>
            </a:r>
          </a:p>
          <a:p>
            <a:r>
              <a:rPr lang="en-US" sz="2400" dirty="0">
                <a:solidFill>
                  <a:srgbClr val="FFFFFF"/>
                </a:solidFill>
              </a:rPr>
              <a:t>Verses from Scripture may be misquoted and distorted to threaten and punish a victim.</a:t>
            </a:r>
          </a:p>
          <a:p>
            <a:endParaRPr lang="en-US" dirty="0">
              <a:solidFill>
                <a:srgbClr val="FFFFFF"/>
              </a:solidFill>
            </a:endParaRPr>
          </a:p>
        </p:txBody>
      </p:sp>
      <p:sp>
        <p:nvSpPr>
          <p:cNvPr id="11" name="Freeform 31">
            <a:extLst>
              <a:ext uri="{FF2B5EF4-FFF2-40B4-BE49-F238E27FC236}">
                <a16:creationId xmlns:a16="http://schemas.microsoft.com/office/drawing/2014/main" id="{81CC9B02-E087-4350-AEBD-2C3CF001AF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15974"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pic>
        <p:nvPicPr>
          <p:cNvPr id="4" name="Picture 3">
            <a:extLst>
              <a:ext uri="{FF2B5EF4-FFF2-40B4-BE49-F238E27FC236}">
                <a16:creationId xmlns:a16="http://schemas.microsoft.com/office/drawing/2014/main" id="{6EBE3929-C491-C305-42F3-1E53A3D5574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229175" y="1"/>
            <a:ext cx="4963245" cy="6858001"/>
          </a:xfrm>
          <a:custGeom>
            <a:avLst/>
            <a:gdLst/>
            <a:ahLst/>
            <a:cxnLst/>
            <a:rect l="l" t="t" r="r" b="b"/>
            <a:pathLst>
              <a:path w="4963245" h="6858001">
                <a:moveTo>
                  <a:pt x="1177" y="0"/>
                </a:moveTo>
                <a:lnTo>
                  <a:pt x="1344715" y="0"/>
                </a:lnTo>
                <a:lnTo>
                  <a:pt x="1344715" y="1"/>
                </a:lnTo>
                <a:lnTo>
                  <a:pt x="4963245" y="1"/>
                </a:lnTo>
                <a:lnTo>
                  <a:pt x="4963244" y="6858001"/>
                </a:lnTo>
                <a:lnTo>
                  <a:pt x="900697" y="6858001"/>
                </a:lnTo>
                <a:lnTo>
                  <a:pt x="900697" y="6858000"/>
                </a:lnTo>
                <a:lnTo>
                  <a:pt x="0" y="6858000"/>
                </a:lnTo>
                <a:lnTo>
                  <a:pt x="5883" y="6817538"/>
                </a:lnTo>
                <a:lnTo>
                  <a:pt x="23196" y="6698894"/>
                </a:lnTo>
                <a:lnTo>
                  <a:pt x="35299" y="6612483"/>
                </a:lnTo>
                <a:lnTo>
                  <a:pt x="48073" y="6509613"/>
                </a:lnTo>
                <a:lnTo>
                  <a:pt x="63369" y="6387541"/>
                </a:lnTo>
                <a:lnTo>
                  <a:pt x="79506" y="6252438"/>
                </a:lnTo>
                <a:lnTo>
                  <a:pt x="96483" y="6100191"/>
                </a:lnTo>
                <a:lnTo>
                  <a:pt x="114469" y="5934227"/>
                </a:lnTo>
                <a:lnTo>
                  <a:pt x="132454" y="5753862"/>
                </a:lnTo>
                <a:lnTo>
                  <a:pt x="150776" y="5561838"/>
                </a:lnTo>
                <a:lnTo>
                  <a:pt x="167753" y="5354726"/>
                </a:lnTo>
                <a:lnTo>
                  <a:pt x="184058" y="5138013"/>
                </a:lnTo>
                <a:lnTo>
                  <a:pt x="198849" y="4908956"/>
                </a:lnTo>
                <a:lnTo>
                  <a:pt x="212969" y="4670298"/>
                </a:lnTo>
                <a:lnTo>
                  <a:pt x="226248" y="4421352"/>
                </a:lnTo>
                <a:lnTo>
                  <a:pt x="230955" y="4293793"/>
                </a:lnTo>
                <a:lnTo>
                  <a:pt x="236165" y="4163492"/>
                </a:lnTo>
                <a:lnTo>
                  <a:pt x="241040" y="4031133"/>
                </a:lnTo>
                <a:lnTo>
                  <a:pt x="244234" y="3898087"/>
                </a:lnTo>
                <a:lnTo>
                  <a:pt x="247091" y="3762299"/>
                </a:lnTo>
                <a:lnTo>
                  <a:pt x="250117" y="3625139"/>
                </a:lnTo>
                <a:lnTo>
                  <a:pt x="252134" y="3485236"/>
                </a:lnTo>
                <a:lnTo>
                  <a:pt x="252134" y="3343961"/>
                </a:lnTo>
                <a:lnTo>
                  <a:pt x="253142" y="3201315"/>
                </a:lnTo>
                <a:lnTo>
                  <a:pt x="252134" y="3057297"/>
                </a:lnTo>
                <a:lnTo>
                  <a:pt x="250117" y="2911221"/>
                </a:lnTo>
                <a:lnTo>
                  <a:pt x="248268" y="2765146"/>
                </a:lnTo>
                <a:lnTo>
                  <a:pt x="244234" y="2617013"/>
                </a:lnTo>
                <a:lnTo>
                  <a:pt x="240032" y="2467509"/>
                </a:lnTo>
                <a:lnTo>
                  <a:pt x="235157" y="2318004"/>
                </a:lnTo>
                <a:lnTo>
                  <a:pt x="228266" y="2167128"/>
                </a:lnTo>
                <a:lnTo>
                  <a:pt x="220029" y="2014881"/>
                </a:lnTo>
                <a:lnTo>
                  <a:pt x="212129" y="1861947"/>
                </a:lnTo>
                <a:lnTo>
                  <a:pt x="202044" y="1709014"/>
                </a:lnTo>
                <a:lnTo>
                  <a:pt x="189941" y="1554023"/>
                </a:lnTo>
                <a:lnTo>
                  <a:pt x="177839" y="1401090"/>
                </a:lnTo>
                <a:lnTo>
                  <a:pt x="163887" y="1245413"/>
                </a:lnTo>
                <a:lnTo>
                  <a:pt x="148591" y="1089051"/>
                </a:lnTo>
                <a:lnTo>
                  <a:pt x="132455" y="934746"/>
                </a:lnTo>
                <a:lnTo>
                  <a:pt x="113629" y="778383"/>
                </a:lnTo>
                <a:lnTo>
                  <a:pt x="93458" y="622707"/>
                </a:lnTo>
                <a:lnTo>
                  <a:pt x="73455" y="466344"/>
                </a:lnTo>
                <a:lnTo>
                  <a:pt x="50091" y="310668"/>
                </a:lnTo>
                <a:lnTo>
                  <a:pt x="26222" y="155677"/>
                </a:lnTo>
                <a:close/>
              </a:path>
            </a:pathLst>
          </a:custGeom>
        </p:spPr>
      </p:pic>
      <p:sp>
        <p:nvSpPr>
          <p:cNvPr id="7" name="TextBox 6">
            <a:extLst>
              <a:ext uri="{FF2B5EF4-FFF2-40B4-BE49-F238E27FC236}">
                <a16:creationId xmlns:a16="http://schemas.microsoft.com/office/drawing/2014/main" id="{672F5900-5917-3076-C2E4-D7211061BA2E}"/>
              </a:ext>
            </a:extLst>
          </p:cNvPr>
          <p:cNvSpPr txBox="1"/>
          <p:nvPr/>
        </p:nvSpPr>
        <p:spPr>
          <a:xfrm>
            <a:off x="7575446" y="121920"/>
            <a:ext cx="4240521" cy="307777"/>
          </a:xfrm>
          <a:prstGeom prst="rect">
            <a:avLst/>
          </a:prstGeom>
          <a:noFill/>
        </p:spPr>
        <p:txBody>
          <a:bodyPr wrap="square" rtlCol="0">
            <a:spAutoFit/>
          </a:bodyPr>
          <a:lstStyle/>
          <a:p>
            <a:pPr algn="ctr"/>
            <a:r>
              <a:rPr lang="en-US" sz="1400" dirty="0">
                <a:solidFill>
                  <a:schemeClr val="bg1"/>
                </a:solidFill>
              </a:rPr>
              <a:t>Photo by Aaron Burden on </a:t>
            </a:r>
            <a:r>
              <a:rPr lang="en-US" sz="1400" dirty="0" err="1">
                <a:solidFill>
                  <a:schemeClr val="bg1"/>
                </a:solidFill>
              </a:rPr>
              <a:t>Unsplash</a:t>
            </a:r>
            <a:endParaRPr lang="en-US" sz="1400" dirty="0">
              <a:solidFill>
                <a:schemeClr val="bg1"/>
              </a:solidFill>
            </a:endParaRPr>
          </a:p>
        </p:txBody>
      </p:sp>
    </p:spTree>
    <p:extLst>
      <p:ext uri="{BB962C8B-B14F-4D97-AF65-F5344CB8AC3E}">
        <p14:creationId xmlns:p14="http://schemas.microsoft.com/office/powerpoint/2010/main" val="410457625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cstate="email">
            <a:duotone>
              <a:schemeClr val="bg2">
                <a:shade val="69000"/>
                <a:hueMod val="108000"/>
                <a:satMod val="164000"/>
                <a:lumMod val="74000"/>
              </a:schemeClr>
              <a:schemeClr val="bg2">
                <a:tint val="96000"/>
                <a:hueMod val="88000"/>
                <a:satMod val="140000"/>
                <a:lumMod val="132000"/>
              </a:schemeClr>
            </a:duotone>
            <a:extLst>
              <a:ext uri="{28A0092B-C50C-407E-A947-70E740481C1C}">
                <a14:useLocalDpi xmlns:a14="http://schemas.microsoft.com/office/drawing/2010/main"/>
              </a:ext>
            </a:extLst>
          </a:blip>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8A3C342-1D03-412F-8DD3-BF519E8E0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14131D7-1ED6-25A2-F1FD-811962A07D84}"/>
              </a:ext>
            </a:extLst>
          </p:cNvPr>
          <p:cNvSpPr>
            <a:spLocks noGrp="1"/>
          </p:cNvSpPr>
          <p:nvPr>
            <p:ph type="title"/>
          </p:nvPr>
        </p:nvSpPr>
        <p:spPr>
          <a:xfrm>
            <a:off x="648930" y="629266"/>
            <a:ext cx="6188190" cy="1622321"/>
          </a:xfrm>
        </p:spPr>
        <p:txBody>
          <a:bodyPr>
            <a:normAutofit/>
          </a:bodyPr>
          <a:lstStyle/>
          <a:p>
            <a:r>
              <a:rPr lang="en-US" b="1" dirty="0">
                <a:solidFill>
                  <a:srgbClr val="EBEBEB"/>
                </a:solidFill>
              </a:rPr>
              <a:t>Introduction</a:t>
            </a:r>
          </a:p>
        </p:txBody>
      </p:sp>
      <p:sp>
        <p:nvSpPr>
          <p:cNvPr id="3" name="Content Placeholder 2">
            <a:extLst>
              <a:ext uri="{FF2B5EF4-FFF2-40B4-BE49-F238E27FC236}">
                <a16:creationId xmlns:a16="http://schemas.microsoft.com/office/drawing/2014/main" id="{82773EB0-D818-D4F9-7CD7-A92E783C0D1B}"/>
              </a:ext>
            </a:extLst>
          </p:cNvPr>
          <p:cNvSpPr>
            <a:spLocks noGrp="1"/>
          </p:cNvSpPr>
          <p:nvPr>
            <p:ph idx="1"/>
          </p:nvPr>
        </p:nvSpPr>
        <p:spPr>
          <a:xfrm>
            <a:off x="648510" y="2251587"/>
            <a:ext cx="6188189" cy="3785419"/>
          </a:xfrm>
        </p:spPr>
        <p:txBody>
          <a:bodyPr>
            <a:normAutofit/>
          </a:bodyPr>
          <a:lstStyle/>
          <a:p>
            <a:pPr marL="0" indent="0">
              <a:buNone/>
            </a:pPr>
            <a:r>
              <a:rPr lang="en-US" sz="2800" dirty="0">
                <a:solidFill>
                  <a:srgbClr val="FFFFFF"/>
                </a:solidFill>
                <a:latin typeface="+mn-lt"/>
              </a:rPr>
              <a:t>This is a relatively new area – and we are all still learning.</a:t>
            </a:r>
          </a:p>
          <a:p>
            <a:pPr marL="0" indent="0">
              <a:buNone/>
            </a:pPr>
            <a:r>
              <a:rPr lang="en-US" sz="2800" dirty="0">
                <a:solidFill>
                  <a:srgbClr val="FFFFFF"/>
                </a:solidFill>
                <a:latin typeface="+mn-lt"/>
              </a:rPr>
              <a:t>So I welcome your thoughts and ideas as we grow together and learn how to become safe people who create safe families, churches and communities.</a:t>
            </a:r>
          </a:p>
          <a:p>
            <a:endParaRPr lang="en-US" dirty="0">
              <a:solidFill>
                <a:srgbClr val="FFFFFF"/>
              </a:solidFill>
              <a:latin typeface="+mn-lt"/>
            </a:endParaRPr>
          </a:p>
        </p:txBody>
      </p:sp>
      <p:sp>
        <p:nvSpPr>
          <p:cNvPr id="11" name="Freeform 31">
            <a:extLst>
              <a:ext uri="{FF2B5EF4-FFF2-40B4-BE49-F238E27FC236}">
                <a16:creationId xmlns:a16="http://schemas.microsoft.com/office/drawing/2014/main" id="{81CC9B02-E087-4350-AEBD-2C3CF001AF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15974"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pic>
        <p:nvPicPr>
          <p:cNvPr id="4" name="Picture 3">
            <a:extLst>
              <a:ext uri="{FF2B5EF4-FFF2-40B4-BE49-F238E27FC236}">
                <a16:creationId xmlns:a16="http://schemas.microsoft.com/office/drawing/2014/main" id="{39725F18-A42F-B7CD-3D2F-E47425F15D1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229175" y="1"/>
            <a:ext cx="4963245" cy="6858001"/>
          </a:xfrm>
          <a:custGeom>
            <a:avLst/>
            <a:gdLst/>
            <a:ahLst/>
            <a:cxnLst/>
            <a:rect l="l" t="t" r="r" b="b"/>
            <a:pathLst>
              <a:path w="4963245" h="6858001">
                <a:moveTo>
                  <a:pt x="1177" y="0"/>
                </a:moveTo>
                <a:lnTo>
                  <a:pt x="1344715" y="0"/>
                </a:lnTo>
                <a:lnTo>
                  <a:pt x="1344715" y="1"/>
                </a:lnTo>
                <a:lnTo>
                  <a:pt x="4963245" y="1"/>
                </a:lnTo>
                <a:lnTo>
                  <a:pt x="4963244" y="6858001"/>
                </a:lnTo>
                <a:lnTo>
                  <a:pt x="900697" y="6858001"/>
                </a:lnTo>
                <a:lnTo>
                  <a:pt x="900697" y="6858000"/>
                </a:lnTo>
                <a:lnTo>
                  <a:pt x="0" y="6858000"/>
                </a:lnTo>
                <a:lnTo>
                  <a:pt x="5883" y="6817538"/>
                </a:lnTo>
                <a:lnTo>
                  <a:pt x="23196" y="6698894"/>
                </a:lnTo>
                <a:lnTo>
                  <a:pt x="35299" y="6612483"/>
                </a:lnTo>
                <a:lnTo>
                  <a:pt x="48073" y="6509613"/>
                </a:lnTo>
                <a:lnTo>
                  <a:pt x="63369" y="6387541"/>
                </a:lnTo>
                <a:lnTo>
                  <a:pt x="79506" y="6252438"/>
                </a:lnTo>
                <a:lnTo>
                  <a:pt x="96483" y="6100191"/>
                </a:lnTo>
                <a:lnTo>
                  <a:pt x="114469" y="5934227"/>
                </a:lnTo>
                <a:lnTo>
                  <a:pt x="132454" y="5753862"/>
                </a:lnTo>
                <a:lnTo>
                  <a:pt x="150776" y="5561838"/>
                </a:lnTo>
                <a:lnTo>
                  <a:pt x="167753" y="5354726"/>
                </a:lnTo>
                <a:lnTo>
                  <a:pt x="184058" y="5138013"/>
                </a:lnTo>
                <a:lnTo>
                  <a:pt x="198849" y="4908956"/>
                </a:lnTo>
                <a:lnTo>
                  <a:pt x="212969" y="4670298"/>
                </a:lnTo>
                <a:lnTo>
                  <a:pt x="226248" y="4421352"/>
                </a:lnTo>
                <a:lnTo>
                  <a:pt x="230955" y="4293793"/>
                </a:lnTo>
                <a:lnTo>
                  <a:pt x="236165" y="4163492"/>
                </a:lnTo>
                <a:lnTo>
                  <a:pt x="241040" y="4031133"/>
                </a:lnTo>
                <a:lnTo>
                  <a:pt x="244234" y="3898087"/>
                </a:lnTo>
                <a:lnTo>
                  <a:pt x="247091" y="3762299"/>
                </a:lnTo>
                <a:lnTo>
                  <a:pt x="250117" y="3625139"/>
                </a:lnTo>
                <a:lnTo>
                  <a:pt x="252134" y="3485236"/>
                </a:lnTo>
                <a:lnTo>
                  <a:pt x="252134" y="3343961"/>
                </a:lnTo>
                <a:lnTo>
                  <a:pt x="253142" y="3201315"/>
                </a:lnTo>
                <a:lnTo>
                  <a:pt x="252134" y="3057297"/>
                </a:lnTo>
                <a:lnTo>
                  <a:pt x="250117" y="2911221"/>
                </a:lnTo>
                <a:lnTo>
                  <a:pt x="248268" y="2765146"/>
                </a:lnTo>
                <a:lnTo>
                  <a:pt x="244234" y="2617013"/>
                </a:lnTo>
                <a:lnTo>
                  <a:pt x="240032" y="2467509"/>
                </a:lnTo>
                <a:lnTo>
                  <a:pt x="235157" y="2318004"/>
                </a:lnTo>
                <a:lnTo>
                  <a:pt x="228266" y="2167128"/>
                </a:lnTo>
                <a:lnTo>
                  <a:pt x="220029" y="2014881"/>
                </a:lnTo>
                <a:lnTo>
                  <a:pt x="212129" y="1861947"/>
                </a:lnTo>
                <a:lnTo>
                  <a:pt x="202044" y="1709014"/>
                </a:lnTo>
                <a:lnTo>
                  <a:pt x="189941" y="1554023"/>
                </a:lnTo>
                <a:lnTo>
                  <a:pt x="177839" y="1401090"/>
                </a:lnTo>
                <a:lnTo>
                  <a:pt x="163887" y="1245413"/>
                </a:lnTo>
                <a:lnTo>
                  <a:pt x="148591" y="1089051"/>
                </a:lnTo>
                <a:lnTo>
                  <a:pt x="132455" y="934746"/>
                </a:lnTo>
                <a:lnTo>
                  <a:pt x="113629" y="778383"/>
                </a:lnTo>
                <a:lnTo>
                  <a:pt x="93458" y="622707"/>
                </a:lnTo>
                <a:lnTo>
                  <a:pt x="73455" y="466344"/>
                </a:lnTo>
                <a:lnTo>
                  <a:pt x="50091" y="310668"/>
                </a:lnTo>
                <a:lnTo>
                  <a:pt x="26222" y="155677"/>
                </a:lnTo>
                <a:close/>
              </a:path>
            </a:pathLst>
          </a:custGeom>
        </p:spPr>
      </p:pic>
      <p:sp>
        <p:nvSpPr>
          <p:cNvPr id="6" name="TextBox 5">
            <a:extLst>
              <a:ext uri="{FF2B5EF4-FFF2-40B4-BE49-F238E27FC236}">
                <a16:creationId xmlns:a16="http://schemas.microsoft.com/office/drawing/2014/main" id="{05AEF255-886C-FDC2-0B25-D7CDAEE5D930}"/>
              </a:ext>
            </a:extLst>
          </p:cNvPr>
          <p:cNvSpPr txBox="1"/>
          <p:nvPr/>
        </p:nvSpPr>
        <p:spPr>
          <a:xfrm>
            <a:off x="7852790" y="6261111"/>
            <a:ext cx="4240521" cy="307777"/>
          </a:xfrm>
          <a:prstGeom prst="rect">
            <a:avLst/>
          </a:prstGeom>
          <a:noFill/>
        </p:spPr>
        <p:txBody>
          <a:bodyPr wrap="square" rtlCol="0">
            <a:spAutoFit/>
          </a:bodyPr>
          <a:lstStyle/>
          <a:p>
            <a:pPr algn="ctr"/>
            <a:r>
              <a:rPr lang="en-US" sz="1400" dirty="0"/>
              <a:t>Photo by </a:t>
            </a:r>
            <a:r>
              <a:rPr lang="en-US" sz="1400"/>
              <a:t>Sandy Millar on </a:t>
            </a:r>
            <a:r>
              <a:rPr lang="en-US" sz="1400" dirty="0" err="1"/>
              <a:t>Unsplash</a:t>
            </a:r>
            <a:endParaRPr lang="en-US" sz="1400" dirty="0"/>
          </a:p>
        </p:txBody>
      </p:sp>
    </p:spTree>
    <p:extLst>
      <p:ext uri="{BB962C8B-B14F-4D97-AF65-F5344CB8AC3E}">
        <p14:creationId xmlns:p14="http://schemas.microsoft.com/office/powerpoint/2010/main" val="370734534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2" cstate="email">
            <a:duotone>
              <a:schemeClr val="bg2">
                <a:shade val="69000"/>
                <a:hueMod val="108000"/>
                <a:satMod val="164000"/>
                <a:lumMod val="74000"/>
              </a:schemeClr>
              <a:schemeClr val="bg2">
                <a:tint val="96000"/>
                <a:hueMod val="88000"/>
                <a:satMod val="140000"/>
                <a:lumMod val="132000"/>
              </a:schemeClr>
            </a:duotone>
            <a:extLst>
              <a:ext uri="{28A0092B-C50C-407E-A947-70E740481C1C}">
                <a14:useLocalDpi xmlns:a14="http://schemas.microsoft.com/office/drawing/2010/main"/>
              </a:ext>
            </a:extLst>
          </a:blip>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8A3C342-1D03-412F-8DD3-BF519E8E0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38C810B-42A4-2502-E561-8C6E82085588}"/>
              </a:ext>
            </a:extLst>
          </p:cNvPr>
          <p:cNvSpPr>
            <a:spLocks noGrp="1"/>
          </p:cNvSpPr>
          <p:nvPr>
            <p:ph type="title"/>
          </p:nvPr>
        </p:nvSpPr>
        <p:spPr>
          <a:xfrm>
            <a:off x="648930" y="426321"/>
            <a:ext cx="6188190" cy="1622321"/>
          </a:xfrm>
        </p:spPr>
        <p:txBody>
          <a:bodyPr>
            <a:normAutofit/>
          </a:bodyPr>
          <a:lstStyle/>
          <a:p>
            <a:r>
              <a:rPr lang="en-US" dirty="0">
                <a:solidFill>
                  <a:srgbClr val="EBEBEB"/>
                </a:solidFill>
              </a:rPr>
              <a:t>Trapping victims in abusive relationships</a:t>
            </a:r>
          </a:p>
        </p:txBody>
      </p:sp>
      <p:sp>
        <p:nvSpPr>
          <p:cNvPr id="3" name="Content Placeholder 2">
            <a:extLst>
              <a:ext uri="{FF2B5EF4-FFF2-40B4-BE49-F238E27FC236}">
                <a16:creationId xmlns:a16="http://schemas.microsoft.com/office/drawing/2014/main" id="{685DB543-1C39-A819-B7E8-C3F4FBD2148F}"/>
              </a:ext>
            </a:extLst>
          </p:cNvPr>
          <p:cNvSpPr>
            <a:spLocks noGrp="1"/>
          </p:cNvSpPr>
          <p:nvPr>
            <p:ph idx="1"/>
          </p:nvPr>
        </p:nvSpPr>
        <p:spPr>
          <a:xfrm>
            <a:off x="359111" y="2012232"/>
            <a:ext cx="7216335" cy="4809357"/>
          </a:xfrm>
        </p:spPr>
        <p:txBody>
          <a:bodyPr>
            <a:normAutofit/>
          </a:bodyPr>
          <a:lstStyle/>
          <a:p>
            <a:pPr>
              <a:lnSpc>
                <a:spcPct val="90000"/>
              </a:lnSpc>
            </a:pPr>
            <a:r>
              <a:rPr lang="en-US" dirty="0">
                <a:solidFill>
                  <a:srgbClr val="FFFFFF"/>
                </a:solidFill>
              </a:rPr>
              <a:t>Scripture may be used to </a:t>
            </a:r>
            <a:r>
              <a:rPr lang="en-US" dirty="0" err="1">
                <a:solidFill>
                  <a:srgbClr val="FFFFFF"/>
                </a:solidFill>
              </a:rPr>
              <a:t>pressurise</a:t>
            </a:r>
            <a:r>
              <a:rPr lang="en-US" dirty="0">
                <a:solidFill>
                  <a:srgbClr val="FFFFFF"/>
                </a:solidFill>
              </a:rPr>
              <a:t> a victim into a cycle of abuse followed by demands for forgiveness.</a:t>
            </a:r>
          </a:p>
          <a:p>
            <a:pPr>
              <a:lnSpc>
                <a:spcPct val="90000"/>
              </a:lnSpc>
            </a:pPr>
            <a:r>
              <a:rPr lang="en-US" b="1" dirty="0">
                <a:solidFill>
                  <a:srgbClr val="FFFFFF"/>
                </a:solidFill>
              </a:rPr>
              <a:t>Scriptures may be misused to trap the victim in a marriage or relationship and make them feel guilty for wanting to leave.</a:t>
            </a:r>
          </a:p>
          <a:p>
            <a:pPr>
              <a:lnSpc>
                <a:spcPct val="90000"/>
              </a:lnSpc>
            </a:pPr>
            <a:r>
              <a:rPr lang="en-US" dirty="0">
                <a:solidFill>
                  <a:srgbClr val="FFFFFF"/>
                </a:solidFill>
              </a:rPr>
              <a:t>Victims may be pressured into forgiving the abuser and sacrificing their own needs for the sake of the relationship.</a:t>
            </a:r>
          </a:p>
          <a:p>
            <a:pPr>
              <a:lnSpc>
                <a:spcPct val="90000"/>
              </a:lnSpc>
            </a:pPr>
            <a:r>
              <a:rPr lang="en-US" dirty="0">
                <a:solidFill>
                  <a:srgbClr val="FFFFFF"/>
                </a:solidFill>
              </a:rPr>
              <a:t>The abuser may use scriptures to defend their </a:t>
            </a:r>
            <a:r>
              <a:rPr lang="en-US" dirty="0" err="1">
                <a:solidFill>
                  <a:srgbClr val="FFFFFF"/>
                </a:solidFill>
              </a:rPr>
              <a:t>behaviour</a:t>
            </a:r>
            <a:r>
              <a:rPr lang="en-US" dirty="0">
                <a:solidFill>
                  <a:srgbClr val="FFFFFF"/>
                </a:solidFill>
              </a:rPr>
              <a:t> or to minimize and normalize the abuse.</a:t>
            </a:r>
          </a:p>
          <a:p>
            <a:pPr>
              <a:lnSpc>
                <a:spcPct val="90000"/>
              </a:lnSpc>
            </a:pPr>
            <a:r>
              <a:rPr lang="en-US" dirty="0">
                <a:solidFill>
                  <a:srgbClr val="FFFFFF"/>
                </a:solidFill>
              </a:rPr>
              <a:t>Victims may be manipulated into remaining silent about the abuse, accepting the suffering as something that they deserve, or believing that the abuse will be of spiritual benefit to them. </a:t>
            </a:r>
          </a:p>
          <a:p>
            <a:pPr>
              <a:lnSpc>
                <a:spcPct val="90000"/>
              </a:lnSpc>
            </a:pPr>
            <a:endParaRPr lang="en-US" sz="1400" dirty="0">
              <a:solidFill>
                <a:srgbClr val="FFFFFF"/>
              </a:solidFill>
            </a:endParaRPr>
          </a:p>
        </p:txBody>
      </p:sp>
      <p:sp>
        <p:nvSpPr>
          <p:cNvPr id="11" name="Freeform 31">
            <a:extLst>
              <a:ext uri="{FF2B5EF4-FFF2-40B4-BE49-F238E27FC236}">
                <a16:creationId xmlns:a16="http://schemas.microsoft.com/office/drawing/2014/main" id="{81CC9B02-E087-4350-AEBD-2C3CF001AF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15974"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pic>
        <p:nvPicPr>
          <p:cNvPr id="4" name="Picture 3">
            <a:extLst>
              <a:ext uri="{FF2B5EF4-FFF2-40B4-BE49-F238E27FC236}">
                <a16:creationId xmlns:a16="http://schemas.microsoft.com/office/drawing/2014/main" id="{88BBD915-BC3C-3AA1-BC69-543A287F0A5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2"/>
          <a:stretch/>
        </p:blipFill>
        <p:spPr>
          <a:xfrm>
            <a:off x="7201448" y="-36412"/>
            <a:ext cx="4963245" cy="6858001"/>
          </a:xfrm>
          <a:custGeom>
            <a:avLst/>
            <a:gdLst/>
            <a:ahLst/>
            <a:cxnLst/>
            <a:rect l="l" t="t" r="r" b="b"/>
            <a:pathLst>
              <a:path w="4963245" h="6858001">
                <a:moveTo>
                  <a:pt x="1177" y="0"/>
                </a:moveTo>
                <a:lnTo>
                  <a:pt x="1344715" y="0"/>
                </a:lnTo>
                <a:lnTo>
                  <a:pt x="1344715" y="1"/>
                </a:lnTo>
                <a:lnTo>
                  <a:pt x="4963245" y="1"/>
                </a:lnTo>
                <a:lnTo>
                  <a:pt x="4963244" y="6858001"/>
                </a:lnTo>
                <a:lnTo>
                  <a:pt x="900697" y="6858001"/>
                </a:lnTo>
                <a:lnTo>
                  <a:pt x="900697" y="6858000"/>
                </a:lnTo>
                <a:lnTo>
                  <a:pt x="0" y="6858000"/>
                </a:lnTo>
                <a:lnTo>
                  <a:pt x="5883" y="6817538"/>
                </a:lnTo>
                <a:lnTo>
                  <a:pt x="23196" y="6698894"/>
                </a:lnTo>
                <a:lnTo>
                  <a:pt x="35299" y="6612483"/>
                </a:lnTo>
                <a:lnTo>
                  <a:pt x="48073" y="6509613"/>
                </a:lnTo>
                <a:lnTo>
                  <a:pt x="63369" y="6387541"/>
                </a:lnTo>
                <a:lnTo>
                  <a:pt x="79506" y="6252438"/>
                </a:lnTo>
                <a:lnTo>
                  <a:pt x="96483" y="6100191"/>
                </a:lnTo>
                <a:lnTo>
                  <a:pt x="114469" y="5934227"/>
                </a:lnTo>
                <a:lnTo>
                  <a:pt x="132454" y="5753862"/>
                </a:lnTo>
                <a:lnTo>
                  <a:pt x="150776" y="5561838"/>
                </a:lnTo>
                <a:lnTo>
                  <a:pt x="167753" y="5354726"/>
                </a:lnTo>
                <a:lnTo>
                  <a:pt x="184058" y="5138013"/>
                </a:lnTo>
                <a:lnTo>
                  <a:pt x="198849" y="4908956"/>
                </a:lnTo>
                <a:lnTo>
                  <a:pt x="212969" y="4670298"/>
                </a:lnTo>
                <a:lnTo>
                  <a:pt x="226248" y="4421352"/>
                </a:lnTo>
                <a:lnTo>
                  <a:pt x="230955" y="4293793"/>
                </a:lnTo>
                <a:lnTo>
                  <a:pt x="236165" y="4163492"/>
                </a:lnTo>
                <a:lnTo>
                  <a:pt x="241040" y="4031133"/>
                </a:lnTo>
                <a:lnTo>
                  <a:pt x="244234" y="3898087"/>
                </a:lnTo>
                <a:lnTo>
                  <a:pt x="247091" y="3762299"/>
                </a:lnTo>
                <a:lnTo>
                  <a:pt x="250117" y="3625139"/>
                </a:lnTo>
                <a:lnTo>
                  <a:pt x="252134" y="3485236"/>
                </a:lnTo>
                <a:lnTo>
                  <a:pt x="252134" y="3343961"/>
                </a:lnTo>
                <a:lnTo>
                  <a:pt x="253142" y="3201315"/>
                </a:lnTo>
                <a:lnTo>
                  <a:pt x="252134" y="3057297"/>
                </a:lnTo>
                <a:lnTo>
                  <a:pt x="250117" y="2911221"/>
                </a:lnTo>
                <a:lnTo>
                  <a:pt x="248268" y="2765146"/>
                </a:lnTo>
                <a:lnTo>
                  <a:pt x="244234" y="2617013"/>
                </a:lnTo>
                <a:lnTo>
                  <a:pt x="240032" y="2467509"/>
                </a:lnTo>
                <a:lnTo>
                  <a:pt x="235157" y="2318004"/>
                </a:lnTo>
                <a:lnTo>
                  <a:pt x="228266" y="2167128"/>
                </a:lnTo>
                <a:lnTo>
                  <a:pt x="220029" y="2014881"/>
                </a:lnTo>
                <a:lnTo>
                  <a:pt x="212129" y="1861947"/>
                </a:lnTo>
                <a:lnTo>
                  <a:pt x="202044" y="1709014"/>
                </a:lnTo>
                <a:lnTo>
                  <a:pt x="189941" y="1554023"/>
                </a:lnTo>
                <a:lnTo>
                  <a:pt x="177839" y="1401090"/>
                </a:lnTo>
                <a:lnTo>
                  <a:pt x="163887" y="1245413"/>
                </a:lnTo>
                <a:lnTo>
                  <a:pt x="148591" y="1089051"/>
                </a:lnTo>
                <a:lnTo>
                  <a:pt x="132455" y="934746"/>
                </a:lnTo>
                <a:lnTo>
                  <a:pt x="113629" y="778383"/>
                </a:lnTo>
                <a:lnTo>
                  <a:pt x="93458" y="622707"/>
                </a:lnTo>
                <a:lnTo>
                  <a:pt x="73455" y="466344"/>
                </a:lnTo>
                <a:lnTo>
                  <a:pt x="50091" y="310668"/>
                </a:lnTo>
                <a:lnTo>
                  <a:pt x="26222" y="155677"/>
                </a:lnTo>
                <a:close/>
              </a:path>
            </a:pathLst>
          </a:custGeom>
        </p:spPr>
      </p:pic>
      <p:sp>
        <p:nvSpPr>
          <p:cNvPr id="7" name="TextBox 6">
            <a:extLst>
              <a:ext uri="{FF2B5EF4-FFF2-40B4-BE49-F238E27FC236}">
                <a16:creationId xmlns:a16="http://schemas.microsoft.com/office/drawing/2014/main" id="{D7F40D48-9144-ABAA-81FF-2A7385A6660F}"/>
              </a:ext>
            </a:extLst>
          </p:cNvPr>
          <p:cNvSpPr txBox="1"/>
          <p:nvPr/>
        </p:nvSpPr>
        <p:spPr>
          <a:xfrm>
            <a:off x="7776531" y="6396335"/>
            <a:ext cx="4240521" cy="307777"/>
          </a:xfrm>
          <a:prstGeom prst="rect">
            <a:avLst/>
          </a:prstGeom>
          <a:noFill/>
        </p:spPr>
        <p:txBody>
          <a:bodyPr wrap="square" rtlCol="0">
            <a:spAutoFit/>
          </a:bodyPr>
          <a:lstStyle/>
          <a:p>
            <a:pPr algn="ctr"/>
            <a:r>
              <a:rPr lang="en-US" sz="1400" dirty="0"/>
              <a:t>Photo by Nick Fewings on </a:t>
            </a:r>
            <a:r>
              <a:rPr lang="en-US" sz="1400" dirty="0" err="1"/>
              <a:t>Unsplash</a:t>
            </a:r>
            <a:endParaRPr lang="en-US" sz="1400" dirty="0"/>
          </a:p>
        </p:txBody>
      </p:sp>
    </p:spTree>
    <p:extLst>
      <p:ext uri="{BB962C8B-B14F-4D97-AF65-F5344CB8AC3E}">
        <p14:creationId xmlns:p14="http://schemas.microsoft.com/office/powerpoint/2010/main" val="17232044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2" cstate="email">
            <a:duotone>
              <a:schemeClr val="bg2">
                <a:shade val="69000"/>
                <a:hueMod val="108000"/>
                <a:satMod val="164000"/>
                <a:lumMod val="74000"/>
              </a:schemeClr>
              <a:schemeClr val="bg2">
                <a:tint val="96000"/>
                <a:hueMod val="88000"/>
                <a:satMod val="140000"/>
                <a:lumMod val="132000"/>
              </a:schemeClr>
            </a:duotone>
            <a:extLst>
              <a:ext uri="{28A0092B-C50C-407E-A947-70E740481C1C}">
                <a14:useLocalDpi xmlns:a14="http://schemas.microsoft.com/office/drawing/2010/main"/>
              </a:ext>
            </a:extLst>
          </a:blip>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8A3C342-1D03-412F-8DD3-BF519E8E0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F7A49C5-19AA-FDEC-E5CB-2CEAA92B0A19}"/>
              </a:ext>
            </a:extLst>
          </p:cNvPr>
          <p:cNvSpPr>
            <a:spLocks noGrp="1"/>
          </p:cNvSpPr>
          <p:nvPr>
            <p:ph type="title"/>
          </p:nvPr>
        </p:nvSpPr>
        <p:spPr>
          <a:xfrm>
            <a:off x="648930" y="629266"/>
            <a:ext cx="6188190" cy="1622321"/>
          </a:xfrm>
        </p:spPr>
        <p:txBody>
          <a:bodyPr>
            <a:normAutofit/>
          </a:bodyPr>
          <a:lstStyle/>
          <a:p>
            <a:r>
              <a:rPr lang="en-US">
                <a:solidFill>
                  <a:srgbClr val="EBEBEB"/>
                </a:solidFill>
              </a:rPr>
              <a:t>Isolation</a:t>
            </a:r>
          </a:p>
        </p:txBody>
      </p:sp>
      <p:sp>
        <p:nvSpPr>
          <p:cNvPr id="3" name="Content Placeholder 2">
            <a:extLst>
              <a:ext uri="{FF2B5EF4-FFF2-40B4-BE49-F238E27FC236}">
                <a16:creationId xmlns:a16="http://schemas.microsoft.com/office/drawing/2014/main" id="{ACB65573-739F-6B12-D035-123CD31FCCA8}"/>
              </a:ext>
            </a:extLst>
          </p:cNvPr>
          <p:cNvSpPr>
            <a:spLocks noGrp="1"/>
          </p:cNvSpPr>
          <p:nvPr>
            <p:ph idx="1"/>
          </p:nvPr>
        </p:nvSpPr>
        <p:spPr>
          <a:xfrm>
            <a:off x="340461" y="1630334"/>
            <a:ext cx="6903869" cy="4960374"/>
          </a:xfrm>
        </p:spPr>
        <p:txBody>
          <a:bodyPr>
            <a:noAutofit/>
          </a:bodyPr>
          <a:lstStyle/>
          <a:p>
            <a:pPr>
              <a:lnSpc>
                <a:spcPct val="90000"/>
              </a:lnSpc>
            </a:pPr>
            <a:r>
              <a:rPr lang="en-US" sz="2400" b="1" dirty="0">
                <a:solidFill>
                  <a:srgbClr val="FFFFFF"/>
                </a:solidFill>
              </a:rPr>
              <a:t>Abusers may isolate their victims from their spiritual communities by preventing them from attending church meetings.</a:t>
            </a:r>
          </a:p>
          <a:p>
            <a:pPr>
              <a:lnSpc>
                <a:spcPct val="90000"/>
              </a:lnSpc>
            </a:pPr>
            <a:r>
              <a:rPr lang="en-US" sz="2400" dirty="0">
                <a:solidFill>
                  <a:srgbClr val="FFFFFF"/>
                </a:solidFill>
              </a:rPr>
              <a:t>Abusers may move their family to an isolated place (“We need to flee the cities!”) where they do not have any friends or family, or even a local church.</a:t>
            </a:r>
          </a:p>
          <a:p>
            <a:pPr>
              <a:lnSpc>
                <a:spcPct val="90000"/>
              </a:lnSpc>
            </a:pPr>
            <a:r>
              <a:rPr lang="en-US" sz="2400" dirty="0">
                <a:solidFill>
                  <a:srgbClr val="FFFFFF"/>
                </a:solidFill>
              </a:rPr>
              <a:t>Abusers may regularly move from one community to another so that the victim cannot get spiritual support from others. </a:t>
            </a:r>
          </a:p>
          <a:p>
            <a:pPr>
              <a:lnSpc>
                <a:spcPct val="90000"/>
              </a:lnSpc>
            </a:pPr>
            <a:r>
              <a:rPr lang="en-US" sz="2400" dirty="0">
                <a:solidFill>
                  <a:srgbClr val="FFFFFF"/>
                </a:solidFill>
              </a:rPr>
              <a:t>Abusers may silence their victims, be overly vigilant of their family members at church, and punish them at home if they speak to others.</a:t>
            </a:r>
          </a:p>
        </p:txBody>
      </p:sp>
      <p:sp>
        <p:nvSpPr>
          <p:cNvPr id="11" name="Freeform 31">
            <a:extLst>
              <a:ext uri="{FF2B5EF4-FFF2-40B4-BE49-F238E27FC236}">
                <a16:creationId xmlns:a16="http://schemas.microsoft.com/office/drawing/2014/main" id="{81CC9B02-E087-4350-AEBD-2C3CF001AF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15974"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pic>
        <p:nvPicPr>
          <p:cNvPr id="4" name="Picture 3">
            <a:extLst>
              <a:ext uri="{FF2B5EF4-FFF2-40B4-BE49-F238E27FC236}">
                <a16:creationId xmlns:a16="http://schemas.microsoft.com/office/drawing/2014/main" id="{67829889-A0DE-8B49-1DA3-EF964752049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229175" y="1"/>
            <a:ext cx="4963245" cy="6858001"/>
          </a:xfrm>
          <a:custGeom>
            <a:avLst/>
            <a:gdLst/>
            <a:ahLst/>
            <a:cxnLst/>
            <a:rect l="l" t="t" r="r" b="b"/>
            <a:pathLst>
              <a:path w="4963245" h="6858001">
                <a:moveTo>
                  <a:pt x="1177" y="0"/>
                </a:moveTo>
                <a:lnTo>
                  <a:pt x="1344715" y="0"/>
                </a:lnTo>
                <a:lnTo>
                  <a:pt x="1344715" y="1"/>
                </a:lnTo>
                <a:lnTo>
                  <a:pt x="4963245" y="1"/>
                </a:lnTo>
                <a:lnTo>
                  <a:pt x="4963244" y="6858001"/>
                </a:lnTo>
                <a:lnTo>
                  <a:pt x="900697" y="6858001"/>
                </a:lnTo>
                <a:lnTo>
                  <a:pt x="900697" y="6858000"/>
                </a:lnTo>
                <a:lnTo>
                  <a:pt x="0" y="6858000"/>
                </a:lnTo>
                <a:lnTo>
                  <a:pt x="5883" y="6817538"/>
                </a:lnTo>
                <a:lnTo>
                  <a:pt x="23196" y="6698894"/>
                </a:lnTo>
                <a:lnTo>
                  <a:pt x="35299" y="6612483"/>
                </a:lnTo>
                <a:lnTo>
                  <a:pt x="48073" y="6509613"/>
                </a:lnTo>
                <a:lnTo>
                  <a:pt x="63369" y="6387541"/>
                </a:lnTo>
                <a:lnTo>
                  <a:pt x="79506" y="6252438"/>
                </a:lnTo>
                <a:lnTo>
                  <a:pt x="96483" y="6100191"/>
                </a:lnTo>
                <a:lnTo>
                  <a:pt x="114469" y="5934227"/>
                </a:lnTo>
                <a:lnTo>
                  <a:pt x="132454" y="5753862"/>
                </a:lnTo>
                <a:lnTo>
                  <a:pt x="150776" y="5561838"/>
                </a:lnTo>
                <a:lnTo>
                  <a:pt x="167753" y="5354726"/>
                </a:lnTo>
                <a:lnTo>
                  <a:pt x="184058" y="5138013"/>
                </a:lnTo>
                <a:lnTo>
                  <a:pt x="198849" y="4908956"/>
                </a:lnTo>
                <a:lnTo>
                  <a:pt x="212969" y="4670298"/>
                </a:lnTo>
                <a:lnTo>
                  <a:pt x="226248" y="4421352"/>
                </a:lnTo>
                <a:lnTo>
                  <a:pt x="230955" y="4293793"/>
                </a:lnTo>
                <a:lnTo>
                  <a:pt x="236165" y="4163492"/>
                </a:lnTo>
                <a:lnTo>
                  <a:pt x="241040" y="4031133"/>
                </a:lnTo>
                <a:lnTo>
                  <a:pt x="244234" y="3898087"/>
                </a:lnTo>
                <a:lnTo>
                  <a:pt x="247091" y="3762299"/>
                </a:lnTo>
                <a:lnTo>
                  <a:pt x="250117" y="3625139"/>
                </a:lnTo>
                <a:lnTo>
                  <a:pt x="252134" y="3485236"/>
                </a:lnTo>
                <a:lnTo>
                  <a:pt x="252134" y="3343961"/>
                </a:lnTo>
                <a:lnTo>
                  <a:pt x="253142" y="3201315"/>
                </a:lnTo>
                <a:lnTo>
                  <a:pt x="252134" y="3057297"/>
                </a:lnTo>
                <a:lnTo>
                  <a:pt x="250117" y="2911221"/>
                </a:lnTo>
                <a:lnTo>
                  <a:pt x="248268" y="2765146"/>
                </a:lnTo>
                <a:lnTo>
                  <a:pt x="244234" y="2617013"/>
                </a:lnTo>
                <a:lnTo>
                  <a:pt x="240032" y="2467509"/>
                </a:lnTo>
                <a:lnTo>
                  <a:pt x="235157" y="2318004"/>
                </a:lnTo>
                <a:lnTo>
                  <a:pt x="228266" y="2167128"/>
                </a:lnTo>
                <a:lnTo>
                  <a:pt x="220029" y="2014881"/>
                </a:lnTo>
                <a:lnTo>
                  <a:pt x="212129" y="1861947"/>
                </a:lnTo>
                <a:lnTo>
                  <a:pt x="202044" y="1709014"/>
                </a:lnTo>
                <a:lnTo>
                  <a:pt x="189941" y="1554023"/>
                </a:lnTo>
                <a:lnTo>
                  <a:pt x="177839" y="1401090"/>
                </a:lnTo>
                <a:lnTo>
                  <a:pt x="163887" y="1245413"/>
                </a:lnTo>
                <a:lnTo>
                  <a:pt x="148591" y="1089051"/>
                </a:lnTo>
                <a:lnTo>
                  <a:pt x="132455" y="934746"/>
                </a:lnTo>
                <a:lnTo>
                  <a:pt x="113629" y="778383"/>
                </a:lnTo>
                <a:lnTo>
                  <a:pt x="93458" y="622707"/>
                </a:lnTo>
                <a:lnTo>
                  <a:pt x="73455" y="466344"/>
                </a:lnTo>
                <a:lnTo>
                  <a:pt x="50091" y="310668"/>
                </a:lnTo>
                <a:lnTo>
                  <a:pt x="26222" y="155677"/>
                </a:lnTo>
                <a:close/>
              </a:path>
            </a:pathLst>
          </a:custGeom>
        </p:spPr>
      </p:pic>
      <p:sp>
        <p:nvSpPr>
          <p:cNvPr id="7" name="TextBox 6">
            <a:extLst>
              <a:ext uri="{FF2B5EF4-FFF2-40B4-BE49-F238E27FC236}">
                <a16:creationId xmlns:a16="http://schemas.microsoft.com/office/drawing/2014/main" id="{296AD850-7A1F-3906-ADCC-A16DCCF58260}"/>
              </a:ext>
            </a:extLst>
          </p:cNvPr>
          <p:cNvSpPr txBox="1"/>
          <p:nvPr/>
        </p:nvSpPr>
        <p:spPr>
          <a:xfrm>
            <a:off x="7590536" y="226461"/>
            <a:ext cx="4240521" cy="307777"/>
          </a:xfrm>
          <a:prstGeom prst="rect">
            <a:avLst/>
          </a:prstGeom>
          <a:noFill/>
        </p:spPr>
        <p:txBody>
          <a:bodyPr wrap="square" rtlCol="0">
            <a:spAutoFit/>
          </a:bodyPr>
          <a:lstStyle/>
          <a:p>
            <a:pPr algn="ctr"/>
            <a:r>
              <a:rPr lang="en-US" sz="1400" dirty="0"/>
              <a:t>Photo by Hazel Aksoy on </a:t>
            </a:r>
            <a:r>
              <a:rPr lang="en-US" sz="1400" dirty="0" err="1"/>
              <a:t>Unsplash</a:t>
            </a:r>
            <a:endParaRPr lang="en-US" sz="1400" dirty="0"/>
          </a:p>
        </p:txBody>
      </p:sp>
    </p:spTree>
    <p:extLst>
      <p:ext uri="{BB962C8B-B14F-4D97-AF65-F5344CB8AC3E}">
        <p14:creationId xmlns:p14="http://schemas.microsoft.com/office/powerpoint/2010/main" val="76095872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2" cstate="email">
            <a:duotone>
              <a:schemeClr val="bg2">
                <a:shade val="69000"/>
                <a:hueMod val="108000"/>
                <a:satMod val="164000"/>
                <a:lumMod val="74000"/>
              </a:schemeClr>
              <a:schemeClr val="bg2">
                <a:tint val="96000"/>
                <a:hueMod val="88000"/>
                <a:satMod val="140000"/>
                <a:lumMod val="132000"/>
              </a:schemeClr>
            </a:duotone>
            <a:extLst>
              <a:ext uri="{28A0092B-C50C-407E-A947-70E740481C1C}">
                <a14:useLocalDpi xmlns:a14="http://schemas.microsoft.com/office/drawing/2010/main"/>
              </a:ext>
            </a:extLst>
          </a:blip>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8A3C342-1D03-412F-8DD3-BF519E8E0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0435A5-7882-A942-B920-C8AF614361FC}"/>
              </a:ext>
            </a:extLst>
          </p:cNvPr>
          <p:cNvSpPr>
            <a:spLocks noGrp="1"/>
          </p:cNvSpPr>
          <p:nvPr>
            <p:ph type="title"/>
          </p:nvPr>
        </p:nvSpPr>
        <p:spPr>
          <a:xfrm>
            <a:off x="648930" y="629266"/>
            <a:ext cx="6188190" cy="1622321"/>
          </a:xfrm>
        </p:spPr>
        <p:txBody>
          <a:bodyPr>
            <a:normAutofit/>
          </a:bodyPr>
          <a:lstStyle/>
          <a:p>
            <a:r>
              <a:rPr lang="en-US">
                <a:solidFill>
                  <a:srgbClr val="EBEBEB"/>
                </a:solidFill>
              </a:rPr>
              <a:t>Using coercion in the spiritual community</a:t>
            </a:r>
          </a:p>
        </p:txBody>
      </p:sp>
      <p:sp>
        <p:nvSpPr>
          <p:cNvPr id="3" name="Content Placeholder 2">
            <a:extLst>
              <a:ext uri="{FF2B5EF4-FFF2-40B4-BE49-F238E27FC236}">
                <a16:creationId xmlns:a16="http://schemas.microsoft.com/office/drawing/2014/main" id="{DD372759-ED5A-CABE-D41C-690538EC2D57}"/>
              </a:ext>
            </a:extLst>
          </p:cNvPr>
          <p:cNvSpPr>
            <a:spLocks noGrp="1"/>
          </p:cNvSpPr>
          <p:nvPr>
            <p:ph idx="1"/>
          </p:nvPr>
        </p:nvSpPr>
        <p:spPr>
          <a:xfrm>
            <a:off x="350555" y="2251586"/>
            <a:ext cx="6864631" cy="4295969"/>
          </a:xfrm>
        </p:spPr>
        <p:txBody>
          <a:bodyPr>
            <a:normAutofit/>
          </a:bodyPr>
          <a:lstStyle/>
          <a:p>
            <a:r>
              <a:rPr lang="en-US" sz="2200" b="1" dirty="0">
                <a:solidFill>
                  <a:srgbClr val="FFFFFF"/>
                </a:solidFill>
              </a:rPr>
              <a:t>Abusers may persuade church leaders or other members to </a:t>
            </a:r>
            <a:r>
              <a:rPr lang="en-US" sz="2200" b="1" dirty="0" err="1">
                <a:solidFill>
                  <a:srgbClr val="FFFFFF"/>
                </a:solidFill>
              </a:rPr>
              <a:t>pressurise</a:t>
            </a:r>
            <a:r>
              <a:rPr lang="en-US" sz="2200" b="1" dirty="0">
                <a:solidFill>
                  <a:srgbClr val="FFFFFF"/>
                </a:solidFill>
              </a:rPr>
              <a:t> a victim to be forgiving, and to stay in a relationship or marriage.</a:t>
            </a:r>
          </a:p>
          <a:p>
            <a:r>
              <a:rPr lang="en-US" sz="2200" dirty="0">
                <a:solidFill>
                  <a:srgbClr val="FFFFFF"/>
                </a:solidFill>
              </a:rPr>
              <a:t>Letters, special meetings, pastoral visits, and phone calls, etc. may be used to apply coercive pressure.</a:t>
            </a:r>
          </a:p>
          <a:p>
            <a:r>
              <a:rPr lang="en-US" sz="2200" dirty="0">
                <a:solidFill>
                  <a:srgbClr val="FFFFFF"/>
                </a:solidFill>
              </a:rPr>
              <a:t>Often the church leaders only hear the abuser’s side of the story, and they have a distorted picture of the reality of the abusive relationship. </a:t>
            </a:r>
          </a:p>
        </p:txBody>
      </p:sp>
      <p:sp>
        <p:nvSpPr>
          <p:cNvPr id="11" name="Freeform 31">
            <a:extLst>
              <a:ext uri="{FF2B5EF4-FFF2-40B4-BE49-F238E27FC236}">
                <a16:creationId xmlns:a16="http://schemas.microsoft.com/office/drawing/2014/main" id="{81CC9B02-E087-4350-AEBD-2C3CF001AF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15974"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pic>
        <p:nvPicPr>
          <p:cNvPr id="4" name="Picture 3">
            <a:extLst>
              <a:ext uri="{FF2B5EF4-FFF2-40B4-BE49-F238E27FC236}">
                <a16:creationId xmlns:a16="http://schemas.microsoft.com/office/drawing/2014/main" id="{05CF6479-A344-8909-3A5F-3F51E4EBCA8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2"/>
          <a:stretch/>
        </p:blipFill>
        <p:spPr>
          <a:xfrm>
            <a:off x="7215188" y="-15056"/>
            <a:ext cx="5043767" cy="6858001"/>
          </a:xfrm>
          <a:custGeom>
            <a:avLst/>
            <a:gdLst/>
            <a:ahLst/>
            <a:cxnLst/>
            <a:rect l="l" t="t" r="r" b="b"/>
            <a:pathLst>
              <a:path w="4963245" h="6858001">
                <a:moveTo>
                  <a:pt x="1177" y="0"/>
                </a:moveTo>
                <a:lnTo>
                  <a:pt x="1344715" y="0"/>
                </a:lnTo>
                <a:lnTo>
                  <a:pt x="1344715" y="1"/>
                </a:lnTo>
                <a:lnTo>
                  <a:pt x="4963245" y="1"/>
                </a:lnTo>
                <a:lnTo>
                  <a:pt x="4963244" y="6858001"/>
                </a:lnTo>
                <a:lnTo>
                  <a:pt x="900697" y="6858001"/>
                </a:lnTo>
                <a:lnTo>
                  <a:pt x="900697" y="6858000"/>
                </a:lnTo>
                <a:lnTo>
                  <a:pt x="0" y="6858000"/>
                </a:lnTo>
                <a:lnTo>
                  <a:pt x="5883" y="6817538"/>
                </a:lnTo>
                <a:lnTo>
                  <a:pt x="23196" y="6698894"/>
                </a:lnTo>
                <a:lnTo>
                  <a:pt x="35299" y="6612483"/>
                </a:lnTo>
                <a:lnTo>
                  <a:pt x="48073" y="6509613"/>
                </a:lnTo>
                <a:lnTo>
                  <a:pt x="63369" y="6387541"/>
                </a:lnTo>
                <a:lnTo>
                  <a:pt x="79506" y="6252438"/>
                </a:lnTo>
                <a:lnTo>
                  <a:pt x="96483" y="6100191"/>
                </a:lnTo>
                <a:lnTo>
                  <a:pt x="114469" y="5934227"/>
                </a:lnTo>
                <a:lnTo>
                  <a:pt x="132454" y="5753862"/>
                </a:lnTo>
                <a:lnTo>
                  <a:pt x="150776" y="5561838"/>
                </a:lnTo>
                <a:lnTo>
                  <a:pt x="167753" y="5354726"/>
                </a:lnTo>
                <a:lnTo>
                  <a:pt x="184058" y="5138013"/>
                </a:lnTo>
                <a:lnTo>
                  <a:pt x="198849" y="4908956"/>
                </a:lnTo>
                <a:lnTo>
                  <a:pt x="212969" y="4670298"/>
                </a:lnTo>
                <a:lnTo>
                  <a:pt x="226248" y="4421352"/>
                </a:lnTo>
                <a:lnTo>
                  <a:pt x="230955" y="4293793"/>
                </a:lnTo>
                <a:lnTo>
                  <a:pt x="236165" y="4163492"/>
                </a:lnTo>
                <a:lnTo>
                  <a:pt x="241040" y="4031133"/>
                </a:lnTo>
                <a:lnTo>
                  <a:pt x="244234" y="3898087"/>
                </a:lnTo>
                <a:lnTo>
                  <a:pt x="247091" y="3762299"/>
                </a:lnTo>
                <a:lnTo>
                  <a:pt x="250117" y="3625139"/>
                </a:lnTo>
                <a:lnTo>
                  <a:pt x="252134" y="3485236"/>
                </a:lnTo>
                <a:lnTo>
                  <a:pt x="252134" y="3343961"/>
                </a:lnTo>
                <a:lnTo>
                  <a:pt x="253142" y="3201315"/>
                </a:lnTo>
                <a:lnTo>
                  <a:pt x="252134" y="3057297"/>
                </a:lnTo>
                <a:lnTo>
                  <a:pt x="250117" y="2911221"/>
                </a:lnTo>
                <a:lnTo>
                  <a:pt x="248268" y="2765146"/>
                </a:lnTo>
                <a:lnTo>
                  <a:pt x="244234" y="2617013"/>
                </a:lnTo>
                <a:lnTo>
                  <a:pt x="240032" y="2467509"/>
                </a:lnTo>
                <a:lnTo>
                  <a:pt x="235157" y="2318004"/>
                </a:lnTo>
                <a:lnTo>
                  <a:pt x="228266" y="2167128"/>
                </a:lnTo>
                <a:lnTo>
                  <a:pt x="220029" y="2014881"/>
                </a:lnTo>
                <a:lnTo>
                  <a:pt x="212129" y="1861947"/>
                </a:lnTo>
                <a:lnTo>
                  <a:pt x="202044" y="1709014"/>
                </a:lnTo>
                <a:lnTo>
                  <a:pt x="189941" y="1554023"/>
                </a:lnTo>
                <a:lnTo>
                  <a:pt x="177839" y="1401090"/>
                </a:lnTo>
                <a:lnTo>
                  <a:pt x="163887" y="1245413"/>
                </a:lnTo>
                <a:lnTo>
                  <a:pt x="148591" y="1089051"/>
                </a:lnTo>
                <a:lnTo>
                  <a:pt x="132455" y="934746"/>
                </a:lnTo>
                <a:lnTo>
                  <a:pt x="113629" y="778383"/>
                </a:lnTo>
                <a:lnTo>
                  <a:pt x="93458" y="622707"/>
                </a:lnTo>
                <a:lnTo>
                  <a:pt x="73455" y="466344"/>
                </a:lnTo>
                <a:lnTo>
                  <a:pt x="50091" y="310668"/>
                </a:lnTo>
                <a:lnTo>
                  <a:pt x="26222" y="155677"/>
                </a:lnTo>
                <a:close/>
              </a:path>
            </a:pathLst>
          </a:custGeom>
        </p:spPr>
      </p:pic>
      <p:pic>
        <p:nvPicPr>
          <p:cNvPr id="5" name="Picture 4">
            <a:extLst>
              <a:ext uri="{FF2B5EF4-FFF2-40B4-BE49-F238E27FC236}">
                <a16:creationId xmlns:a16="http://schemas.microsoft.com/office/drawing/2014/main" id="{B53DA5E4-D9CF-B40F-4CE9-B917E30AF032}"/>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0787061" y="2390428"/>
            <a:ext cx="1471893" cy="3190875"/>
          </a:xfrm>
          <a:prstGeom prst="rect">
            <a:avLst/>
          </a:prstGeom>
        </p:spPr>
      </p:pic>
      <p:sp>
        <p:nvSpPr>
          <p:cNvPr id="8" name="TextBox 7">
            <a:extLst>
              <a:ext uri="{FF2B5EF4-FFF2-40B4-BE49-F238E27FC236}">
                <a16:creationId xmlns:a16="http://schemas.microsoft.com/office/drawing/2014/main" id="{1244E51B-7227-DDD9-3D86-A3472246D282}"/>
              </a:ext>
            </a:extLst>
          </p:cNvPr>
          <p:cNvSpPr txBox="1"/>
          <p:nvPr/>
        </p:nvSpPr>
        <p:spPr>
          <a:xfrm>
            <a:off x="7719381" y="6162928"/>
            <a:ext cx="4240521" cy="307777"/>
          </a:xfrm>
          <a:prstGeom prst="rect">
            <a:avLst/>
          </a:prstGeom>
          <a:noFill/>
        </p:spPr>
        <p:txBody>
          <a:bodyPr wrap="square" rtlCol="0">
            <a:spAutoFit/>
          </a:bodyPr>
          <a:lstStyle/>
          <a:p>
            <a:pPr algn="ctr"/>
            <a:r>
              <a:rPr lang="en-US" sz="1400" dirty="0">
                <a:solidFill>
                  <a:schemeClr val="bg1"/>
                </a:solidFill>
              </a:rPr>
              <a:t>Photo by Markus </a:t>
            </a:r>
            <a:r>
              <a:rPr lang="en-US" sz="1400" dirty="0" err="1">
                <a:solidFill>
                  <a:schemeClr val="bg1"/>
                </a:solidFill>
              </a:rPr>
              <a:t>Spiske</a:t>
            </a:r>
            <a:r>
              <a:rPr lang="en-US" sz="1400" dirty="0">
                <a:solidFill>
                  <a:schemeClr val="bg1"/>
                </a:solidFill>
              </a:rPr>
              <a:t> on </a:t>
            </a:r>
            <a:r>
              <a:rPr lang="en-US" sz="1400" dirty="0" err="1">
                <a:solidFill>
                  <a:schemeClr val="bg1"/>
                </a:solidFill>
              </a:rPr>
              <a:t>Unsplash</a:t>
            </a:r>
            <a:endParaRPr lang="en-US" sz="1400" dirty="0">
              <a:solidFill>
                <a:schemeClr val="bg1"/>
              </a:solidFill>
            </a:endParaRPr>
          </a:p>
        </p:txBody>
      </p:sp>
    </p:spTree>
    <p:extLst>
      <p:ext uri="{BB962C8B-B14F-4D97-AF65-F5344CB8AC3E}">
        <p14:creationId xmlns:p14="http://schemas.microsoft.com/office/powerpoint/2010/main" val="347628317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2" cstate="email">
            <a:duotone>
              <a:schemeClr val="bg2">
                <a:shade val="69000"/>
                <a:hueMod val="108000"/>
                <a:satMod val="164000"/>
                <a:lumMod val="74000"/>
              </a:schemeClr>
              <a:schemeClr val="bg2">
                <a:tint val="96000"/>
                <a:hueMod val="88000"/>
                <a:satMod val="140000"/>
                <a:lumMod val="132000"/>
              </a:schemeClr>
            </a:duotone>
            <a:extLst>
              <a:ext uri="{28A0092B-C50C-407E-A947-70E740481C1C}">
                <a14:useLocalDpi xmlns:a14="http://schemas.microsoft.com/office/drawing/2010/main"/>
              </a:ext>
            </a:extLst>
          </a:blip>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8A3C342-1D03-412F-8DD3-BF519E8E0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5AC24E0-C4B3-2240-046C-7BC772D2D6B6}"/>
              </a:ext>
            </a:extLst>
          </p:cNvPr>
          <p:cNvSpPr>
            <a:spLocks noGrp="1"/>
          </p:cNvSpPr>
          <p:nvPr>
            <p:ph type="title"/>
          </p:nvPr>
        </p:nvSpPr>
        <p:spPr>
          <a:xfrm>
            <a:off x="648930" y="629266"/>
            <a:ext cx="6188190" cy="1622321"/>
          </a:xfrm>
        </p:spPr>
        <p:txBody>
          <a:bodyPr>
            <a:normAutofit/>
          </a:bodyPr>
          <a:lstStyle/>
          <a:p>
            <a:r>
              <a:rPr lang="en-US">
                <a:solidFill>
                  <a:srgbClr val="EBEBEB"/>
                </a:solidFill>
              </a:rPr>
              <a:t>Victim blaming</a:t>
            </a:r>
          </a:p>
        </p:txBody>
      </p:sp>
      <p:sp>
        <p:nvSpPr>
          <p:cNvPr id="3" name="Content Placeholder 2">
            <a:extLst>
              <a:ext uri="{FF2B5EF4-FFF2-40B4-BE49-F238E27FC236}">
                <a16:creationId xmlns:a16="http://schemas.microsoft.com/office/drawing/2014/main" id="{6D2600D7-EBA5-48ED-6155-2DAE200DFF85}"/>
              </a:ext>
            </a:extLst>
          </p:cNvPr>
          <p:cNvSpPr>
            <a:spLocks noGrp="1"/>
          </p:cNvSpPr>
          <p:nvPr>
            <p:ph idx="1"/>
          </p:nvPr>
        </p:nvSpPr>
        <p:spPr>
          <a:xfrm>
            <a:off x="413893" y="2133600"/>
            <a:ext cx="6188189" cy="3785419"/>
          </a:xfrm>
        </p:spPr>
        <p:txBody>
          <a:bodyPr>
            <a:normAutofit/>
          </a:bodyPr>
          <a:lstStyle/>
          <a:p>
            <a:r>
              <a:rPr lang="en-US" sz="2400" dirty="0">
                <a:solidFill>
                  <a:srgbClr val="FFFFFF"/>
                </a:solidFill>
              </a:rPr>
              <a:t>In some contexts, abusers may use Scripture, spiritual practices and cultural norms to blame their victim and </a:t>
            </a:r>
            <a:r>
              <a:rPr lang="en-US" sz="2400" b="1" dirty="0">
                <a:solidFill>
                  <a:srgbClr val="FFFFFF"/>
                </a:solidFill>
              </a:rPr>
              <a:t>justify the abuse </a:t>
            </a:r>
            <a:r>
              <a:rPr lang="en-US" sz="2400" dirty="0">
                <a:solidFill>
                  <a:srgbClr val="FFFFFF"/>
                </a:solidFill>
              </a:rPr>
              <a:t>because the victim is “female”, “sinful”, “the ‘weaker vessel”, “estranged from God”, “not created in God’s image”, “created to serve man and be submissive”, “unclean”, etc. </a:t>
            </a:r>
          </a:p>
        </p:txBody>
      </p:sp>
      <p:sp>
        <p:nvSpPr>
          <p:cNvPr id="11" name="Freeform 31">
            <a:extLst>
              <a:ext uri="{FF2B5EF4-FFF2-40B4-BE49-F238E27FC236}">
                <a16:creationId xmlns:a16="http://schemas.microsoft.com/office/drawing/2014/main" id="{81CC9B02-E087-4350-AEBD-2C3CF001AF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15974"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pic>
        <p:nvPicPr>
          <p:cNvPr id="4" name="Picture 3" descr="Close-up of a person's eye&#10;&#10;Description automatically generated with medium confidence">
            <a:extLst>
              <a:ext uri="{FF2B5EF4-FFF2-40B4-BE49-F238E27FC236}">
                <a16:creationId xmlns:a16="http://schemas.microsoft.com/office/drawing/2014/main" id="{32194C5D-C9D2-DECE-342B-3D3A35DBFBA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251012" y="-2"/>
            <a:ext cx="4963245" cy="6858001"/>
          </a:xfrm>
          <a:custGeom>
            <a:avLst/>
            <a:gdLst/>
            <a:ahLst/>
            <a:cxnLst/>
            <a:rect l="l" t="t" r="r" b="b"/>
            <a:pathLst>
              <a:path w="4963245" h="6858001">
                <a:moveTo>
                  <a:pt x="1177" y="0"/>
                </a:moveTo>
                <a:lnTo>
                  <a:pt x="1344715" y="0"/>
                </a:lnTo>
                <a:lnTo>
                  <a:pt x="1344715" y="1"/>
                </a:lnTo>
                <a:lnTo>
                  <a:pt x="4963245" y="1"/>
                </a:lnTo>
                <a:lnTo>
                  <a:pt x="4963244" y="6858001"/>
                </a:lnTo>
                <a:lnTo>
                  <a:pt x="900697" y="6858001"/>
                </a:lnTo>
                <a:lnTo>
                  <a:pt x="900697" y="6858000"/>
                </a:lnTo>
                <a:lnTo>
                  <a:pt x="0" y="6858000"/>
                </a:lnTo>
                <a:lnTo>
                  <a:pt x="5883" y="6817538"/>
                </a:lnTo>
                <a:lnTo>
                  <a:pt x="23196" y="6698894"/>
                </a:lnTo>
                <a:lnTo>
                  <a:pt x="35299" y="6612483"/>
                </a:lnTo>
                <a:lnTo>
                  <a:pt x="48073" y="6509613"/>
                </a:lnTo>
                <a:lnTo>
                  <a:pt x="63369" y="6387541"/>
                </a:lnTo>
                <a:lnTo>
                  <a:pt x="79506" y="6252438"/>
                </a:lnTo>
                <a:lnTo>
                  <a:pt x="96483" y="6100191"/>
                </a:lnTo>
                <a:lnTo>
                  <a:pt x="114469" y="5934227"/>
                </a:lnTo>
                <a:lnTo>
                  <a:pt x="132454" y="5753862"/>
                </a:lnTo>
                <a:lnTo>
                  <a:pt x="150776" y="5561838"/>
                </a:lnTo>
                <a:lnTo>
                  <a:pt x="167753" y="5354726"/>
                </a:lnTo>
                <a:lnTo>
                  <a:pt x="184058" y="5138013"/>
                </a:lnTo>
                <a:lnTo>
                  <a:pt x="198849" y="4908956"/>
                </a:lnTo>
                <a:lnTo>
                  <a:pt x="212969" y="4670298"/>
                </a:lnTo>
                <a:lnTo>
                  <a:pt x="226248" y="4421352"/>
                </a:lnTo>
                <a:lnTo>
                  <a:pt x="230955" y="4293793"/>
                </a:lnTo>
                <a:lnTo>
                  <a:pt x="236165" y="4163492"/>
                </a:lnTo>
                <a:lnTo>
                  <a:pt x="241040" y="4031133"/>
                </a:lnTo>
                <a:lnTo>
                  <a:pt x="244234" y="3898087"/>
                </a:lnTo>
                <a:lnTo>
                  <a:pt x="247091" y="3762299"/>
                </a:lnTo>
                <a:lnTo>
                  <a:pt x="250117" y="3625139"/>
                </a:lnTo>
                <a:lnTo>
                  <a:pt x="252134" y="3485236"/>
                </a:lnTo>
                <a:lnTo>
                  <a:pt x="252134" y="3343961"/>
                </a:lnTo>
                <a:lnTo>
                  <a:pt x="253142" y="3201315"/>
                </a:lnTo>
                <a:lnTo>
                  <a:pt x="252134" y="3057297"/>
                </a:lnTo>
                <a:lnTo>
                  <a:pt x="250117" y="2911221"/>
                </a:lnTo>
                <a:lnTo>
                  <a:pt x="248268" y="2765146"/>
                </a:lnTo>
                <a:lnTo>
                  <a:pt x="244234" y="2617013"/>
                </a:lnTo>
                <a:lnTo>
                  <a:pt x="240032" y="2467509"/>
                </a:lnTo>
                <a:lnTo>
                  <a:pt x="235157" y="2318004"/>
                </a:lnTo>
                <a:lnTo>
                  <a:pt x="228266" y="2167128"/>
                </a:lnTo>
                <a:lnTo>
                  <a:pt x="220029" y="2014881"/>
                </a:lnTo>
                <a:lnTo>
                  <a:pt x="212129" y="1861947"/>
                </a:lnTo>
                <a:lnTo>
                  <a:pt x="202044" y="1709014"/>
                </a:lnTo>
                <a:lnTo>
                  <a:pt x="189941" y="1554023"/>
                </a:lnTo>
                <a:lnTo>
                  <a:pt x="177839" y="1401090"/>
                </a:lnTo>
                <a:lnTo>
                  <a:pt x="163887" y="1245413"/>
                </a:lnTo>
                <a:lnTo>
                  <a:pt x="148591" y="1089051"/>
                </a:lnTo>
                <a:lnTo>
                  <a:pt x="132455" y="934746"/>
                </a:lnTo>
                <a:lnTo>
                  <a:pt x="113629" y="778383"/>
                </a:lnTo>
                <a:lnTo>
                  <a:pt x="93458" y="622707"/>
                </a:lnTo>
                <a:lnTo>
                  <a:pt x="73455" y="466344"/>
                </a:lnTo>
                <a:lnTo>
                  <a:pt x="50091" y="310668"/>
                </a:lnTo>
                <a:lnTo>
                  <a:pt x="26222" y="155677"/>
                </a:lnTo>
                <a:close/>
              </a:path>
            </a:pathLst>
          </a:custGeom>
        </p:spPr>
      </p:pic>
      <p:sp>
        <p:nvSpPr>
          <p:cNvPr id="7" name="TextBox 6">
            <a:extLst>
              <a:ext uri="{FF2B5EF4-FFF2-40B4-BE49-F238E27FC236}">
                <a16:creationId xmlns:a16="http://schemas.microsoft.com/office/drawing/2014/main" id="{E5D9B33B-1D86-D187-EC38-83404A5B4A28}"/>
              </a:ext>
            </a:extLst>
          </p:cNvPr>
          <p:cNvSpPr txBox="1"/>
          <p:nvPr/>
        </p:nvSpPr>
        <p:spPr>
          <a:xfrm>
            <a:off x="7612373" y="6191250"/>
            <a:ext cx="4240521" cy="307777"/>
          </a:xfrm>
          <a:prstGeom prst="rect">
            <a:avLst/>
          </a:prstGeom>
          <a:noFill/>
        </p:spPr>
        <p:txBody>
          <a:bodyPr wrap="square" rtlCol="0">
            <a:spAutoFit/>
          </a:bodyPr>
          <a:lstStyle/>
          <a:p>
            <a:pPr algn="ctr"/>
            <a:r>
              <a:rPr lang="en-US" sz="1400" dirty="0">
                <a:solidFill>
                  <a:schemeClr val="bg1"/>
                </a:solidFill>
              </a:rPr>
              <a:t>Photo by Louis Galvez on </a:t>
            </a:r>
            <a:r>
              <a:rPr lang="en-US" sz="1400" dirty="0" err="1">
                <a:solidFill>
                  <a:schemeClr val="bg1"/>
                </a:solidFill>
              </a:rPr>
              <a:t>Unsplash</a:t>
            </a:r>
            <a:endParaRPr lang="en-US" sz="1400" dirty="0">
              <a:solidFill>
                <a:schemeClr val="bg1"/>
              </a:solidFill>
            </a:endParaRPr>
          </a:p>
        </p:txBody>
      </p:sp>
    </p:spTree>
    <p:extLst>
      <p:ext uri="{BB962C8B-B14F-4D97-AF65-F5344CB8AC3E}">
        <p14:creationId xmlns:p14="http://schemas.microsoft.com/office/powerpoint/2010/main" val="287806389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2" cstate="email">
            <a:duotone>
              <a:schemeClr val="bg2">
                <a:shade val="69000"/>
                <a:hueMod val="108000"/>
                <a:satMod val="164000"/>
                <a:lumMod val="74000"/>
              </a:schemeClr>
              <a:schemeClr val="bg2">
                <a:tint val="96000"/>
                <a:hueMod val="88000"/>
                <a:satMod val="140000"/>
                <a:lumMod val="132000"/>
              </a:schemeClr>
            </a:duotone>
            <a:extLst>
              <a:ext uri="{28A0092B-C50C-407E-A947-70E740481C1C}">
                <a14:useLocalDpi xmlns:a14="http://schemas.microsoft.com/office/drawing/2010/main"/>
              </a:ext>
            </a:extLst>
          </a:blip>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8A3C342-1D03-412F-8DD3-BF519E8E0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8C515EE-CB20-E395-461C-463961C75780}"/>
              </a:ext>
            </a:extLst>
          </p:cNvPr>
          <p:cNvSpPr>
            <a:spLocks noGrp="1"/>
          </p:cNvSpPr>
          <p:nvPr>
            <p:ph type="title"/>
          </p:nvPr>
        </p:nvSpPr>
        <p:spPr>
          <a:xfrm>
            <a:off x="721184" y="284262"/>
            <a:ext cx="6188190" cy="1622321"/>
          </a:xfrm>
        </p:spPr>
        <p:txBody>
          <a:bodyPr>
            <a:normAutofit/>
          </a:bodyPr>
          <a:lstStyle/>
          <a:p>
            <a:r>
              <a:rPr lang="en-US" dirty="0">
                <a:solidFill>
                  <a:srgbClr val="EBEBEB"/>
                </a:solidFill>
              </a:rPr>
              <a:t>Restricting access to health care</a:t>
            </a:r>
          </a:p>
        </p:txBody>
      </p:sp>
      <p:sp>
        <p:nvSpPr>
          <p:cNvPr id="3" name="Content Placeholder 2">
            <a:extLst>
              <a:ext uri="{FF2B5EF4-FFF2-40B4-BE49-F238E27FC236}">
                <a16:creationId xmlns:a16="http://schemas.microsoft.com/office/drawing/2014/main" id="{1D90782A-1CEE-476D-C51C-46E812282DB3}"/>
              </a:ext>
            </a:extLst>
          </p:cNvPr>
          <p:cNvSpPr>
            <a:spLocks noGrp="1"/>
          </p:cNvSpPr>
          <p:nvPr>
            <p:ph idx="1"/>
          </p:nvPr>
        </p:nvSpPr>
        <p:spPr>
          <a:xfrm>
            <a:off x="361013" y="1854820"/>
            <a:ext cx="6814862" cy="4827639"/>
          </a:xfrm>
        </p:spPr>
        <p:txBody>
          <a:bodyPr>
            <a:normAutofit/>
          </a:bodyPr>
          <a:lstStyle/>
          <a:p>
            <a:pPr>
              <a:lnSpc>
                <a:spcPct val="90000"/>
              </a:lnSpc>
            </a:pPr>
            <a:r>
              <a:rPr lang="en-US" sz="2100" dirty="0">
                <a:solidFill>
                  <a:srgbClr val="FFFFFF"/>
                </a:solidFill>
              </a:rPr>
              <a:t>Abusers may use Scripture, and/or the writings of Ellen G. White, to force victims to avoid interaction with medical professionals.</a:t>
            </a:r>
          </a:p>
          <a:p>
            <a:pPr>
              <a:lnSpc>
                <a:spcPct val="90000"/>
              </a:lnSpc>
            </a:pPr>
            <a:r>
              <a:rPr lang="en-US" sz="2100" dirty="0">
                <a:solidFill>
                  <a:srgbClr val="FFFFFF"/>
                </a:solidFill>
              </a:rPr>
              <a:t>They may prevent victims, and their children, from receiving medical care and attention, check ups, and medication.</a:t>
            </a:r>
          </a:p>
          <a:p>
            <a:pPr>
              <a:lnSpc>
                <a:spcPct val="90000"/>
              </a:lnSpc>
            </a:pPr>
            <a:r>
              <a:rPr lang="en-US" sz="2100" b="1" dirty="0">
                <a:solidFill>
                  <a:srgbClr val="FFFFFF"/>
                </a:solidFill>
              </a:rPr>
              <a:t>They may tell their victims to pray more, have more faith, fast more and even force them to eat inadequate diets. A victim’s desire to access health care may be seen as “unspiritual” and a “lack of faith”.</a:t>
            </a:r>
          </a:p>
          <a:p>
            <a:pPr>
              <a:lnSpc>
                <a:spcPct val="90000"/>
              </a:lnSpc>
            </a:pPr>
            <a:r>
              <a:rPr lang="en-US" sz="2100" dirty="0">
                <a:solidFill>
                  <a:srgbClr val="FFFFFF"/>
                </a:solidFill>
              </a:rPr>
              <a:t>They may prevent their victims from accessing family planning services, and using methods of contraception, by calling this a “sin”.</a:t>
            </a:r>
          </a:p>
        </p:txBody>
      </p:sp>
      <p:sp>
        <p:nvSpPr>
          <p:cNvPr id="11" name="Freeform 31">
            <a:extLst>
              <a:ext uri="{FF2B5EF4-FFF2-40B4-BE49-F238E27FC236}">
                <a16:creationId xmlns:a16="http://schemas.microsoft.com/office/drawing/2014/main" id="{81CC9B02-E087-4350-AEBD-2C3CF001AF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15974"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pic>
        <p:nvPicPr>
          <p:cNvPr id="4" name="Picture 3">
            <a:extLst>
              <a:ext uri="{FF2B5EF4-FFF2-40B4-BE49-F238E27FC236}">
                <a16:creationId xmlns:a16="http://schemas.microsoft.com/office/drawing/2014/main" id="{58895001-C73C-7AD0-0C0F-B290CB71EC1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229175" y="1"/>
            <a:ext cx="4963245" cy="6858001"/>
          </a:xfrm>
          <a:custGeom>
            <a:avLst/>
            <a:gdLst/>
            <a:ahLst/>
            <a:cxnLst/>
            <a:rect l="l" t="t" r="r" b="b"/>
            <a:pathLst>
              <a:path w="4963245" h="6858001">
                <a:moveTo>
                  <a:pt x="1177" y="0"/>
                </a:moveTo>
                <a:lnTo>
                  <a:pt x="1344715" y="0"/>
                </a:lnTo>
                <a:lnTo>
                  <a:pt x="1344715" y="1"/>
                </a:lnTo>
                <a:lnTo>
                  <a:pt x="4963245" y="1"/>
                </a:lnTo>
                <a:lnTo>
                  <a:pt x="4963244" y="6858001"/>
                </a:lnTo>
                <a:lnTo>
                  <a:pt x="900697" y="6858001"/>
                </a:lnTo>
                <a:lnTo>
                  <a:pt x="900697" y="6858000"/>
                </a:lnTo>
                <a:lnTo>
                  <a:pt x="0" y="6858000"/>
                </a:lnTo>
                <a:lnTo>
                  <a:pt x="5883" y="6817538"/>
                </a:lnTo>
                <a:lnTo>
                  <a:pt x="23196" y="6698894"/>
                </a:lnTo>
                <a:lnTo>
                  <a:pt x="35299" y="6612483"/>
                </a:lnTo>
                <a:lnTo>
                  <a:pt x="48073" y="6509613"/>
                </a:lnTo>
                <a:lnTo>
                  <a:pt x="63369" y="6387541"/>
                </a:lnTo>
                <a:lnTo>
                  <a:pt x="79506" y="6252438"/>
                </a:lnTo>
                <a:lnTo>
                  <a:pt x="96483" y="6100191"/>
                </a:lnTo>
                <a:lnTo>
                  <a:pt x="114469" y="5934227"/>
                </a:lnTo>
                <a:lnTo>
                  <a:pt x="132454" y="5753862"/>
                </a:lnTo>
                <a:lnTo>
                  <a:pt x="150776" y="5561838"/>
                </a:lnTo>
                <a:lnTo>
                  <a:pt x="167753" y="5354726"/>
                </a:lnTo>
                <a:lnTo>
                  <a:pt x="184058" y="5138013"/>
                </a:lnTo>
                <a:lnTo>
                  <a:pt x="198849" y="4908956"/>
                </a:lnTo>
                <a:lnTo>
                  <a:pt x="212969" y="4670298"/>
                </a:lnTo>
                <a:lnTo>
                  <a:pt x="226248" y="4421352"/>
                </a:lnTo>
                <a:lnTo>
                  <a:pt x="230955" y="4293793"/>
                </a:lnTo>
                <a:lnTo>
                  <a:pt x="236165" y="4163492"/>
                </a:lnTo>
                <a:lnTo>
                  <a:pt x="241040" y="4031133"/>
                </a:lnTo>
                <a:lnTo>
                  <a:pt x="244234" y="3898087"/>
                </a:lnTo>
                <a:lnTo>
                  <a:pt x="247091" y="3762299"/>
                </a:lnTo>
                <a:lnTo>
                  <a:pt x="250117" y="3625139"/>
                </a:lnTo>
                <a:lnTo>
                  <a:pt x="252134" y="3485236"/>
                </a:lnTo>
                <a:lnTo>
                  <a:pt x="252134" y="3343961"/>
                </a:lnTo>
                <a:lnTo>
                  <a:pt x="253142" y="3201315"/>
                </a:lnTo>
                <a:lnTo>
                  <a:pt x="252134" y="3057297"/>
                </a:lnTo>
                <a:lnTo>
                  <a:pt x="250117" y="2911221"/>
                </a:lnTo>
                <a:lnTo>
                  <a:pt x="248268" y="2765146"/>
                </a:lnTo>
                <a:lnTo>
                  <a:pt x="244234" y="2617013"/>
                </a:lnTo>
                <a:lnTo>
                  <a:pt x="240032" y="2467509"/>
                </a:lnTo>
                <a:lnTo>
                  <a:pt x="235157" y="2318004"/>
                </a:lnTo>
                <a:lnTo>
                  <a:pt x="228266" y="2167128"/>
                </a:lnTo>
                <a:lnTo>
                  <a:pt x="220029" y="2014881"/>
                </a:lnTo>
                <a:lnTo>
                  <a:pt x="212129" y="1861947"/>
                </a:lnTo>
                <a:lnTo>
                  <a:pt x="202044" y="1709014"/>
                </a:lnTo>
                <a:lnTo>
                  <a:pt x="189941" y="1554023"/>
                </a:lnTo>
                <a:lnTo>
                  <a:pt x="177839" y="1401090"/>
                </a:lnTo>
                <a:lnTo>
                  <a:pt x="163887" y="1245413"/>
                </a:lnTo>
                <a:lnTo>
                  <a:pt x="148591" y="1089051"/>
                </a:lnTo>
                <a:lnTo>
                  <a:pt x="132455" y="934746"/>
                </a:lnTo>
                <a:lnTo>
                  <a:pt x="113629" y="778383"/>
                </a:lnTo>
                <a:lnTo>
                  <a:pt x="93458" y="622707"/>
                </a:lnTo>
                <a:lnTo>
                  <a:pt x="73455" y="466344"/>
                </a:lnTo>
                <a:lnTo>
                  <a:pt x="50091" y="310668"/>
                </a:lnTo>
                <a:lnTo>
                  <a:pt x="26222" y="155677"/>
                </a:lnTo>
                <a:close/>
              </a:path>
            </a:pathLst>
          </a:custGeom>
        </p:spPr>
      </p:pic>
      <p:sp>
        <p:nvSpPr>
          <p:cNvPr id="7" name="TextBox 6">
            <a:extLst>
              <a:ext uri="{FF2B5EF4-FFF2-40B4-BE49-F238E27FC236}">
                <a16:creationId xmlns:a16="http://schemas.microsoft.com/office/drawing/2014/main" id="{607333FE-7A2E-D9A1-FF9F-FC56A4853E82}"/>
              </a:ext>
            </a:extLst>
          </p:cNvPr>
          <p:cNvSpPr txBox="1"/>
          <p:nvPr/>
        </p:nvSpPr>
        <p:spPr>
          <a:xfrm>
            <a:off x="7628746" y="130374"/>
            <a:ext cx="4240521" cy="307777"/>
          </a:xfrm>
          <a:prstGeom prst="rect">
            <a:avLst/>
          </a:prstGeom>
          <a:noFill/>
        </p:spPr>
        <p:txBody>
          <a:bodyPr wrap="square" rtlCol="0">
            <a:spAutoFit/>
          </a:bodyPr>
          <a:lstStyle/>
          <a:p>
            <a:pPr algn="ctr"/>
            <a:r>
              <a:rPr lang="en-US" sz="1400" dirty="0"/>
              <a:t>Photo by Anthony Tran on </a:t>
            </a:r>
            <a:r>
              <a:rPr lang="en-US" sz="1400" dirty="0" err="1"/>
              <a:t>Unsplash</a:t>
            </a:r>
            <a:endParaRPr lang="en-US" sz="1400" dirty="0"/>
          </a:p>
        </p:txBody>
      </p:sp>
    </p:spTree>
    <p:extLst>
      <p:ext uri="{BB962C8B-B14F-4D97-AF65-F5344CB8AC3E}">
        <p14:creationId xmlns:p14="http://schemas.microsoft.com/office/powerpoint/2010/main" val="166776985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2" cstate="email">
            <a:duotone>
              <a:schemeClr val="bg2">
                <a:shade val="69000"/>
                <a:hueMod val="108000"/>
                <a:satMod val="164000"/>
                <a:lumMod val="74000"/>
              </a:schemeClr>
              <a:schemeClr val="bg2">
                <a:tint val="96000"/>
                <a:hueMod val="88000"/>
                <a:satMod val="140000"/>
                <a:lumMod val="132000"/>
              </a:schemeClr>
            </a:duotone>
            <a:extLst>
              <a:ext uri="{28A0092B-C50C-407E-A947-70E740481C1C}">
                <a14:useLocalDpi xmlns:a14="http://schemas.microsoft.com/office/drawing/2010/main"/>
              </a:ext>
            </a:extLst>
          </a:blip>
          <a:stretch/>
        </a:blip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C8A3C342-1D03-412F-8DD3-BF519E8E0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E1B61E3-BBF9-634F-0012-458DBD2B834C}"/>
              </a:ext>
            </a:extLst>
          </p:cNvPr>
          <p:cNvSpPr>
            <a:spLocks noGrp="1"/>
          </p:cNvSpPr>
          <p:nvPr>
            <p:ph type="title"/>
          </p:nvPr>
        </p:nvSpPr>
        <p:spPr>
          <a:xfrm>
            <a:off x="648930" y="629266"/>
            <a:ext cx="6188190" cy="1622321"/>
          </a:xfrm>
        </p:spPr>
        <p:txBody>
          <a:bodyPr>
            <a:normAutofit/>
          </a:bodyPr>
          <a:lstStyle/>
          <a:p>
            <a:r>
              <a:rPr lang="en-US" sz="3900">
                <a:solidFill>
                  <a:srgbClr val="EBEBEB"/>
                </a:solidFill>
              </a:rPr>
              <a:t>The devastating effects of spiritual abuse</a:t>
            </a:r>
          </a:p>
        </p:txBody>
      </p:sp>
      <p:sp>
        <p:nvSpPr>
          <p:cNvPr id="22" name="Freeform 31">
            <a:extLst>
              <a:ext uri="{FF2B5EF4-FFF2-40B4-BE49-F238E27FC236}">
                <a16:creationId xmlns:a16="http://schemas.microsoft.com/office/drawing/2014/main" id="{81CC9B02-E087-4350-AEBD-2C3CF001AF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15974"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pic>
        <p:nvPicPr>
          <p:cNvPr id="3" name="Picture 2">
            <a:extLst>
              <a:ext uri="{FF2B5EF4-FFF2-40B4-BE49-F238E27FC236}">
                <a16:creationId xmlns:a16="http://schemas.microsoft.com/office/drawing/2014/main" id="{16550655-1E54-6E02-B85E-AE842329476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229175" y="1"/>
            <a:ext cx="4963245" cy="6858001"/>
          </a:xfrm>
          <a:custGeom>
            <a:avLst/>
            <a:gdLst/>
            <a:ahLst/>
            <a:cxnLst/>
            <a:rect l="l" t="t" r="r" b="b"/>
            <a:pathLst>
              <a:path w="4963245" h="6858001">
                <a:moveTo>
                  <a:pt x="1177" y="0"/>
                </a:moveTo>
                <a:lnTo>
                  <a:pt x="1344715" y="0"/>
                </a:lnTo>
                <a:lnTo>
                  <a:pt x="1344715" y="1"/>
                </a:lnTo>
                <a:lnTo>
                  <a:pt x="4963245" y="1"/>
                </a:lnTo>
                <a:lnTo>
                  <a:pt x="4963244" y="6858001"/>
                </a:lnTo>
                <a:lnTo>
                  <a:pt x="900697" y="6858001"/>
                </a:lnTo>
                <a:lnTo>
                  <a:pt x="900697" y="6858000"/>
                </a:lnTo>
                <a:lnTo>
                  <a:pt x="0" y="6858000"/>
                </a:lnTo>
                <a:lnTo>
                  <a:pt x="5883" y="6817538"/>
                </a:lnTo>
                <a:lnTo>
                  <a:pt x="23196" y="6698894"/>
                </a:lnTo>
                <a:lnTo>
                  <a:pt x="35299" y="6612483"/>
                </a:lnTo>
                <a:lnTo>
                  <a:pt x="48073" y="6509613"/>
                </a:lnTo>
                <a:lnTo>
                  <a:pt x="63369" y="6387541"/>
                </a:lnTo>
                <a:lnTo>
                  <a:pt x="79506" y="6252438"/>
                </a:lnTo>
                <a:lnTo>
                  <a:pt x="96483" y="6100191"/>
                </a:lnTo>
                <a:lnTo>
                  <a:pt x="114469" y="5934227"/>
                </a:lnTo>
                <a:lnTo>
                  <a:pt x="132454" y="5753862"/>
                </a:lnTo>
                <a:lnTo>
                  <a:pt x="150776" y="5561838"/>
                </a:lnTo>
                <a:lnTo>
                  <a:pt x="167753" y="5354726"/>
                </a:lnTo>
                <a:lnTo>
                  <a:pt x="184058" y="5138013"/>
                </a:lnTo>
                <a:lnTo>
                  <a:pt x="198849" y="4908956"/>
                </a:lnTo>
                <a:lnTo>
                  <a:pt x="212969" y="4670298"/>
                </a:lnTo>
                <a:lnTo>
                  <a:pt x="226248" y="4421352"/>
                </a:lnTo>
                <a:lnTo>
                  <a:pt x="230955" y="4293793"/>
                </a:lnTo>
                <a:lnTo>
                  <a:pt x="236165" y="4163492"/>
                </a:lnTo>
                <a:lnTo>
                  <a:pt x="241040" y="4031133"/>
                </a:lnTo>
                <a:lnTo>
                  <a:pt x="244234" y="3898087"/>
                </a:lnTo>
                <a:lnTo>
                  <a:pt x="247091" y="3762299"/>
                </a:lnTo>
                <a:lnTo>
                  <a:pt x="250117" y="3625139"/>
                </a:lnTo>
                <a:lnTo>
                  <a:pt x="252134" y="3485236"/>
                </a:lnTo>
                <a:lnTo>
                  <a:pt x="252134" y="3343961"/>
                </a:lnTo>
                <a:lnTo>
                  <a:pt x="253142" y="3201315"/>
                </a:lnTo>
                <a:lnTo>
                  <a:pt x="252134" y="3057297"/>
                </a:lnTo>
                <a:lnTo>
                  <a:pt x="250117" y="2911221"/>
                </a:lnTo>
                <a:lnTo>
                  <a:pt x="248268" y="2765146"/>
                </a:lnTo>
                <a:lnTo>
                  <a:pt x="244234" y="2617013"/>
                </a:lnTo>
                <a:lnTo>
                  <a:pt x="240032" y="2467509"/>
                </a:lnTo>
                <a:lnTo>
                  <a:pt x="235157" y="2318004"/>
                </a:lnTo>
                <a:lnTo>
                  <a:pt x="228266" y="2167128"/>
                </a:lnTo>
                <a:lnTo>
                  <a:pt x="220029" y="2014881"/>
                </a:lnTo>
                <a:lnTo>
                  <a:pt x="212129" y="1861947"/>
                </a:lnTo>
                <a:lnTo>
                  <a:pt x="202044" y="1709014"/>
                </a:lnTo>
                <a:lnTo>
                  <a:pt x="189941" y="1554023"/>
                </a:lnTo>
                <a:lnTo>
                  <a:pt x="177839" y="1401090"/>
                </a:lnTo>
                <a:lnTo>
                  <a:pt x="163887" y="1245413"/>
                </a:lnTo>
                <a:lnTo>
                  <a:pt x="148591" y="1089051"/>
                </a:lnTo>
                <a:lnTo>
                  <a:pt x="132455" y="934746"/>
                </a:lnTo>
                <a:lnTo>
                  <a:pt x="113629" y="778383"/>
                </a:lnTo>
                <a:lnTo>
                  <a:pt x="93458" y="622707"/>
                </a:lnTo>
                <a:lnTo>
                  <a:pt x="73455" y="466344"/>
                </a:lnTo>
                <a:lnTo>
                  <a:pt x="50091" y="310668"/>
                </a:lnTo>
                <a:lnTo>
                  <a:pt x="26222" y="155677"/>
                </a:lnTo>
                <a:close/>
              </a:path>
            </a:pathLst>
          </a:custGeom>
        </p:spPr>
      </p:pic>
      <p:graphicFrame>
        <p:nvGraphicFramePr>
          <p:cNvPr id="5" name="Content Placeholder 2">
            <a:extLst>
              <a:ext uri="{FF2B5EF4-FFF2-40B4-BE49-F238E27FC236}">
                <a16:creationId xmlns:a16="http://schemas.microsoft.com/office/drawing/2014/main" id="{82905684-FDFA-0CD0-EE2C-1B090FAF41C8}"/>
              </a:ext>
            </a:extLst>
          </p:cNvPr>
          <p:cNvGraphicFramePr>
            <a:graphicFrameLocks noGrp="1"/>
          </p:cNvGraphicFramePr>
          <p:nvPr>
            <p:ph idx="1"/>
            <p:extLst>
              <p:ext uri="{D42A27DB-BD31-4B8C-83A1-F6EECF244321}">
                <p14:modId xmlns:p14="http://schemas.microsoft.com/office/powerpoint/2010/main" val="2515231832"/>
              </p:ext>
            </p:extLst>
          </p:nvPr>
        </p:nvGraphicFramePr>
        <p:xfrm>
          <a:off x="648930" y="2438400"/>
          <a:ext cx="6188189" cy="378541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TextBox 3">
            <a:extLst>
              <a:ext uri="{FF2B5EF4-FFF2-40B4-BE49-F238E27FC236}">
                <a16:creationId xmlns:a16="http://schemas.microsoft.com/office/drawing/2014/main" id="{4504702D-A963-145A-016D-0AEECDF8BCEE}"/>
              </a:ext>
            </a:extLst>
          </p:cNvPr>
          <p:cNvSpPr txBox="1"/>
          <p:nvPr/>
        </p:nvSpPr>
        <p:spPr>
          <a:xfrm>
            <a:off x="7590536" y="6396335"/>
            <a:ext cx="4240521" cy="307777"/>
          </a:xfrm>
          <a:prstGeom prst="rect">
            <a:avLst/>
          </a:prstGeom>
          <a:noFill/>
        </p:spPr>
        <p:txBody>
          <a:bodyPr wrap="square" rtlCol="0">
            <a:spAutoFit/>
          </a:bodyPr>
          <a:lstStyle/>
          <a:p>
            <a:pPr algn="ctr"/>
            <a:r>
              <a:rPr lang="en-US" sz="1400" dirty="0"/>
              <a:t>Photo by Marianna Smiley on </a:t>
            </a:r>
            <a:r>
              <a:rPr lang="en-US" sz="1400" dirty="0" err="1"/>
              <a:t>Unsplash</a:t>
            </a:r>
            <a:endParaRPr lang="en-US" sz="1400" dirty="0"/>
          </a:p>
        </p:txBody>
      </p:sp>
    </p:spTree>
    <p:extLst>
      <p:ext uri="{BB962C8B-B14F-4D97-AF65-F5344CB8AC3E}">
        <p14:creationId xmlns:p14="http://schemas.microsoft.com/office/powerpoint/2010/main" val="253812167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2" cstate="email">
            <a:duotone>
              <a:schemeClr val="bg2">
                <a:shade val="69000"/>
                <a:hueMod val="108000"/>
                <a:satMod val="164000"/>
                <a:lumMod val="74000"/>
              </a:schemeClr>
              <a:schemeClr val="bg2">
                <a:tint val="96000"/>
                <a:hueMod val="88000"/>
                <a:satMod val="140000"/>
                <a:lumMod val="132000"/>
              </a:schemeClr>
            </a:duotone>
            <a:extLst>
              <a:ext uri="{28A0092B-C50C-407E-A947-70E740481C1C}">
                <a14:useLocalDpi xmlns:a14="http://schemas.microsoft.com/office/drawing/2010/main"/>
              </a:ext>
            </a:extLst>
          </a:blip>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F19BAF3-7E20-4B9D-B544-BABAEEA1FA7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cstate="email">
            <a:extLst>
              <a:ext uri="{28A0092B-C50C-407E-A947-70E740481C1C}">
                <a14:useLocalDpi xmlns:a14="http://schemas.microsoft.com/office/drawing/2010/main"/>
              </a:ext>
            </a:extLst>
          </a:blip>
          <a:srcRect/>
          <a:stretch/>
        </p:blipFill>
        <p:spPr>
          <a:xfrm>
            <a:off x="0" y="2669685"/>
            <a:ext cx="4037012" cy="4188315"/>
          </a:xfrm>
          <a:prstGeom prst="rect">
            <a:avLst/>
          </a:prstGeom>
        </p:spPr>
      </p:pic>
      <p:pic>
        <p:nvPicPr>
          <p:cNvPr id="11" name="Picture 10">
            <a:extLst>
              <a:ext uri="{FF2B5EF4-FFF2-40B4-BE49-F238E27FC236}">
                <a16:creationId xmlns:a16="http://schemas.microsoft.com/office/drawing/2014/main" id="{950648F4-ABCD-4DF0-8641-76CFB235472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cstate="email">
            <a:extLst>
              <a:ext uri="{28A0092B-C50C-407E-A947-70E740481C1C}">
                <a14:useLocalDpi xmlns:a14="http://schemas.microsoft.com/office/drawing/2010/main"/>
              </a:ext>
            </a:extLst>
          </a:blip>
          <a:srcRect/>
          <a:stretch/>
        </p:blipFill>
        <p:spPr>
          <a:xfrm>
            <a:off x="0" y="2892347"/>
            <a:ext cx="1522412" cy="2365453"/>
          </a:xfrm>
          <a:prstGeom prst="rect">
            <a:avLst/>
          </a:prstGeom>
        </p:spPr>
      </p:pic>
      <p:sp>
        <p:nvSpPr>
          <p:cNvPr id="13" name="Oval 12">
            <a:extLst>
              <a:ext uri="{FF2B5EF4-FFF2-40B4-BE49-F238E27FC236}">
                <a16:creationId xmlns:a16="http://schemas.microsoft.com/office/drawing/2014/main" id="{989BE678-777B-482A-A616-FEDC47B162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15" name="Picture 14">
            <a:extLst>
              <a:ext uri="{FF2B5EF4-FFF2-40B4-BE49-F238E27FC236}">
                <a16:creationId xmlns:a16="http://schemas.microsoft.com/office/drawing/2014/main" id="{CF1EB4BD-9C7E-4AA3-9681-C7EB0DA6250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cstate="email">
            <a:extLst>
              <a:ext uri="{28A0092B-C50C-407E-A947-70E740481C1C}">
                <a14:useLocalDpi xmlns:a14="http://schemas.microsoft.com/office/drawing/2010/main"/>
              </a:ext>
            </a:extLst>
          </a:blip>
          <a:srcRect t="28813"/>
          <a:stretch/>
        </p:blipFill>
        <p:spPr>
          <a:xfrm>
            <a:off x="7999412" y="0"/>
            <a:ext cx="1603387" cy="1141407"/>
          </a:xfrm>
          <a:prstGeom prst="rect">
            <a:avLst/>
          </a:prstGeom>
        </p:spPr>
      </p:pic>
      <p:pic>
        <p:nvPicPr>
          <p:cNvPr id="17" name="Picture 16">
            <a:extLst>
              <a:ext uri="{FF2B5EF4-FFF2-40B4-BE49-F238E27FC236}">
                <a16:creationId xmlns:a16="http://schemas.microsoft.com/office/drawing/2014/main" id="{94AAE3AA-3759-4D28-B0EF-575F25A514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cstate="email">
            <a:extLst>
              <a:ext uri="{28A0092B-C50C-407E-A947-70E740481C1C}">
                <a14:useLocalDpi xmlns:a14="http://schemas.microsoft.com/office/drawing/2010/main"/>
              </a:ext>
            </a:extLst>
          </a:blip>
          <a:srcRect b="23320"/>
          <a:stretch/>
        </p:blipFill>
        <p:spPr>
          <a:xfrm>
            <a:off x="8605878" y="6096000"/>
            <a:ext cx="993734" cy="762000"/>
          </a:xfrm>
          <a:prstGeom prst="rect">
            <a:avLst/>
          </a:prstGeom>
        </p:spPr>
      </p:pic>
      <p:sp>
        <p:nvSpPr>
          <p:cNvPr id="19" name="Rectangle 18">
            <a:extLst>
              <a:ext uri="{FF2B5EF4-FFF2-40B4-BE49-F238E27FC236}">
                <a16:creationId xmlns:a16="http://schemas.microsoft.com/office/drawing/2014/main" id="{D28BE0C3-2102-4820-B88B-A448B184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1" name="Rectangle 20">
            <a:extLst>
              <a:ext uri="{FF2B5EF4-FFF2-40B4-BE49-F238E27FC236}">
                <a16:creationId xmlns:a16="http://schemas.microsoft.com/office/drawing/2014/main" id="{F3F4807A-5068-4492-8025-D75F320E90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5499A73-D4E1-B1EA-5153-9C4C7DC9AAF4}"/>
              </a:ext>
            </a:extLst>
          </p:cNvPr>
          <p:cNvSpPr>
            <a:spLocks noGrp="1"/>
          </p:cNvSpPr>
          <p:nvPr>
            <p:ph type="title"/>
          </p:nvPr>
        </p:nvSpPr>
        <p:spPr>
          <a:xfrm>
            <a:off x="8000837" y="1325880"/>
            <a:ext cx="3543464" cy="3066507"/>
          </a:xfrm>
        </p:spPr>
        <p:txBody>
          <a:bodyPr vert="horz" lIns="91440" tIns="45720" rIns="91440" bIns="45720" rtlCol="0" anchor="b">
            <a:normAutofit/>
          </a:bodyPr>
          <a:lstStyle/>
          <a:p>
            <a:r>
              <a:rPr lang="en-US" sz="4800">
                <a:solidFill>
                  <a:srgbClr val="EBEBEB"/>
                </a:solidFill>
              </a:rPr>
              <a:t>How can we be part of the healing?</a:t>
            </a:r>
          </a:p>
        </p:txBody>
      </p:sp>
      <p:sp>
        <p:nvSpPr>
          <p:cNvPr id="3" name="Content Placeholder 2">
            <a:extLst>
              <a:ext uri="{FF2B5EF4-FFF2-40B4-BE49-F238E27FC236}">
                <a16:creationId xmlns:a16="http://schemas.microsoft.com/office/drawing/2014/main" id="{30C4B1BA-D604-F201-86B9-0BBED995D32E}"/>
              </a:ext>
            </a:extLst>
          </p:cNvPr>
          <p:cNvSpPr>
            <a:spLocks noGrp="1"/>
          </p:cNvSpPr>
          <p:nvPr>
            <p:ph idx="1"/>
          </p:nvPr>
        </p:nvSpPr>
        <p:spPr>
          <a:xfrm>
            <a:off x="7999412" y="4907513"/>
            <a:ext cx="3571163" cy="1621508"/>
          </a:xfrm>
        </p:spPr>
        <p:txBody>
          <a:bodyPr vert="horz" lIns="91440" tIns="45720" rIns="91440" bIns="45720" rtlCol="0" anchor="t">
            <a:normAutofit/>
          </a:bodyPr>
          <a:lstStyle/>
          <a:p>
            <a:pPr marL="0" indent="0">
              <a:buNone/>
            </a:pPr>
            <a:r>
              <a:rPr lang="en-US" sz="1800" dirty="0">
                <a:solidFill>
                  <a:schemeClr val="tx2">
                    <a:lumMod val="40000"/>
                    <a:lumOff val="60000"/>
                  </a:schemeClr>
                </a:solidFill>
              </a:rPr>
              <a:t>If we are not part of the healing, we may be part of the hurting.</a:t>
            </a:r>
          </a:p>
        </p:txBody>
      </p:sp>
      <p:sp>
        <p:nvSpPr>
          <p:cNvPr id="23" name="Freeform 36">
            <a:extLst>
              <a:ext uri="{FF2B5EF4-FFF2-40B4-BE49-F238E27FC236}">
                <a16:creationId xmlns:a16="http://schemas.microsoft.com/office/drawing/2014/main" id="{B24996F8-180C-4DCB-8A26-DFA336CDEF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413666" y="0"/>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pic>
        <p:nvPicPr>
          <p:cNvPr id="4" name="Picture 3" descr="A person holding a flower&#10;&#10;Description automatically generated with low confidence">
            <a:extLst>
              <a:ext uri="{FF2B5EF4-FFF2-40B4-BE49-F238E27FC236}">
                <a16:creationId xmlns:a16="http://schemas.microsoft.com/office/drawing/2014/main" id="{7B9668A7-31F5-5A96-F429-85144DBA20FC}"/>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r="-1"/>
          <a:stretch/>
        </p:blipFill>
        <p:spPr>
          <a:xfrm>
            <a:off x="-37634" y="9"/>
            <a:ext cx="7759920" cy="6857991"/>
          </a:xfrm>
          <a:custGeom>
            <a:avLst/>
            <a:gdLst/>
            <a:ahLst/>
            <a:cxnLst/>
            <a:rect l="l" t="t" r="r" b="b"/>
            <a:pathLst>
              <a:path w="7759940" h="6858001">
                <a:moveTo>
                  <a:pt x="0" y="0"/>
                </a:moveTo>
                <a:lnTo>
                  <a:pt x="1296537" y="0"/>
                </a:lnTo>
                <a:lnTo>
                  <a:pt x="1296537" y="1"/>
                </a:lnTo>
                <a:lnTo>
                  <a:pt x="6415225" y="1"/>
                </a:lnTo>
                <a:lnTo>
                  <a:pt x="6415225" y="0"/>
                </a:lnTo>
                <a:lnTo>
                  <a:pt x="7758763" y="0"/>
                </a:lnTo>
                <a:lnTo>
                  <a:pt x="7733718" y="155677"/>
                </a:lnTo>
                <a:lnTo>
                  <a:pt x="7709849" y="310668"/>
                </a:lnTo>
                <a:lnTo>
                  <a:pt x="7686485" y="466344"/>
                </a:lnTo>
                <a:lnTo>
                  <a:pt x="7666482" y="622707"/>
                </a:lnTo>
                <a:lnTo>
                  <a:pt x="7646311" y="778383"/>
                </a:lnTo>
                <a:lnTo>
                  <a:pt x="7627485" y="934746"/>
                </a:lnTo>
                <a:lnTo>
                  <a:pt x="7611349" y="1089051"/>
                </a:lnTo>
                <a:lnTo>
                  <a:pt x="7596053" y="1245413"/>
                </a:lnTo>
                <a:lnTo>
                  <a:pt x="7582101" y="1401090"/>
                </a:lnTo>
                <a:lnTo>
                  <a:pt x="7569999" y="1554023"/>
                </a:lnTo>
                <a:lnTo>
                  <a:pt x="7557896" y="1709014"/>
                </a:lnTo>
                <a:lnTo>
                  <a:pt x="7547811" y="1861947"/>
                </a:lnTo>
                <a:lnTo>
                  <a:pt x="7539911" y="2014881"/>
                </a:lnTo>
                <a:lnTo>
                  <a:pt x="7531674" y="2167128"/>
                </a:lnTo>
                <a:lnTo>
                  <a:pt x="7524783" y="2318004"/>
                </a:lnTo>
                <a:lnTo>
                  <a:pt x="7519908" y="2467509"/>
                </a:lnTo>
                <a:lnTo>
                  <a:pt x="7515706" y="2617013"/>
                </a:lnTo>
                <a:lnTo>
                  <a:pt x="7511672" y="2765146"/>
                </a:lnTo>
                <a:lnTo>
                  <a:pt x="7509823" y="2911221"/>
                </a:lnTo>
                <a:lnTo>
                  <a:pt x="7507806" y="3057297"/>
                </a:lnTo>
                <a:lnTo>
                  <a:pt x="7506797" y="3201315"/>
                </a:lnTo>
                <a:lnTo>
                  <a:pt x="7507806" y="3343961"/>
                </a:lnTo>
                <a:lnTo>
                  <a:pt x="7507806" y="3485236"/>
                </a:lnTo>
                <a:lnTo>
                  <a:pt x="7509823" y="3625139"/>
                </a:lnTo>
                <a:lnTo>
                  <a:pt x="7512848" y="3762299"/>
                </a:lnTo>
                <a:lnTo>
                  <a:pt x="7515706" y="3898087"/>
                </a:lnTo>
                <a:lnTo>
                  <a:pt x="7518900" y="4031133"/>
                </a:lnTo>
                <a:lnTo>
                  <a:pt x="7523774" y="4163492"/>
                </a:lnTo>
                <a:lnTo>
                  <a:pt x="7528985" y="4293793"/>
                </a:lnTo>
                <a:lnTo>
                  <a:pt x="7533691" y="4421352"/>
                </a:lnTo>
                <a:lnTo>
                  <a:pt x="7546971" y="4670298"/>
                </a:lnTo>
                <a:lnTo>
                  <a:pt x="7561090" y="4908956"/>
                </a:lnTo>
                <a:lnTo>
                  <a:pt x="7575882" y="5138013"/>
                </a:lnTo>
                <a:lnTo>
                  <a:pt x="7592187" y="5354726"/>
                </a:lnTo>
                <a:lnTo>
                  <a:pt x="7609164" y="5561838"/>
                </a:lnTo>
                <a:lnTo>
                  <a:pt x="7627485" y="5753862"/>
                </a:lnTo>
                <a:lnTo>
                  <a:pt x="7645471" y="5934227"/>
                </a:lnTo>
                <a:lnTo>
                  <a:pt x="7663456" y="6100191"/>
                </a:lnTo>
                <a:lnTo>
                  <a:pt x="7680433" y="6252438"/>
                </a:lnTo>
                <a:lnTo>
                  <a:pt x="7696570" y="6387541"/>
                </a:lnTo>
                <a:lnTo>
                  <a:pt x="7711866" y="6509613"/>
                </a:lnTo>
                <a:lnTo>
                  <a:pt x="7724641" y="6612483"/>
                </a:lnTo>
                <a:lnTo>
                  <a:pt x="7736743" y="6698894"/>
                </a:lnTo>
                <a:lnTo>
                  <a:pt x="7754057" y="6817538"/>
                </a:lnTo>
                <a:lnTo>
                  <a:pt x="7759940" y="6858000"/>
                </a:lnTo>
                <a:lnTo>
                  <a:pt x="6854586" y="6858000"/>
                </a:lnTo>
                <a:lnTo>
                  <a:pt x="6854586" y="6858001"/>
                </a:lnTo>
                <a:lnTo>
                  <a:pt x="764022" y="6858001"/>
                </a:lnTo>
                <a:lnTo>
                  <a:pt x="764022" y="6858000"/>
                </a:lnTo>
                <a:lnTo>
                  <a:pt x="0" y="6858000"/>
                </a:lnTo>
                <a:close/>
              </a:path>
            </a:pathLst>
          </a:custGeom>
        </p:spPr>
      </p:pic>
      <p:sp>
        <p:nvSpPr>
          <p:cNvPr id="25" name="Rectangle 24">
            <a:extLst>
              <a:ext uri="{FF2B5EF4-FFF2-40B4-BE49-F238E27FC236}">
                <a16:creationId xmlns:a16="http://schemas.microsoft.com/office/drawing/2014/main" id="{630182B0-3559-41D5-9EBC-0BD86BEDA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5" name="TextBox 4">
            <a:extLst>
              <a:ext uri="{FF2B5EF4-FFF2-40B4-BE49-F238E27FC236}">
                <a16:creationId xmlns:a16="http://schemas.microsoft.com/office/drawing/2014/main" id="{FB16483B-AA5E-6766-F389-B9A929D33B89}"/>
              </a:ext>
            </a:extLst>
          </p:cNvPr>
          <p:cNvSpPr txBox="1"/>
          <p:nvPr/>
        </p:nvSpPr>
        <p:spPr>
          <a:xfrm>
            <a:off x="3975739" y="62040"/>
            <a:ext cx="4240521" cy="307777"/>
          </a:xfrm>
          <a:prstGeom prst="rect">
            <a:avLst/>
          </a:prstGeom>
          <a:noFill/>
        </p:spPr>
        <p:txBody>
          <a:bodyPr wrap="square" rtlCol="0">
            <a:spAutoFit/>
          </a:bodyPr>
          <a:lstStyle/>
          <a:p>
            <a:pPr algn="ctr"/>
            <a:r>
              <a:rPr lang="en-US" sz="1400" dirty="0">
                <a:solidFill>
                  <a:schemeClr val="bg1"/>
                </a:solidFill>
              </a:rPr>
              <a:t>Photo by </a:t>
            </a:r>
            <a:r>
              <a:rPr lang="en-US" sz="1400" dirty="0" err="1">
                <a:solidFill>
                  <a:schemeClr val="bg1"/>
                </a:solidFill>
              </a:rPr>
              <a:t>Suhyeon</a:t>
            </a:r>
            <a:r>
              <a:rPr lang="en-US" sz="1400" dirty="0">
                <a:solidFill>
                  <a:schemeClr val="bg1"/>
                </a:solidFill>
              </a:rPr>
              <a:t> Choi on </a:t>
            </a:r>
            <a:r>
              <a:rPr lang="en-US" sz="1400" dirty="0" err="1">
                <a:solidFill>
                  <a:schemeClr val="bg1"/>
                </a:solidFill>
              </a:rPr>
              <a:t>Unsplash</a:t>
            </a:r>
            <a:endParaRPr lang="en-US" sz="1400" dirty="0">
              <a:solidFill>
                <a:schemeClr val="bg1"/>
              </a:solidFill>
            </a:endParaRPr>
          </a:p>
        </p:txBody>
      </p:sp>
    </p:spTree>
    <p:extLst>
      <p:ext uri="{BB962C8B-B14F-4D97-AF65-F5344CB8AC3E}">
        <p14:creationId xmlns:p14="http://schemas.microsoft.com/office/powerpoint/2010/main" val="146229569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2" cstate="email">
            <a:duotone>
              <a:schemeClr val="bg2">
                <a:shade val="69000"/>
                <a:hueMod val="108000"/>
                <a:satMod val="164000"/>
                <a:lumMod val="74000"/>
              </a:schemeClr>
              <a:schemeClr val="bg2">
                <a:tint val="96000"/>
                <a:hueMod val="88000"/>
                <a:satMod val="140000"/>
                <a:lumMod val="132000"/>
              </a:schemeClr>
            </a:duotone>
            <a:extLst>
              <a:ext uri="{28A0092B-C50C-407E-A947-70E740481C1C}">
                <a14:useLocalDpi xmlns:a14="http://schemas.microsoft.com/office/drawing/2010/main"/>
              </a:ext>
            </a:extLst>
          </a:blip>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8A3C342-1D03-412F-8DD3-BF519E8E0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15BDCB8-F56D-8CB3-AC09-38B770CB75B8}"/>
              </a:ext>
            </a:extLst>
          </p:cNvPr>
          <p:cNvSpPr>
            <a:spLocks noGrp="1"/>
          </p:cNvSpPr>
          <p:nvPr>
            <p:ph type="title"/>
          </p:nvPr>
        </p:nvSpPr>
        <p:spPr>
          <a:xfrm>
            <a:off x="5024454" y="571500"/>
            <a:ext cx="5716317" cy="1400530"/>
          </a:xfrm>
        </p:spPr>
        <p:txBody>
          <a:bodyPr>
            <a:normAutofit/>
          </a:bodyPr>
          <a:lstStyle/>
          <a:p>
            <a:r>
              <a:rPr lang="en-US" dirty="0"/>
              <a:t>Abuse versus love…</a:t>
            </a:r>
          </a:p>
        </p:txBody>
      </p:sp>
      <p:sp>
        <p:nvSpPr>
          <p:cNvPr id="11" name="Freeform 31">
            <a:extLst>
              <a:ext uri="{FF2B5EF4-FFF2-40B4-BE49-F238E27FC236}">
                <a16:creationId xmlns:a16="http://schemas.microsoft.com/office/drawing/2014/main" id="{81CC9B02-E087-4350-AEBD-2C3CF001AF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628375" y="-1573"/>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pic>
        <p:nvPicPr>
          <p:cNvPr id="4" name="Picture 3" descr="A cross on a pole&#10;&#10;Description automatically generated with low confidence">
            <a:extLst>
              <a:ext uri="{FF2B5EF4-FFF2-40B4-BE49-F238E27FC236}">
                <a16:creationId xmlns:a16="http://schemas.microsoft.com/office/drawing/2014/main" id="{250D91CC-68DF-219F-1AC5-50FF8143CDD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3" b="-3"/>
          <a:stretch/>
        </p:blipFill>
        <p:spPr>
          <a:xfrm>
            <a:off x="3" y="10"/>
            <a:ext cx="4973099" cy="6857991"/>
          </a:xfrm>
          <a:custGeom>
            <a:avLst/>
            <a:gdLst/>
            <a:ahLst/>
            <a:cxnLst/>
            <a:rect l="l" t="t" r="r" b="b"/>
            <a:pathLst>
              <a:path w="4973099" h="6858001">
                <a:moveTo>
                  <a:pt x="3628384" y="0"/>
                </a:moveTo>
                <a:lnTo>
                  <a:pt x="4971922" y="0"/>
                </a:lnTo>
                <a:lnTo>
                  <a:pt x="4946877" y="155677"/>
                </a:lnTo>
                <a:lnTo>
                  <a:pt x="4923008" y="310668"/>
                </a:lnTo>
                <a:lnTo>
                  <a:pt x="4899644" y="466344"/>
                </a:lnTo>
                <a:lnTo>
                  <a:pt x="4879641" y="622707"/>
                </a:lnTo>
                <a:lnTo>
                  <a:pt x="4859470" y="778383"/>
                </a:lnTo>
                <a:lnTo>
                  <a:pt x="4840644" y="934746"/>
                </a:lnTo>
                <a:lnTo>
                  <a:pt x="4824508" y="1089051"/>
                </a:lnTo>
                <a:lnTo>
                  <a:pt x="4809212" y="1245413"/>
                </a:lnTo>
                <a:lnTo>
                  <a:pt x="4795260" y="1401090"/>
                </a:lnTo>
                <a:lnTo>
                  <a:pt x="4783158" y="1554023"/>
                </a:lnTo>
                <a:lnTo>
                  <a:pt x="4771055" y="1709014"/>
                </a:lnTo>
                <a:lnTo>
                  <a:pt x="4760970" y="1861947"/>
                </a:lnTo>
                <a:lnTo>
                  <a:pt x="4753070" y="2014881"/>
                </a:lnTo>
                <a:lnTo>
                  <a:pt x="4744833" y="2167128"/>
                </a:lnTo>
                <a:lnTo>
                  <a:pt x="4737942" y="2318004"/>
                </a:lnTo>
                <a:lnTo>
                  <a:pt x="4733067" y="2467509"/>
                </a:lnTo>
                <a:lnTo>
                  <a:pt x="4728865" y="2617013"/>
                </a:lnTo>
                <a:lnTo>
                  <a:pt x="4724831" y="2765146"/>
                </a:lnTo>
                <a:lnTo>
                  <a:pt x="4722982" y="2911221"/>
                </a:lnTo>
                <a:lnTo>
                  <a:pt x="4720965" y="3057297"/>
                </a:lnTo>
                <a:lnTo>
                  <a:pt x="4719956" y="3201315"/>
                </a:lnTo>
                <a:lnTo>
                  <a:pt x="4720965" y="3343961"/>
                </a:lnTo>
                <a:lnTo>
                  <a:pt x="4720965" y="3485236"/>
                </a:lnTo>
                <a:lnTo>
                  <a:pt x="4722982" y="3625139"/>
                </a:lnTo>
                <a:lnTo>
                  <a:pt x="4726007" y="3762299"/>
                </a:lnTo>
                <a:lnTo>
                  <a:pt x="4728865" y="3898087"/>
                </a:lnTo>
                <a:lnTo>
                  <a:pt x="4732059" y="4031133"/>
                </a:lnTo>
                <a:lnTo>
                  <a:pt x="4736933" y="4163492"/>
                </a:lnTo>
                <a:lnTo>
                  <a:pt x="4742144" y="4293793"/>
                </a:lnTo>
                <a:lnTo>
                  <a:pt x="4746850" y="4421352"/>
                </a:lnTo>
                <a:lnTo>
                  <a:pt x="4760130" y="4670298"/>
                </a:lnTo>
                <a:lnTo>
                  <a:pt x="4774249" y="4908956"/>
                </a:lnTo>
                <a:lnTo>
                  <a:pt x="4789041" y="5138013"/>
                </a:lnTo>
                <a:lnTo>
                  <a:pt x="4805346" y="5354726"/>
                </a:lnTo>
                <a:lnTo>
                  <a:pt x="4822323" y="5561838"/>
                </a:lnTo>
                <a:lnTo>
                  <a:pt x="4840644" y="5753862"/>
                </a:lnTo>
                <a:lnTo>
                  <a:pt x="4858630" y="5934227"/>
                </a:lnTo>
                <a:lnTo>
                  <a:pt x="4876615" y="6100191"/>
                </a:lnTo>
                <a:lnTo>
                  <a:pt x="4893592" y="6252438"/>
                </a:lnTo>
                <a:lnTo>
                  <a:pt x="4909729" y="6387541"/>
                </a:lnTo>
                <a:lnTo>
                  <a:pt x="4925025" y="6509613"/>
                </a:lnTo>
                <a:lnTo>
                  <a:pt x="4937800" y="6612483"/>
                </a:lnTo>
                <a:lnTo>
                  <a:pt x="4949902" y="6698894"/>
                </a:lnTo>
                <a:lnTo>
                  <a:pt x="4967216" y="6817538"/>
                </a:lnTo>
                <a:lnTo>
                  <a:pt x="4973099" y="6858000"/>
                </a:lnTo>
                <a:lnTo>
                  <a:pt x="4075210" y="6858000"/>
                </a:lnTo>
                <a:lnTo>
                  <a:pt x="4075210" y="6858001"/>
                </a:lnTo>
                <a:lnTo>
                  <a:pt x="0" y="6858001"/>
                </a:lnTo>
                <a:lnTo>
                  <a:pt x="0" y="1"/>
                </a:lnTo>
                <a:lnTo>
                  <a:pt x="3628384" y="1"/>
                </a:lnTo>
                <a:close/>
              </a:path>
            </a:pathLst>
          </a:custGeom>
        </p:spPr>
      </p:pic>
      <p:sp>
        <p:nvSpPr>
          <p:cNvPr id="13" name="Rectangle 12">
            <a:extLst>
              <a:ext uri="{FF2B5EF4-FFF2-40B4-BE49-F238E27FC236}">
                <a16:creationId xmlns:a16="http://schemas.microsoft.com/office/drawing/2014/main" id="{D6F18ACE-6E82-4ADC-8A2F-A1771B309B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3DA893E3-6120-C299-5E13-857A086031E1}"/>
              </a:ext>
            </a:extLst>
          </p:cNvPr>
          <p:cNvSpPr>
            <a:spLocks noGrp="1"/>
          </p:cNvSpPr>
          <p:nvPr>
            <p:ph idx="1"/>
          </p:nvPr>
        </p:nvSpPr>
        <p:spPr>
          <a:xfrm>
            <a:off x="4734185" y="1610328"/>
            <a:ext cx="6983682" cy="5247661"/>
          </a:xfrm>
        </p:spPr>
        <p:txBody>
          <a:bodyPr>
            <a:normAutofit/>
          </a:bodyPr>
          <a:lstStyle/>
          <a:p>
            <a:pPr>
              <a:lnSpc>
                <a:spcPct val="90000"/>
              </a:lnSpc>
            </a:pPr>
            <a:r>
              <a:rPr lang="en-GB" dirty="0"/>
              <a:t>“Any form of abuse, then, is unacceptable </a:t>
            </a:r>
            <a:r>
              <a:rPr lang="en-GB" dirty="0" err="1"/>
              <a:t>behavior</a:t>
            </a:r>
            <a:r>
              <a:rPr lang="en-GB" dirty="0"/>
              <a:t> which directly defies God’s calling for Christ-followers to relate to each other in love. The person who abuses is sinning, the victim who wants to leave, is not in sin. While not everyone has the ability to leave an abusive partner, it is not wrong to attempt to do so if possible, the Bible encourages victims to seek safety (Proverbs 22:3 and 27:12;      1 Samuel 20; Luke 4:28-29; Acts 9:23-25; Matthew 18:15-17).</a:t>
            </a:r>
          </a:p>
          <a:p>
            <a:pPr>
              <a:lnSpc>
                <a:spcPct val="90000"/>
              </a:lnSpc>
            </a:pPr>
            <a:r>
              <a:rPr lang="en-GB" dirty="0"/>
              <a:t>“God acts clearly through the life and death of Jesus to take an ultimate stance against all forms of violence, oppression, marginalization, and abuse, declaring that ‘God is love’ and God’s love will not stand passively or silently when women (and children or men) are abused (1 John 4:8).”</a:t>
            </a:r>
          </a:p>
          <a:p>
            <a:pPr>
              <a:lnSpc>
                <a:spcPct val="90000"/>
              </a:lnSpc>
            </a:pPr>
            <a:r>
              <a:rPr lang="en-GB" u="sng" dirty="0">
                <a:hlinkClick r:id="rId4">
                  <a:extLst>
                    <a:ext uri="{A12FA001-AC4F-418D-AE19-62706E023703}">
                      <ahyp:hlinkClr xmlns:ahyp="http://schemas.microsoft.com/office/drawing/2018/hyperlinkcolor" val="tx"/>
                    </a:ext>
                  </a:extLst>
                </a:hlinkClick>
              </a:rPr>
              <a:t>(Alley Kern)</a:t>
            </a:r>
            <a:endParaRPr lang="en-GB" u="sng" dirty="0"/>
          </a:p>
          <a:p>
            <a:pPr>
              <a:lnSpc>
                <a:spcPct val="90000"/>
              </a:lnSpc>
            </a:pPr>
            <a:endParaRPr lang="en-US" sz="1400" dirty="0"/>
          </a:p>
        </p:txBody>
      </p:sp>
      <p:sp>
        <p:nvSpPr>
          <p:cNvPr id="8" name="TextBox 7">
            <a:extLst>
              <a:ext uri="{FF2B5EF4-FFF2-40B4-BE49-F238E27FC236}">
                <a16:creationId xmlns:a16="http://schemas.microsoft.com/office/drawing/2014/main" id="{E8457338-C176-0EC5-60B3-5F37CC5CB833}"/>
              </a:ext>
            </a:extLst>
          </p:cNvPr>
          <p:cNvSpPr txBox="1"/>
          <p:nvPr/>
        </p:nvSpPr>
        <p:spPr>
          <a:xfrm>
            <a:off x="493664" y="263723"/>
            <a:ext cx="4240521" cy="307777"/>
          </a:xfrm>
          <a:prstGeom prst="rect">
            <a:avLst/>
          </a:prstGeom>
          <a:noFill/>
        </p:spPr>
        <p:txBody>
          <a:bodyPr wrap="square" rtlCol="0">
            <a:spAutoFit/>
          </a:bodyPr>
          <a:lstStyle/>
          <a:p>
            <a:pPr algn="ctr"/>
            <a:r>
              <a:rPr lang="en-US" sz="1400" dirty="0"/>
              <a:t>Photo by Aaron Burden on </a:t>
            </a:r>
            <a:r>
              <a:rPr lang="en-US" sz="1400" dirty="0" err="1"/>
              <a:t>Unsplash</a:t>
            </a:r>
            <a:endParaRPr lang="en-US" sz="1400" dirty="0"/>
          </a:p>
        </p:txBody>
      </p:sp>
    </p:spTree>
    <p:extLst>
      <p:ext uri="{BB962C8B-B14F-4D97-AF65-F5344CB8AC3E}">
        <p14:creationId xmlns:p14="http://schemas.microsoft.com/office/powerpoint/2010/main" val="39409461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2" cstate="email">
            <a:duotone>
              <a:schemeClr val="bg2">
                <a:shade val="69000"/>
                <a:hueMod val="108000"/>
                <a:satMod val="164000"/>
                <a:lumMod val="74000"/>
              </a:schemeClr>
              <a:schemeClr val="bg2">
                <a:tint val="96000"/>
                <a:hueMod val="88000"/>
                <a:satMod val="140000"/>
                <a:lumMod val="132000"/>
              </a:schemeClr>
            </a:duotone>
            <a:extLst>
              <a:ext uri="{28A0092B-C50C-407E-A947-70E740481C1C}">
                <a14:useLocalDpi xmlns:a14="http://schemas.microsoft.com/office/drawing/2010/main"/>
              </a:ext>
            </a:extLst>
          </a:blip>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8A3C342-1D03-412F-8DD3-BF519E8E0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FB58A84-59C5-4D70-D005-0D0DAFB293F2}"/>
              </a:ext>
            </a:extLst>
          </p:cNvPr>
          <p:cNvSpPr>
            <a:spLocks noGrp="1"/>
          </p:cNvSpPr>
          <p:nvPr>
            <p:ph type="title"/>
          </p:nvPr>
        </p:nvSpPr>
        <p:spPr>
          <a:xfrm>
            <a:off x="648930" y="629266"/>
            <a:ext cx="6188190" cy="1622321"/>
          </a:xfrm>
        </p:spPr>
        <p:txBody>
          <a:bodyPr>
            <a:normAutofit/>
          </a:bodyPr>
          <a:lstStyle/>
          <a:p>
            <a:r>
              <a:rPr lang="en-US">
                <a:solidFill>
                  <a:srgbClr val="EBEBEB"/>
                </a:solidFill>
              </a:rPr>
              <a:t>Jesus</a:t>
            </a:r>
          </a:p>
        </p:txBody>
      </p:sp>
      <p:sp>
        <p:nvSpPr>
          <p:cNvPr id="3" name="Content Placeholder 2">
            <a:extLst>
              <a:ext uri="{FF2B5EF4-FFF2-40B4-BE49-F238E27FC236}">
                <a16:creationId xmlns:a16="http://schemas.microsoft.com/office/drawing/2014/main" id="{96BB400B-3775-46BB-222F-6550C91BAC5C}"/>
              </a:ext>
            </a:extLst>
          </p:cNvPr>
          <p:cNvSpPr>
            <a:spLocks noGrp="1"/>
          </p:cNvSpPr>
          <p:nvPr>
            <p:ph idx="1"/>
          </p:nvPr>
        </p:nvSpPr>
        <p:spPr>
          <a:xfrm>
            <a:off x="413893" y="1975555"/>
            <a:ext cx="6788418" cy="4357512"/>
          </a:xfrm>
        </p:spPr>
        <p:txBody>
          <a:bodyPr>
            <a:noAutofit/>
          </a:bodyPr>
          <a:lstStyle/>
          <a:p>
            <a:r>
              <a:rPr lang="en-GB" sz="2400" dirty="0">
                <a:solidFill>
                  <a:srgbClr val="FFFFFF"/>
                </a:solidFill>
              </a:rPr>
              <a:t>He will not crush the weakest reed or put out a flickering candle. He will bring justice to all who have been wronged. Isaiah 42:3</a:t>
            </a:r>
          </a:p>
          <a:p>
            <a:r>
              <a:rPr lang="en-US" sz="2400" dirty="0">
                <a:solidFill>
                  <a:srgbClr val="FFFFFF"/>
                </a:solidFill>
              </a:rPr>
              <a:t>Psalm 103 and Psalm 23</a:t>
            </a:r>
          </a:p>
          <a:p>
            <a:r>
              <a:rPr lang="en-US" sz="2400" dirty="0">
                <a:solidFill>
                  <a:srgbClr val="FFFFFF"/>
                </a:solidFill>
              </a:rPr>
              <a:t>Tender, kind, uplifting, protective</a:t>
            </a:r>
          </a:p>
          <a:p>
            <a:r>
              <a:rPr lang="en-US" sz="2400" dirty="0">
                <a:solidFill>
                  <a:srgbClr val="FFFFFF"/>
                </a:solidFill>
              </a:rPr>
              <a:t>Woman caught in adultery</a:t>
            </a:r>
          </a:p>
          <a:p>
            <a:r>
              <a:rPr lang="en-US" sz="2400" dirty="0">
                <a:solidFill>
                  <a:srgbClr val="FFFFFF"/>
                </a:solidFill>
              </a:rPr>
              <a:t>Woman at the well</a:t>
            </a:r>
          </a:p>
          <a:p>
            <a:r>
              <a:rPr lang="en-US" sz="2400" dirty="0">
                <a:solidFill>
                  <a:srgbClr val="FFFFFF"/>
                </a:solidFill>
              </a:rPr>
              <a:t>Jesus and the children</a:t>
            </a:r>
          </a:p>
        </p:txBody>
      </p:sp>
      <p:sp>
        <p:nvSpPr>
          <p:cNvPr id="11" name="Freeform 31">
            <a:extLst>
              <a:ext uri="{FF2B5EF4-FFF2-40B4-BE49-F238E27FC236}">
                <a16:creationId xmlns:a16="http://schemas.microsoft.com/office/drawing/2014/main" id="{81CC9B02-E087-4350-AEBD-2C3CF001AF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15974"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pic>
        <p:nvPicPr>
          <p:cNvPr id="6" name="Picture 5">
            <a:extLst>
              <a:ext uri="{FF2B5EF4-FFF2-40B4-BE49-F238E27FC236}">
                <a16:creationId xmlns:a16="http://schemas.microsoft.com/office/drawing/2014/main" id="{29E361B7-D130-27F8-1BE0-2036E0CF017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42277" y="0"/>
            <a:ext cx="4572000" cy="6858000"/>
          </a:xfrm>
          <a:prstGeom prst="rect">
            <a:avLst/>
          </a:prstGeom>
        </p:spPr>
      </p:pic>
      <p:sp>
        <p:nvSpPr>
          <p:cNvPr id="12" name="TextBox 11">
            <a:extLst>
              <a:ext uri="{FF2B5EF4-FFF2-40B4-BE49-F238E27FC236}">
                <a16:creationId xmlns:a16="http://schemas.microsoft.com/office/drawing/2014/main" id="{3609A056-E35F-69CA-32A8-DFE7D104DC18}"/>
              </a:ext>
            </a:extLst>
          </p:cNvPr>
          <p:cNvSpPr txBox="1"/>
          <p:nvPr/>
        </p:nvSpPr>
        <p:spPr>
          <a:xfrm>
            <a:off x="7808016" y="198767"/>
            <a:ext cx="4240521" cy="307777"/>
          </a:xfrm>
          <a:prstGeom prst="rect">
            <a:avLst/>
          </a:prstGeom>
          <a:noFill/>
        </p:spPr>
        <p:txBody>
          <a:bodyPr wrap="square" rtlCol="0">
            <a:spAutoFit/>
          </a:bodyPr>
          <a:lstStyle/>
          <a:p>
            <a:pPr algn="ctr"/>
            <a:r>
              <a:rPr lang="en-US" sz="1400" dirty="0">
                <a:solidFill>
                  <a:schemeClr val="bg1"/>
                </a:solidFill>
              </a:rPr>
              <a:t>Photo by Leighann Blackwood on </a:t>
            </a:r>
            <a:r>
              <a:rPr lang="en-US" sz="1400" dirty="0" err="1">
                <a:solidFill>
                  <a:schemeClr val="bg1"/>
                </a:solidFill>
              </a:rPr>
              <a:t>Unsplash</a:t>
            </a:r>
            <a:endParaRPr lang="en-US" sz="1400" dirty="0">
              <a:solidFill>
                <a:schemeClr val="bg1"/>
              </a:solidFill>
            </a:endParaRPr>
          </a:p>
        </p:txBody>
      </p:sp>
    </p:spTree>
    <p:extLst>
      <p:ext uri="{BB962C8B-B14F-4D97-AF65-F5344CB8AC3E}">
        <p14:creationId xmlns:p14="http://schemas.microsoft.com/office/powerpoint/2010/main" val="84620237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CA8DB8-4D2D-1BD0-0244-F7B192DD4DCB}"/>
              </a:ext>
            </a:extLst>
          </p:cNvPr>
          <p:cNvSpPr>
            <a:spLocks noGrp="1"/>
          </p:cNvSpPr>
          <p:nvPr>
            <p:ph type="title"/>
          </p:nvPr>
        </p:nvSpPr>
        <p:spPr/>
        <p:txBody>
          <a:bodyPr/>
          <a:lstStyle/>
          <a:p>
            <a:r>
              <a:rPr lang="en-US" dirty="0"/>
              <a:t>Psalm 103</a:t>
            </a:r>
          </a:p>
        </p:txBody>
      </p:sp>
      <p:sp>
        <p:nvSpPr>
          <p:cNvPr id="3" name="Content Placeholder 2">
            <a:extLst>
              <a:ext uri="{FF2B5EF4-FFF2-40B4-BE49-F238E27FC236}">
                <a16:creationId xmlns:a16="http://schemas.microsoft.com/office/drawing/2014/main" id="{D6FCA0EA-54A5-E6D2-93EC-8F58EEBD6CAD}"/>
              </a:ext>
            </a:extLst>
          </p:cNvPr>
          <p:cNvSpPr>
            <a:spLocks noGrp="1"/>
          </p:cNvSpPr>
          <p:nvPr>
            <p:ph idx="1"/>
          </p:nvPr>
        </p:nvSpPr>
        <p:spPr>
          <a:xfrm>
            <a:off x="374650" y="1414463"/>
            <a:ext cx="6797675" cy="4862511"/>
          </a:xfrm>
        </p:spPr>
        <p:txBody>
          <a:bodyPr>
            <a:normAutofit/>
          </a:bodyPr>
          <a:lstStyle/>
          <a:p>
            <a:r>
              <a:rPr lang="en-GB" dirty="0"/>
              <a:t>The </a:t>
            </a:r>
            <a:r>
              <a:rPr lang="en-GB" cap="small" dirty="0"/>
              <a:t>Lord</a:t>
            </a:r>
            <a:r>
              <a:rPr lang="en-GB" dirty="0"/>
              <a:t> is compassionate and gracious,</a:t>
            </a:r>
            <a:br>
              <a:rPr lang="en-GB" dirty="0"/>
            </a:br>
            <a:r>
              <a:rPr lang="en-GB" dirty="0"/>
              <a:t>    slow to anger, abounding in love.</a:t>
            </a:r>
            <a:br>
              <a:rPr lang="en-GB" dirty="0"/>
            </a:br>
            <a:r>
              <a:rPr lang="en-GB" b="1" baseline="30000" dirty="0"/>
              <a:t>9 </a:t>
            </a:r>
            <a:r>
              <a:rPr lang="en-GB" dirty="0"/>
              <a:t>He will not always accuse,</a:t>
            </a:r>
            <a:br>
              <a:rPr lang="en-GB" dirty="0"/>
            </a:br>
            <a:r>
              <a:rPr lang="en-GB" dirty="0"/>
              <a:t>    nor will he harbour his anger forever;</a:t>
            </a:r>
            <a:br>
              <a:rPr lang="en-GB" dirty="0"/>
            </a:br>
            <a:r>
              <a:rPr lang="en-GB" b="1" baseline="30000" dirty="0"/>
              <a:t>10 </a:t>
            </a:r>
            <a:r>
              <a:rPr lang="en-GB" dirty="0"/>
              <a:t>he does not treat us as our sins deserve</a:t>
            </a:r>
            <a:br>
              <a:rPr lang="en-GB" dirty="0"/>
            </a:br>
            <a:r>
              <a:rPr lang="en-GB" dirty="0"/>
              <a:t>    or repay us according to our iniquities.</a:t>
            </a:r>
            <a:br>
              <a:rPr lang="en-GB" dirty="0"/>
            </a:br>
            <a:r>
              <a:rPr lang="en-GB" b="1" baseline="30000" dirty="0"/>
              <a:t>11 </a:t>
            </a:r>
            <a:r>
              <a:rPr lang="en-GB" dirty="0"/>
              <a:t>For as high as the heavens are above the earth,</a:t>
            </a:r>
            <a:br>
              <a:rPr lang="en-GB" dirty="0"/>
            </a:br>
            <a:r>
              <a:rPr lang="en-GB" dirty="0"/>
              <a:t>    so great is his love for those who fear him;</a:t>
            </a:r>
            <a:br>
              <a:rPr lang="en-GB" dirty="0"/>
            </a:br>
            <a:r>
              <a:rPr lang="en-GB" b="1" baseline="30000" dirty="0"/>
              <a:t>12 </a:t>
            </a:r>
            <a:r>
              <a:rPr lang="en-GB" dirty="0"/>
              <a:t>as far as the east is from the west,</a:t>
            </a:r>
            <a:br>
              <a:rPr lang="en-GB" dirty="0"/>
            </a:br>
            <a:r>
              <a:rPr lang="en-GB" dirty="0"/>
              <a:t>    so far has he removed our transgressions from us.</a:t>
            </a:r>
          </a:p>
          <a:p>
            <a:r>
              <a:rPr lang="en-GB" b="1" baseline="30000" dirty="0"/>
              <a:t>13 </a:t>
            </a:r>
            <a:r>
              <a:rPr lang="en-GB" dirty="0"/>
              <a:t>As a father has compassion on his children,</a:t>
            </a:r>
            <a:br>
              <a:rPr lang="en-GB" dirty="0"/>
            </a:br>
            <a:r>
              <a:rPr lang="en-GB" dirty="0"/>
              <a:t>    so the </a:t>
            </a:r>
            <a:r>
              <a:rPr lang="en-GB" cap="small" dirty="0"/>
              <a:t>Lord</a:t>
            </a:r>
            <a:r>
              <a:rPr lang="en-GB" dirty="0"/>
              <a:t> has compassion on those who fear 		him;</a:t>
            </a:r>
            <a:br>
              <a:rPr lang="en-GB" dirty="0"/>
            </a:br>
            <a:r>
              <a:rPr lang="en-GB" b="1" baseline="30000" dirty="0"/>
              <a:t>14 </a:t>
            </a:r>
            <a:r>
              <a:rPr lang="en-GB" dirty="0"/>
              <a:t>for he knows how we are formed,</a:t>
            </a:r>
            <a:br>
              <a:rPr lang="en-GB" dirty="0"/>
            </a:br>
            <a:r>
              <a:rPr lang="en-GB" dirty="0"/>
              <a:t>    he remembers that we are dust.</a:t>
            </a:r>
          </a:p>
          <a:p>
            <a:endParaRPr lang="en-US" dirty="0"/>
          </a:p>
        </p:txBody>
      </p:sp>
      <p:pic>
        <p:nvPicPr>
          <p:cNvPr id="4" name="Picture 3">
            <a:extLst>
              <a:ext uri="{FF2B5EF4-FFF2-40B4-BE49-F238E27FC236}">
                <a16:creationId xmlns:a16="http://schemas.microsoft.com/office/drawing/2014/main" id="{E4A406BA-A115-7D31-0A82-43DAEE247A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329489" y="1414462"/>
            <a:ext cx="4862511" cy="4862511"/>
          </a:xfrm>
          <a:prstGeom prst="rect">
            <a:avLst/>
          </a:prstGeom>
        </p:spPr>
      </p:pic>
      <p:sp>
        <p:nvSpPr>
          <p:cNvPr id="5" name="TextBox 4">
            <a:extLst>
              <a:ext uri="{FF2B5EF4-FFF2-40B4-BE49-F238E27FC236}">
                <a16:creationId xmlns:a16="http://schemas.microsoft.com/office/drawing/2014/main" id="{9EF720E5-379B-F0FD-5274-BCF4C7787628}"/>
              </a:ext>
            </a:extLst>
          </p:cNvPr>
          <p:cNvSpPr txBox="1"/>
          <p:nvPr/>
        </p:nvSpPr>
        <p:spPr>
          <a:xfrm>
            <a:off x="7640483" y="1545471"/>
            <a:ext cx="4240521" cy="307777"/>
          </a:xfrm>
          <a:prstGeom prst="rect">
            <a:avLst/>
          </a:prstGeom>
          <a:noFill/>
        </p:spPr>
        <p:txBody>
          <a:bodyPr wrap="square" rtlCol="0">
            <a:spAutoFit/>
          </a:bodyPr>
          <a:lstStyle/>
          <a:p>
            <a:pPr algn="ctr"/>
            <a:r>
              <a:rPr lang="en-US" sz="1400" dirty="0"/>
              <a:t>Photo by Jill </a:t>
            </a:r>
            <a:r>
              <a:rPr lang="en-US" sz="1400" dirty="0" err="1"/>
              <a:t>Sauve</a:t>
            </a:r>
            <a:r>
              <a:rPr lang="en-US" sz="1400" dirty="0"/>
              <a:t> on </a:t>
            </a:r>
            <a:r>
              <a:rPr lang="en-US" sz="1400" dirty="0" err="1"/>
              <a:t>Unsplash</a:t>
            </a:r>
            <a:endParaRPr lang="en-US" sz="1400" dirty="0"/>
          </a:p>
        </p:txBody>
      </p:sp>
    </p:spTree>
    <p:extLst>
      <p:ext uri="{BB962C8B-B14F-4D97-AF65-F5344CB8AC3E}">
        <p14:creationId xmlns:p14="http://schemas.microsoft.com/office/powerpoint/2010/main" val="47392122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cstate="email">
            <a:duotone>
              <a:schemeClr val="bg2">
                <a:shade val="69000"/>
                <a:hueMod val="108000"/>
                <a:satMod val="164000"/>
                <a:lumMod val="74000"/>
              </a:schemeClr>
              <a:schemeClr val="bg2">
                <a:tint val="96000"/>
                <a:hueMod val="88000"/>
                <a:satMod val="140000"/>
                <a:lumMod val="132000"/>
              </a:schemeClr>
            </a:duotone>
            <a:extLst>
              <a:ext uri="{28A0092B-C50C-407E-A947-70E740481C1C}">
                <a14:useLocalDpi xmlns:a14="http://schemas.microsoft.com/office/drawing/2010/main"/>
              </a:ext>
            </a:extLst>
          </a:blip>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23E8915-D2AA-4327-A45A-972C3CA957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8302FC3C-9804-4950-B721-5FD704BA60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12188952" cy="6858000"/>
          </a:xfrm>
          <a:prstGeom prst="rect">
            <a:avLst/>
          </a:prstGeom>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6B9695BD-ECF6-49CA-8877-8C493193C65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5" y="1828800"/>
            <a:ext cx="0" cy="3200400"/>
          </a:xfrm>
          <a:prstGeom prst="line">
            <a:avLst/>
          </a:prstGeom>
          <a:ln w="1905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3BC6EBB2-9BDC-4075-BA6B-43A9FBF9C8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cstate="email">
            <a:extLst>
              <a:ext uri="{28A0092B-C50C-407E-A947-70E740481C1C}">
                <a14:useLocalDpi xmlns:a14="http://schemas.microsoft.com/office/drawing/2010/main"/>
              </a:ext>
            </a:extLst>
          </a:blip>
          <a:srcRect b="23320"/>
          <a:stretch/>
        </p:blipFill>
        <p:spPr>
          <a:xfrm>
            <a:off x="8605878" y="6228080"/>
            <a:ext cx="993734" cy="762000"/>
          </a:xfrm>
          <a:prstGeom prst="rect">
            <a:avLst/>
          </a:prstGeom>
        </p:spPr>
      </p:pic>
      <p:sp>
        <p:nvSpPr>
          <p:cNvPr id="16" name="Freeform 5">
            <a:extLst>
              <a:ext uri="{FF2B5EF4-FFF2-40B4-BE49-F238E27FC236}">
                <a16:creationId xmlns:a16="http://schemas.microsoft.com/office/drawing/2014/main" id="{F3798573-F27B-47EB-8EA4-7EE34954C2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588" y="0"/>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2" name="Title 1">
            <a:extLst>
              <a:ext uri="{FF2B5EF4-FFF2-40B4-BE49-F238E27FC236}">
                <a16:creationId xmlns:a16="http://schemas.microsoft.com/office/drawing/2014/main" id="{1C9D4E79-F11C-157B-E72C-2B5A3DC39EB3}"/>
              </a:ext>
            </a:extLst>
          </p:cNvPr>
          <p:cNvSpPr>
            <a:spLocks noGrp="1"/>
          </p:cNvSpPr>
          <p:nvPr>
            <p:ph type="title"/>
          </p:nvPr>
        </p:nvSpPr>
        <p:spPr>
          <a:xfrm>
            <a:off x="806195" y="804672"/>
            <a:ext cx="3521359" cy="5248656"/>
          </a:xfrm>
        </p:spPr>
        <p:txBody>
          <a:bodyPr anchor="ctr">
            <a:normAutofit/>
          </a:bodyPr>
          <a:lstStyle/>
          <a:p>
            <a:pPr algn="ctr"/>
            <a:r>
              <a:rPr lang="en-US" dirty="0"/>
              <a:t>Overview</a:t>
            </a:r>
          </a:p>
        </p:txBody>
      </p:sp>
      <p:sp>
        <p:nvSpPr>
          <p:cNvPr id="17" name="Content Placeholder 2">
            <a:extLst>
              <a:ext uri="{FF2B5EF4-FFF2-40B4-BE49-F238E27FC236}">
                <a16:creationId xmlns:a16="http://schemas.microsoft.com/office/drawing/2014/main" id="{DBE74161-4CB6-545D-01DB-139B2879D7F0}"/>
              </a:ext>
            </a:extLst>
          </p:cNvPr>
          <p:cNvSpPr>
            <a:spLocks noGrp="1"/>
          </p:cNvSpPr>
          <p:nvPr>
            <p:ph idx="1"/>
          </p:nvPr>
        </p:nvSpPr>
        <p:spPr>
          <a:xfrm>
            <a:off x="4975861" y="804671"/>
            <a:ext cx="6399930" cy="5248657"/>
          </a:xfrm>
        </p:spPr>
        <p:txBody>
          <a:bodyPr anchor="ctr">
            <a:normAutofit/>
          </a:bodyPr>
          <a:lstStyle/>
          <a:p>
            <a:r>
              <a:rPr lang="en-US" dirty="0"/>
              <a:t>Definition of spiritual abuse.</a:t>
            </a:r>
          </a:p>
          <a:p>
            <a:r>
              <a:rPr lang="en-US" dirty="0"/>
              <a:t>Unhelpful beliefs that can fuel the abuse. </a:t>
            </a:r>
          </a:p>
          <a:p>
            <a:r>
              <a:rPr lang="en-US" dirty="0"/>
              <a:t>Forms of spiritual abuse.</a:t>
            </a:r>
          </a:p>
          <a:p>
            <a:r>
              <a:rPr lang="en-US" dirty="0"/>
              <a:t>The spectrum of </a:t>
            </a:r>
            <a:r>
              <a:rPr lang="en-US" dirty="0" err="1"/>
              <a:t>behaviour</a:t>
            </a:r>
            <a:r>
              <a:rPr lang="en-US" dirty="0"/>
              <a:t> from healthy, unhelpful, </a:t>
            </a:r>
            <a:r>
              <a:rPr lang="en-US"/>
              <a:t>unhealthy and </a:t>
            </a:r>
            <a:r>
              <a:rPr lang="en-US" dirty="0"/>
              <a:t>abusive, with examples.</a:t>
            </a:r>
          </a:p>
          <a:p>
            <a:r>
              <a:rPr lang="en-US" dirty="0"/>
              <a:t>How to help those involved in spiritual abuse to move to healthier attitudes and practices.</a:t>
            </a:r>
          </a:p>
          <a:p>
            <a:r>
              <a:rPr lang="en-US" dirty="0"/>
              <a:t>Being part of the healing process together.</a:t>
            </a:r>
          </a:p>
          <a:p>
            <a:r>
              <a:rPr lang="en-US" dirty="0"/>
              <a:t>Developing healthy thinking and </a:t>
            </a:r>
            <a:r>
              <a:rPr lang="en-US" dirty="0" err="1"/>
              <a:t>behaviour</a:t>
            </a:r>
            <a:r>
              <a:rPr lang="en-US" dirty="0"/>
              <a:t>. </a:t>
            </a:r>
          </a:p>
        </p:txBody>
      </p:sp>
    </p:spTree>
    <p:extLst>
      <p:ext uri="{BB962C8B-B14F-4D97-AF65-F5344CB8AC3E}">
        <p14:creationId xmlns:p14="http://schemas.microsoft.com/office/powerpoint/2010/main" val="13851648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F96557-9A12-4183-471D-6DB9C97624AB}"/>
              </a:ext>
            </a:extLst>
          </p:cNvPr>
          <p:cNvSpPr>
            <a:spLocks noGrp="1"/>
          </p:cNvSpPr>
          <p:nvPr>
            <p:ph type="title"/>
          </p:nvPr>
        </p:nvSpPr>
        <p:spPr/>
        <p:txBody>
          <a:bodyPr/>
          <a:lstStyle/>
          <a:p>
            <a:r>
              <a:rPr lang="en-US" dirty="0"/>
              <a:t>The perfume story</a:t>
            </a:r>
          </a:p>
        </p:txBody>
      </p:sp>
      <p:sp>
        <p:nvSpPr>
          <p:cNvPr id="3" name="Content Placeholder 2">
            <a:extLst>
              <a:ext uri="{FF2B5EF4-FFF2-40B4-BE49-F238E27FC236}">
                <a16:creationId xmlns:a16="http://schemas.microsoft.com/office/drawing/2014/main" id="{6B22934B-ED8E-16A5-1A48-5740294D7EB7}"/>
              </a:ext>
            </a:extLst>
          </p:cNvPr>
          <p:cNvSpPr>
            <a:spLocks noGrp="1"/>
          </p:cNvSpPr>
          <p:nvPr>
            <p:ph idx="1"/>
          </p:nvPr>
        </p:nvSpPr>
        <p:spPr>
          <a:xfrm>
            <a:off x="374650" y="1524281"/>
            <a:ext cx="6895393" cy="5091008"/>
          </a:xfrm>
        </p:spPr>
        <p:txBody>
          <a:bodyPr>
            <a:normAutofit lnSpcReduction="10000"/>
          </a:bodyPr>
          <a:lstStyle/>
          <a:p>
            <a:r>
              <a:rPr lang="en-US" dirty="0"/>
              <a:t>There is a potential for spiritual abuse at the dinner table of Simon…</a:t>
            </a:r>
          </a:p>
          <a:p>
            <a:r>
              <a:rPr lang="en-US" dirty="0"/>
              <a:t>Simon - if only Jesus knew what kind of woman she is…he would not allow this.</a:t>
            </a:r>
          </a:p>
          <a:p>
            <a:r>
              <a:rPr lang="en-US" dirty="0"/>
              <a:t>Judas - This extravagant outpouring of perfume is a waste of good money. It could have been sold and helped the poor.</a:t>
            </a:r>
          </a:p>
          <a:p>
            <a:r>
              <a:rPr lang="en-US" dirty="0"/>
              <a:t>Jesus – leave her alone - you both have distorted thinking that you are using to hurt Mary. This is a beautiful gift of love to me. She is so precious that I want the story of her generous gift to be told forever. </a:t>
            </a:r>
          </a:p>
          <a:p>
            <a:r>
              <a:rPr lang="en-US" dirty="0"/>
              <a:t>Jesus is protective of Mary: he intervenes in the situation, he gently confronts the faulty thinking, and he lifts Mary up as a beautiful example of loving kindness forever. </a:t>
            </a:r>
          </a:p>
          <a:p>
            <a:pPr marL="0" indent="0">
              <a:buNone/>
            </a:pPr>
            <a:endParaRPr lang="en-US" dirty="0"/>
          </a:p>
          <a:p>
            <a:endParaRPr lang="en-US" dirty="0"/>
          </a:p>
        </p:txBody>
      </p:sp>
      <p:pic>
        <p:nvPicPr>
          <p:cNvPr id="4" name="Picture 3">
            <a:extLst>
              <a:ext uri="{FF2B5EF4-FFF2-40B4-BE49-F238E27FC236}">
                <a16:creationId xmlns:a16="http://schemas.microsoft.com/office/drawing/2014/main" id="{1DE21D3A-90B0-500B-1791-442D60AD97E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620000" y="0"/>
            <a:ext cx="4572000" cy="6858000"/>
          </a:xfrm>
          <a:prstGeom prst="rect">
            <a:avLst/>
          </a:prstGeom>
        </p:spPr>
      </p:pic>
      <p:sp>
        <p:nvSpPr>
          <p:cNvPr id="5" name="TextBox 4">
            <a:extLst>
              <a:ext uri="{FF2B5EF4-FFF2-40B4-BE49-F238E27FC236}">
                <a16:creationId xmlns:a16="http://schemas.microsoft.com/office/drawing/2014/main" id="{1FB63DE1-94C5-399A-3049-3B0002E0B34F}"/>
              </a:ext>
            </a:extLst>
          </p:cNvPr>
          <p:cNvSpPr txBox="1"/>
          <p:nvPr/>
        </p:nvSpPr>
        <p:spPr>
          <a:xfrm>
            <a:off x="7907786" y="179970"/>
            <a:ext cx="4240521" cy="307777"/>
          </a:xfrm>
          <a:prstGeom prst="rect">
            <a:avLst/>
          </a:prstGeom>
          <a:noFill/>
        </p:spPr>
        <p:txBody>
          <a:bodyPr wrap="square" rtlCol="0">
            <a:spAutoFit/>
          </a:bodyPr>
          <a:lstStyle/>
          <a:p>
            <a:pPr algn="ctr"/>
            <a:r>
              <a:rPr lang="en-US" sz="1400" dirty="0">
                <a:solidFill>
                  <a:schemeClr val="bg1"/>
                </a:solidFill>
              </a:rPr>
              <a:t>Photo by Lindsey Savage on </a:t>
            </a:r>
            <a:r>
              <a:rPr lang="en-US" sz="1400" dirty="0" err="1">
                <a:solidFill>
                  <a:schemeClr val="bg1"/>
                </a:solidFill>
              </a:rPr>
              <a:t>Unsplash</a:t>
            </a:r>
            <a:endParaRPr lang="en-US" sz="1400" dirty="0">
              <a:solidFill>
                <a:schemeClr val="bg1"/>
              </a:solidFill>
            </a:endParaRPr>
          </a:p>
        </p:txBody>
      </p:sp>
    </p:spTree>
    <p:extLst>
      <p:ext uri="{BB962C8B-B14F-4D97-AF65-F5344CB8AC3E}">
        <p14:creationId xmlns:p14="http://schemas.microsoft.com/office/powerpoint/2010/main" val="190444734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2" cstate="email">
            <a:duotone>
              <a:schemeClr val="bg2">
                <a:shade val="69000"/>
                <a:hueMod val="108000"/>
                <a:satMod val="164000"/>
                <a:lumMod val="74000"/>
              </a:schemeClr>
              <a:schemeClr val="bg2">
                <a:tint val="96000"/>
                <a:hueMod val="88000"/>
                <a:satMod val="140000"/>
                <a:lumMod val="132000"/>
              </a:schemeClr>
            </a:duotone>
            <a:extLst>
              <a:ext uri="{28A0092B-C50C-407E-A947-70E740481C1C}">
                <a14:useLocalDpi xmlns:a14="http://schemas.microsoft.com/office/drawing/2010/main"/>
              </a:ext>
            </a:extLst>
          </a:blip>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8A3C342-1D03-412F-8DD3-BF519E8E0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AA4653B-344F-CBA9-052F-02445E5B44DB}"/>
              </a:ext>
            </a:extLst>
          </p:cNvPr>
          <p:cNvSpPr>
            <a:spLocks noGrp="1"/>
          </p:cNvSpPr>
          <p:nvPr>
            <p:ph type="title"/>
          </p:nvPr>
        </p:nvSpPr>
        <p:spPr>
          <a:xfrm>
            <a:off x="573157" y="493799"/>
            <a:ext cx="6737708" cy="1622321"/>
          </a:xfrm>
        </p:spPr>
        <p:txBody>
          <a:bodyPr>
            <a:normAutofit/>
          </a:bodyPr>
          <a:lstStyle/>
          <a:p>
            <a:pPr>
              <a:lnSpc>
                <a:spcPct val="90000"/>
              </a:lnSpc>
            </a:pPr>
            <a:r>
              <a:rPr lang="en-US" sz="3200" dirty="0">
                <a:solidFill>
                  <a:srgbClr val="EBEBEB"/>
                </a:solidFill>
              </a:rPr>
              <a:t>Does their </a:t>
            </a:r>
            <a:r>
              <a:rPr lang="en-US" sz="3200" dirty="0" err="1">
                <a:solidFill>
                  <a:srgbClr val="EBEBEB"/>
                </a:solidFill>
              </a:rPr>
              <a:t>behaviour</a:t>
            </a:r>
            <a:r>
              <a:rPr lang="en-US" sz="3200" dirty="0">
                <a:solidFill>
                  <a:srgbClr val="EBEBEB"/>
                </a:solidFill>
              </a:rPr>
              <a:t> exhibit the fruit of the Spirit, and nurture the fruit of the Spirit in others</a:t>
            </a:r>
            <a:r>
              <a:rPr lang="en-US" sz="3600" dirty="0">
                <a:solidFill>
                  <a:srgbClr val="EBEBEB"/>
                </a:solidFill>
              </a:rPr>
              <a:t>?</a:t>
            </a:r>
          </a:p>
        </p:txBody>
      </p:sp>
      <p:sp>
        <p:nvSpPr>
          <p:cNvPr id="3" name="Content Placeholder 2">
            <a:extLst>
              <a:ext uri="{FF2B5EF4-FFF2-40B4-BE49-F238E27FC236}">
                <a16:creationId xmlns:a16="http://schemas.microsoft.com/office/drawing/2014/main" id="{99E2B2A6-C329-4A55-2B8B-AED8F3BCF4DA}"/>
              </a:ext>
            </a:extLst>
          </p:cNvPr>
          <p:cNvSpPr>
            <a:spLocks noGrp="1"/>
          </p:cNvSpPr>
          <p:nvPr>
            <p:ph idx="1"/>
          </p:nvPr>
        </p:nvSpPr>
        <p:spPr>
          <a:xfrm>
            <a:off x="259317" y="2116120"/>
            <a:ext cx="7316129" cy="4692736"/>
          </a:xfrm>
        </p:spPr>
        <p:txBody>
          <a:bodyPr>
            <a:normAutofit/>
          </a:bodyPr>
          <a:lstStyle/>
          <a:p>
            <a:pPr>
              <a:lnSpc>
                <a:spcPct val="90000"/>
              </a:lnSpc>
            </a:pPr>
            <a:r>
              <a:rPr lang="en-GB" sz="2200" dirty="0">
                <a:solidFill>
                  <a:srgbClr val="FFFFFF"/>
                </a:solidFill>
              </a:rPr>
              <a:t>The acts of the flesh are obvious: sexual immorality, impurity and debauchery;</a:t>
            </a:r>
            <a:r>
              <a:rPr lang="en-GB" sz="2200" b="1" baseline="30000" dirty="0">
                <a:solidFill>
                  <a:srgbClr val="FFFFFF"/>
                </a:solidFill>
              </a:rPr>
              <a:t> </a:t>
            </a:r>
            <a:r>
              <a:rPr lang="en-GB" sz="2200" dirty="0">
                <a:solidFill>
                  <a:srgbClr val="FFFFFF"/>
                </a:solidFill>
              </a:rPr>
              <a:t>idolatry and witchcraft; </a:t>
            </a:r>
            <a:r>
              <a:rPr lang="en-GB" sz="2200" b="1" dirty="0">
                <a:solidFill>
                  <a:srgbClr val="FFFFFF"/>
                </a:solidFill>
              </a:rPr>
              <a:t>hatred, discord, jealousy, fits of rage, selfish ambition, dissensions, factions and envy</a:t>
            </a:r>
            <a:r>
              <a:rPr lang="en-GB" sz="2200" dirty="0">
                <a:solidFill>
                  <a:srgbClr val="FFFFFF"/>
                </a:solidFill>
              </a:rPr>
              <a:t>; drunkenness, orgies, and the like…</a:t>
            </a:r>
          </a:p>
          <a:p>
            <a:pPr>
              <a:lnSpc>
                <a:spcPct val="90000"/>
              </a:lnSpc>
            </a:pPr>
            <a:r>
              <a:rPr lang="en-GB" sz="2200" b="1" dirty="0">
                <a:solidFill>
                  <a:srgbClr val="FFFFFF"/>
                </a:solidFill>
              </a:rPr>
              <a:t>But the fruit of the Spirit is love, joy, peace, patience, kindness, goodness, faithfulness, gentleness and self-control. Against such things there is no law. </a:t>
            </a:r>
          </a:p>
          <a:p>
            <a:pPr>
              <a:lnSpc>
                <a:spcPct val="90000"/>
              </a:lnSpc>
            </a:pPr>
            <a:r>
              <a:rPr lang="en-GB" sz="2200" dirty="0">
                <a:solidFill>
                  <a:srgbClr val="FFFFFF"/>
                </a:solidFill>
              </a:rPr>
              <a:t>…Since we live by the Spirit, let us keep in step with the Spirit.</a:t>
            </a:r>
            <a:r>
              <a:rPr lang="en-GB" sz="2200" b="1" baseline="30000" dirty="0">
                <a:solidFill>
                  <a:srgbClr val="FFFFFF"/>
                </a:solidFill>
              </a:rPr>
              <a:t> </a:t>
            </a:r>
            <a:r>
              <a:rPr lang="en-GB" sz="2200" dirty="0">
                <a:solidFill>
                  <a:srgbClr val="FFFFFF"/>
                </a:solidFill>
              </a:rPr>
              <a:t>Let us not become conceited, provoking and envying each other.</a:t>
            </a:r>
          </a:p>
          <a:p>
            <a:pPr>
              <a:lnSpc>
                <a:spcPct val="90000"/>
              </a:lnSpc>
            </a:pPr>
            <a:r>
              <a:rPr lang="en-GB" sz="2200" dirty="0">
                <a:solidFill>
                  <a:srgbClr val="FFFFFF"/>
                </a:solidFill>
              </a:rPr>
              <a:t>Galatians 5:19-26</a:t>
            </a:r>
          </a:p>
          <a:p>
            <a:pPr>
              <a:lnSpc>
                <a:spcPct val="90000"/>
              </a:lnSpc>
            </a:pPr>
            <a:endParaRPr lang="en-US" sz="1600" dirty="0">
              <a:solidFill>
                <a:srgbClr val="FFFFFF"/>
              </a:solidFill>
            </a:endParaRPr>
          </a:p>
        </p:txBody>
      </p:sp>
      <p:sp>
        <p:nvSpPr>
          <p:cNvPr id="11" name="Freeform 31">
            <a:extLst>
              <a:ext uri="{FF2B5EF4-FFF2-40B4-BE49-F238E27FC236}">
                <a16:creationId xmlns:a16="http://schemas.microsoft.com/office/drawing/2014/main" id="{81CC9B02-E087-4350-AEBD-2C3CF001AF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15974"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pic>
        <p:nvPicPr>
          <p:cNvPr id="4" name="Picture 3">
            <a:extLst>
              <a:ext uri="{FF2B5EF4-FFF2-40B4-BE49-F238E27FC236}">
                <a16:creationId xmlns:a16="http://schemas.microsoft.com/office/drawing/2014/main" id="{877A1059-D271-55B0-1896-E122E97FDFC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228755" y="0"/>
            <a:ext cx="4963245" cy="6858001"/>
          </a:xfrm>
          <a:custGeom>
            <a:avLst/>
            <a:gdLst/>
            <a:ahLst/>
            <a:cxnLst/>
            <a:rect l="l" t="t" r="r" b="b"/>
            <a:pathLst>
              <a:path w="4963245" h="6858001">
                <a:moveTo>
                  <a:pt x="1177" y="0"/>
                </a:moveTo>
                <a:lnTo>
                  <a:pt x="1344715" y="0"/>
                </a:lnTo>
                <a:lnTo>
                  <a:pt x="1344715" y="1"/>
                </a:lnTo>
                <a:lnTo>
                  <a:pt x="4963245" y="1"/>
                </a:lnTo>
                <a:lnTo>
                  <a:pt x="4963244" y="6858001"/>
                </a:lnTo>
                <a:lnTo>
                  <a:pt x="900697" y="6858001"/>
                </a:lnTo>
                <a:lnTo>
                  <a:pt x="900697" y="6858000"/>
                </a:lnTo>
                <a:lnTo>
                  <a:pt x="0" y="6858000"/>
                </a:lnTo>
                <a:lnTo>
                  <a:pt x="5883" y="6817538"/>
                </a:lnTo>
                <a:lnTo>
                  <a:pt x="23196" y="6698894"/>
                </a:lnTo>
                <a:lnTo>
                  <a:pt x="35299" y="6612483"/>
                </a:lnTo>
                <a:lnTo>
                  <a:pt x="48073" y="6509613"/>
                </a:lnTo>
                <a:lnTo>
                  <a:pt x="63369" y="6387541"/>
                </a:lnTo>
                <a:lnTo>
                  <a:pt x="79506" y="6252438"/>
                </a:lnTo>
                <a:lnTo>
                  <a:pt x="96483" y="6100191"/>
                </a:lnTo>
                <a:lnTo>
                  <a:pt x="114469" y="5934227"/>
                </a:lnTo>
                <a:lnTo>
                  <a:pt x="132454" y="5753862"/>
                </a:lnTo>
                <a:lnTo>
                  <a:pt x="150776" y="5561838"/>
                </a:lnTo>
                <a:lnTo>
                  <a:pt x="167753" y="5354726"/>
                </a:lnTo>
                <a:lnTo>
                  <a:pt x="184058" y="5138013"/>
                </a:lnTo>
                <a:lnTo>
                  <a:pt x="198849" y="4908956"/>
                </a:lnTo>
                <a:lnTo>
                  <a:pt x="212969" y="4670298"/>
                </a:lnTo>
                <a:lnTo>
                  <a:pt x="226248" y="4421352"/>
                </a:lnTo>
                <a:lnTo>
                  <a:pt x="230955" y="4293793"/>
                </a:lnTo>
                <a:lnTo>
                  <a:pt x="236165" y="4163492"/>
                </a:lnTo>
                <a:lnTo>
                  <a:pt x="241040" y="4031133"/>
                </a:lnTo>
                <a:lnTo>
                  <a:pt x="244234" y="3898087"/>
                </a:lnTo>
                <a:lnTo>
                  <a:pt x="247091" y="3762299"/>
                </a:lnTo>
                <a:lnTo>
                  <a:pt x="250117" y="3625139"/>
                </a:lnTo>
                <a:lnTo>
                  <a:pt x="252134" y="3485236"/>
                </a:lnTo>
                <a:lnTo>
                  <a:pt x="252134" y="3343961"/>
                </a:lnTo>
                <a:lnTo>
                  <a:pt x="253142" y="3201315"/>
                </a:lnTo>
                <a:lnTo>
                  <a:pt x="252134" y="3057297"/>
                </a:lnTo>
                <a:lnTo>
                  <a:pt x="250117" y="2911221"/>
                </a:lnTo>
                <a:lnTo>
                  <a:pt x="248268" y="2765146"/>
                </a:lnTo>
                <a:lnTo>
                  <a:pt x="244234" y="2617013"/>
                </a:lnTo>
                <a:lnTo>
                  <a:pt x="240032" y="2467509"/>
                </a:lnTo>
                <a:lnTo>
                  <a:pt x="235157" y="2318004"/>
                </a:lnTo>
                <a:lnTo>
                  <a:pt x="228266" y="2167128"/>
                </a:lnTo>
                <a:lnTo>
                  <a:pt x="220029" y="2014881"/>
                </a:lnTo>
                <a:lnTo>
                  <a:pt x="212129" y="1861947"/>
                </a:lnTo>
                <a:lnTo>
                  <a:pt x="202044" y="1709014"/>
                </a:lnTo>
                <a:lnTo>
                  <a:pt x="189941" y="1554023"/>
                </a:lnTo>
                <a:lnTo>
                  <a:pt x="177839" y="1401090"/>
                </a:lnTo>
                <a:lnTo>
                  <a:pt x="163887" y="1245413"/>
                </a:lnTo>
                <a:lnTo>
                  <a:pt x="148591" y="1089051"/>
                </a:lnTo>
                <a:lnTo>
                  <a:pt x="132455" y="934746"/>
                </a:lnTo>
                <a:lnTo>
                  <a:pt x="113629" y="778383"/>
                </a:lnTo>
                <a:lnTo>
                  <a:pt x="93458" y="622707"/>
                </a:lnTo>
                <a:lnTo>
                  <a:pt x="73455" y="466344"/>
                </a:lnTo>
                <a:lnTo>
                  <a:pt x="50091" y="310668"/>
                </a:lnTo>
                <a:lnTo>
                  <a:pt x="26222" y="155677"/>
                </a:lnTo>
                <a:close/>
              </a:path>
            </a:pathLst>
          </a:custGeom>
        </p:spPr>
      </p:pic>
      <p:sp>
        <p:nvSpPr>
          <p:cNvPr id="5" name="TextBox 4">
            <a:extLst>
              <a:ext uri="{FF2B5EF4-FFF2-40B4-BE49-F238E27FC236}">
                <a16:creationId xmlns:a16="http://schemas.microsoft.com/office/drawing/2014/main" id="{4C5E5FAC-137D-FC48-2F51-AE0944526DA3}"/>
              </a:ext>
            </a:extLst>
          </p:cNvPr>
          <p:cNvSpPr txBox="1"/>
          <p:nvPr/>
        </p:nvSpPr>
        <p:spPr>
          <a:xfrm>
            <a:off x="7763462" y="339910"/>
            <a:ext cx="4240521" cy="307777"/>
          </a:xfrm>
          <a:prstGeom prst="rect">
            <a:avLst/>
          </a:prstGeom>
          <a:noFill/>
        </p:spPr>
        <p:txBody>
          <a:bodyPr wrap="square" rtlCol="0">
            <a:spAutoFit/>
          </a:bodyPr>
          <a:lstStyle/>
          <a:p>
            <a:pPr algn="ctr"/>
            <a:r>
              <a:rPr lang="en-US" sz="1400" dirty="0"/>
              <a:t>Photo by Neha Deshmukh on </a:t>
            </a:r>
            <a:r>
              <a:rPr lang="en-US" sz="1400" dirty="0" err="1"/>
              <a:t>Unsplash</a:t>
            </a:r>
            <a:endParaRPr lang="en-US" sz="1400" dirty="0"/>
          </a:p>
        </p:txBody>
      </p:sp>
    </p:spTree>
    <p:extLst>
      <p:ext uri="{BB962C8B-B14F-4D97-AF65-F5344CB8AC3E}">
        <p14:creationId xmlns:p14="http://schemas.microsoft.com/office/powerpoint/2010/main" val="70421246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blipFill rotWithShape="1">
          <a:blip r:embed="rId2" cstate="email">
            <a:duotone>
              <a:schemeClr val="bg2">
                <a:shade val="69000"/>
                <a:hueMod val="108000"/>
                <a:satMod val="164000"/>
                <a:lumMod val="74000"/>
              </a:schemeClr>
              <a:schemeClr val="bg2">
                <a:tint val="96000"/>
                <a:hueMod val="88000"/>
                <a:satMod val="140000"/>
                <a:lumMod val="132000"/>
              </a:schemeClr>
            </a:duotone>
            <a:extLst>
              <a:ext uri="{28A0092B-C50C-407E-A947-70E740481C1C}">
                <a14:useLocalDpi xmlns:a14="http://schemas.microsoft.com/office/drawing/2010/main"/>
              </a:ext>
            </a:extLst>
          </a:blip>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8A3C342-1D03-412F-8DD3-BF519E8E0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677AA6-CA8A-0724-E972-58BDA84F719F}"/>
              </a:ext>
            </a:extLst>
          </p:cNvPr>
          <p:cNvSpPr>
            <a:spLocks noGrp="1"/>
          </p:cNvSpPr>
          <p:nvPr>
            <p:ph type="title"/>
          </p:nvPr>
        </p:nvSpPr>
        <p:spPr>
          <a:xfrm>
            <a:off x="648930" y="629266"/>
            <a:ext cx="6188190" cy="1622321"/>
          </a:xfrm>
        </p:spPr>
        <p:txBody>
          <a:bodyPr>
            <a:normAutofit/>
          </a:bodyPr>
          <a:lstStyle/>
          <a:p>
            <a:r>
              <a:rPr lang="en-US">
                <a:solidFill>
                  <a:srgbClr val="EBEBEB"/>
                </a:solidFill>
              </a:rPr>
              <a:t>Healthy approach</a:t>
            </a:r>
          </a:p>
        </p:txBody>
      </p:sp>
      <p:sp>
        <p:nvSpPr>
          <p:cNvPr id="3" name="Content Placeholder 2">
            <a:extLst>
              <a:ext uri="{FF2B5EF4-FFF2-40B4-BE49-F238E27FC236}">
                <a16:creationId xmlns:a16="http://schemas.microsoft.com/office/drawing/2014/main" id="{1DF7D7B4-1007-4DD3-C848-A9E2FF57BDB8}"/>
              </a:ext>
            </a:extLst>
          </p:cNvPr>
          <p:cNvSpPr>
            <a:spLocks noGrp="1"/>
          </p:cNvSpPr>
          <p:nvPr>
            <p:ph idx="1"/>
          </p:nvPr>
        </p:nvSpPr>
        <p:spPr>
          <a:xfrm>
            <a:off x="648930" y="2438400"/>
            <a:ext cx="6188189" cy="3785419"/>
          </a:xfrm>
        </p:spPr>
        <p:txBody>
          <a:bodyPr>
            <a:normAutofit lnSpcReduction="10000"/>
          </a:bodyPr>
          <a:lstStyle/>
          <a:p>
            <a:pPr marL="0" indent="0">
              <a:buNone/>
            </a:pPr>
            <a:r>
              <a:rPr lang="en-GB" sz="2800" dirty="0">
                <a:solidFill>
                  <a:srgbClr val="FFFFFF"/>
                </a:solidFill>
                <a:latin typeface="+mn-lt"/>
              </a:rPr>
              <a:t>He has shown you, O mortal, what is good and what does the </a:t>
            </a:r>
            <a:r>
              <a:rPr lang="en-GB" sz="2800" cap="small" dirty="0">
                <a:solidFill>
                  <a:srgbClr val="FFFFFF"/>
                </a:solidFill>
                <a:latin typeface="+mn-lt"/>
              </a:rPr>
              <a:t>Lord</a:t>
            </a:r>
            <a:r>
              <a:rPr lang="en-GB" sz="2800" dirty="0">
                <a:solidFill>
                  <a:srgbClr val="FFFFFF"/>
                </a:solidFill>
                <a:latin typeface="+mn-lt"/>
              </a:rPr>
              <a:t> require of you? To act justly and to love mercy and to walk humbly with your God.</a:t>
            </a:r>
          </a:p>
          <a:p>
            <a:pPr marL="0" indent="0">
              <a:buNone/>
            </a:pPr>
            <a:r>
              <a:rPr lang="en-GB" sz="2800" dirty="0">
                <a:solidFill>
                  <a:srgbClr val="FFFFFF"/>
                </a:solidFill>
                <a:latin typeface="+mn-lt"/>
              </a:rPr>
              <a:t>Micah 6:8</a:t>
            </a:r>
          </a:p>
          <a:p>
            <a:pPr marL="0" indent="0">
              <a:buNone/>
            </a:pPr>
            <a:endParaRPr lang="en-GB" dirty="0">
              <a:solidFill>
                <a:srgbClr val="FFFFFF"/>
              </a:solidFill>
            </a:endParaRPr>
          </a:p>
          <a:p>
            <a:pPr marL="0" indent="0">
              <a:buNone/>
            </a:pPr>
            <a:br>
              <a:rPr lang="en-GB" dirty="0">
                <a:solidFill>
                  <a:srgbClr val="FFFFFF"/>
                </a:solidFill>
                <a:hlinkClick r:id="rId3" tooltip="View Full Chapter"/>
              </a:rPr>
            </a:br>
            <a:endParaRPr lang="en-US" dirty="0">
              <a:solidFill>
                <a:srgbClr val="FFFFFF"/>
              </a:solidFill>
            </a:endParaRPr>
          </a:p>
        </p:txBody>
      </p:sp>
      <p:sp>
        <p:nvSpPr>
          <p:cNvPr id="12" name="Freeform 31">
            <a:extLst>
              <a:ext uri="{FF2B5EF4-FFF2-40B4-BE49-F238E27FC236}">
                <a16:creationId xmlns:a16="http://schemas.microsoft.com/office/drawing/2014/main" id="{81CC9B02-E087-4350-AEBD-2C3CF001AF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15974"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pic>
        <p:nvPicPr>
          <p:cNvPr id="4" name="Picture 3" descr="A sign on a wall&#10;&#10;Description automatically generated with low confidence">
            <a:extLst>
              <a:ext uri="{FF2B5EF4-FFF2-40B4-BE49-F238E27FC236}">
                <a16:creationId xmlns:a16="http://schemas.microsoft.com/office/drawing/2014/main" id="{4E8030FF-75CB-1279-9821-21B122CFE465}"/>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229175" y="1"/>
            <a:ext cx="4963245" cy="6858001"/>
          </a:xfrm>
          <a:custGeom>
            <a:avLst/>
            <a:gdLst/>
            <a:ahLst/>
            <a:cxnLst/>
            <a:rect l="l" t="t" r="r" b="b"/>
            <a:pathLst>
              <a:path w="4963245" h="6858001">
                <a:moveTo>
                  <a:pt x="1177" y="0"/>
                </a:moveTo>
                <a:lnTo>
                  <a:pt x="1344715" y="0"/>
                </a:lnTo>
                <a:lnTo>
                  <a:pt x="1344715" y="1"/>
                </a:lnTo>
                <a:lnTo>
                  <a:pt x="4963245" y="1"/>
                </a:lnTo>
                <a:lnTo>
                  <a:pt x="4963244" y="6858001"/>
                </a:lnTo>
                <a:lnTo>
                  <a:pt x="900697" y="6858001"/>
                </a:lnTo>
                <a:lnTo>
                  <a:pt x="900697" y="6858000"/>
                </a:lnTo>
                <a:lnTo>
                  <a:pt x="0" y="6858000"/>
                </a:lnTo>
                <a:lnTo>
                  <a:pt x="5883" y="6817538"/>
                </a:lnTo>
                <a:lnTo>
                  <a:pt x="23196" y="6698894"/>
                </a:lnTo>
                <a:lnTo>
                  <a:pt x="35299" y="6612483"/>
                </a:lnTo>
                <a:lnTo>
                  <a:pt x="48073" y="6509613"/>
                </a:lnTo>
                <a:lnTo>
                  <a:pt x="63369" y="6387541"/>
                </a:lnTo>
                <a:lnTo>
                  <a:pt x="79506" y="6252438"/>
                </a:lnTo>
                <a:lnTo>
                  <a:pt x="96483" y="6100191"/>
                </a:lnTo>
                <a:lnTo>
                  <a:pt x="114469" y="5934227"/>
                </a:lnTo>
                <a:lnTo>
                  <a:pt x="132454" y="5753862"/>
                </a:lnTo>
                <a:lnTo>
                  <a:pt x="150776" y="5561838"/>
                </a:lnTo>
                <a:lnTo>
                  <a:pt x="167753" y="5354726"/>
                </a:lnTo>
                <a:lnTo>
                  <a:pt x="184058" y="5138013"/>
                </a:lnTo>
                <a:lnTo>
                  <a:pt x="198849" y="4908956"/>
                </a:lnTo>
                <a:lnTo>
                  <a:pt x="212969" y="4670298"/>
                </a:lnTo>
                <a:lnTo>
                  <a:pt x="226248" y="4421352"/>
                </a:lnTo>
                <a:lnTo>
                  <a:pt x="230955" y="4293793"/>
                </a:lnTo>
                <a:lnTo>
                  <a:pt x="236165" y="4163492"/>
                </a:lnTo>
                <a:lnTo>
                  <a:pt x="241040" y="4031133"/>
                </a:lnTo>
                <a:lnTo>
                  <a:pt x="244234" y="3898087"/>
                </a:lnTo>
                <a:lnTo>
                  <a:pt x="247091" y="3762299"/>
                </a:lnTo>
                <a:lnTo>
                  <a:pt x="250117" y="3625139"/>
                </a:lnTo>
                <a:lnTo>
                  <a:pt x="252134" y="3485236"/>
                </a:lnTo>
                <a:lnTo>
                  <a:pt x="252134" y="3343961"/>
                </a:lnTo>
                <a:lnTo>
                  <a:pt x="253142" y="3201315"/>
                </a:lnTo>
                <a:lnTo>
                  <a:pt x="252134" y="3057297"/>
                </a:lnTo>
                <a:lnTo>
                  <a:pt x="250117" y="2911221"/>
                </a:lnTo>
                <a:lnTo>
                  <a:pt x="248268" y="2765146"/>
                </a:lnTo>
                <a:lnTo>
                  <a:pt x="244234" y="2617013"/>
                </a:lnTo>
                <a:lnTo>
                  <a:pt x="240032" y="2467509"/>
                </a:lnTo>
                <a:lnTo>
                  <a:pt x="235157" y="2318004"/>
                </a:lnTo>
                <a:lnTo>
                  <a:pt x="228266" y="2167128"/>
                </a:lnTo>
                <a:lnTo>
                  <a:pt x="220029" y="2014881"/>
                </a:lnTo>
                <a:lnTo>
                  <a:pt x="212129" y="1861947"/>
                </a:lnTo>
                <a:lnTo>
                  <a:pt x="202044" y="1709014"/>
                </a:lnTo>
                <a:lnTo>
                  <a:pt x="189941" y="1554023"/>
                </a:lnTo>
                <a:lnTo>
                  <a:pt x="177839" y="1401090"/>
                </a:lnTo>
                <a:lnTo>
                  <a:pt x="163887" y="1245413"/>
                </a:lnTo>
                <a:lnTo>
                  <a:pt x="148591" y="1089051"/>
                </a:lnTo>
                <a:lnTo>
                  <a:pt x="132455" y="934746"/>
                </a:lnTo>
                <a:lnTo>
                  <a:pt x="113629" y="778383"/>
                </a:lnTo>
                <a:lnTo>
                  <a:pt x="93458" y="622707"/>
                </a:lnTo>
                <a:lnTo>
                  <a:pt x="73455" y="466344"/>
                </a:lnTo>
                <a:lnTo>
                  <a:pt x="50091" y="310668"/>
                </a:lnTo>
                <a:lnTo>
                  <a:pt x="26222" y="155677"/>
                </a:lnTo>
                <a:close/>
              </a:path>
            </a:pathLst>
          </a:custGeom>
        </p:spPr>
      </p:pic>
      <p:sp>
        <p:nvSpPr>
          <p:cNvPr id="5" name="TextBox 4">
            <a:extLst>
              <a:ext uri="{FF2B5EF4-FFF2-40B4-BE49-F238E27FC236}">
                <a16:creationId xmlns:a16="http://schemas.microsoft.com/office/drawing/2014/main" id="{A1AA191C-BC94-9711-5C0B-E0C44A0BBD80}"/>
              </a:ext>
            </a:extLst>
          </p:cNvPr>
          <p:cNvSpPr txBox="1"/>
          <p:nvPr/>
        </p:nvSpPr>
        <p:spPr>
          <a:xfrm>
            <a:off x="7763462" y="186022"/>
            <a:ext cx="4240521" cy="307777"/>
          </a:xfrm>
          <a:prstGeom prst="rect">
            <a:avLst/>
          </a:prstGeom>
          <a:noFill/>
        </p:spPr>
        <p:txBody>
          <a:bodyPr wrap="square" rtlCol="0">
            <a:spAutoFit/>
          </a:bodyPr>
          <a:lstStyle/>
          <a:p>
            <a:pPr algn="ctr">
              <a:spcAft>
                <a:spcPts val="600"/>
              </a:spcAft>
            </a:pPr>
            <a:r>
              <a:rPr lang="en-US" sz="1400" dirty="0"/>
              <a:t>Photo by Priscilla Du </a:t>
            </a:r>
            <a:r>
              <a:rPr lang="en-US" sz="1400" dirty="0" err="1"/>
              <a:t>Preez</a:t>
            </a:r>
            <a:r>
              <a:rPr lang="en-US" sz="1400" dirty="0"/>
              <a:t> on </a:t>
            </a:r>
            <a:r>
              <a:rPr lang="en-US" sz="1400" dirty="0" err="1"/>
              <a:t>Unsplash</a:t>
            </a:r>
            <a:endParaRPr lang="en-US" sz="1400"/>
          </a:p>
        </p:txBody>
      </p:sp>
    </p:spTree>
    <p:extLst>
      <p:ext uri="{BB962C8B-B14F-4D97-AF65-F5344CB8AC3E}">
        <p14:creationId xmlns:p14="http://schemas.microsoft.com/office/powerpoint/2010/main" val="97086362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blipFill rotWithShape="1">
          <a:blip r:embed="rId2" cstate="email">
            <a:duotone>
              <a:schemeClr val="bg2">
                <a:shade val="69000"/>
                <a:hueMod val="108000"/>
                <a:satMod val="164000"/>
                <a:lumMod val="74000"/>
              </a:schemeClr>
              <a:schemeClr val="bg2">
                <a:tint val="96000"/>
                <a:hueMod val="88000"/>
                <a:satMod val="140000"/>
                <a:lumMod val="132000"/>
              </a:schemeClr>
            </a:duotone>
            <a:extLst>
              <a:ext uri="{28A0092B-C50C-407E-A947-70E740481C1C}">
                <a14:useLocalDpi xmlns:a14="http://schemas.microsoft.com/office/drawing/2010/main"/>
              </a:ext>
            </a:extLst>
          </a:blip>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8A3C342-1D03-412F-8DD3-BF519E8E0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A5F0719-32F1-59CC-F8D2-019D36A508CF}"/>
              </a:ext>
            </a:extLst>
          </p:cNvPr>
          <p:cNvSpPr>
            <a:spLocks noGrp="1"/>
          </p:cNvSpPr>
          <p:nvPr>
            <p:ph type="title"/>
          </p:nvPr>
        </p:nvSpPr>
        <p:spPr>
          <a:xfrm>
            <a:off x="648930" y="629266"/>
            <a:ext cx="6188190" cy="1622321"/>
          </a:xfrm>
        </p:spPr>
        <p:txBody>
          <a:bodyPr>
            <a:normAutofit/>
          </a:bodyPr>
          <a:lstStyle/>
          <a:p>
            <a:r>
              <a:rPr lang="en-US" dirty="0">
                <a:solidFill>
                  <a:srgbClr val="EBEBEB"/>
                </a:solidFill>
              </a:rPr>
              <a:t>Empowerment</a:t>
            </a:r>
          </a:p>
        </p:txBody>
      </p:sp>
      <p:sp>
        <p:nvSpPr>
          <p:cNvPr id="3" name="Content Placeholder 2">
            <a:extLst>
              <a:ext uri="{FF2B5EF4-FFF2-40B4-BE49-F238E27FC236}">
                <a16:creationId xmlns:a16="http://schemas.microsoft.com/office/drawing/2014/main" id="{D3A6603F-070A-311B-6D97-B15C37005341}"/>
              </a:ext>
            </a:extLst>
          </p:cNvPr>
          <p:cNvSpPr>
            <a:spLocks noGrp="1"/>
          </p:cNvSpPr>
          <p:nvPr>
            <p:ph idx="1"/>
          </p:nvPr>
        </p:nvSpPr>
        <p:spPr>
          <a:xfrm>
            <a:off x="406333" y="2251587"/>
            <a:ext cx="5802556" cy="3649151"/>
          </a:xfrm>
        </p:spPr>
        <p:txBody>
          <a:bodyPr>
            <a:normAutofit/>
          </a:bodyPr>
          <a:lstStyle/>
          <a:p>
            <a:pPr>
              <a:lnSpc>
                <a:spcPct val="90000"/>
              </a:lnSpc>
            </a:pPr>
            <a:r>
              <a:rPr lang="en-GB" sz="2400" b="1" dirty="0">
                <a:solidFill>
                  <a:srgbClr val="FFFFFF"/>
                </a:solidFill>
              </a:rPr>
              <a:t>Empowerment</a:t>
            </a:r>
            <a:r>
              <a:rPr lang="en-GB" sz="2400" dirty="0">
                <a:solidFill>
                  <a:srgbClr val="FFFFFF"/>
                </a:solidFill>
              </a:rPr>
              <a:t> is encouraging individuals, within spiritual contexts, to develop autonomy. </a:t>
            </a:r>
          </a:p>
          <a:p>
            <a:pPr>
              <a:lnSpc>
                <a:spcPct val="90000"/>
              </a:lnSpc>
            </a:pPr>
            <a:r>
              <a:rPr lang="en-GB" sz="2400" dirty="0">
                <a:solidFill>
                  <a:srgbClr val="FFFFFF"/>
                </a:solidFill>
              </a:rPr>
              <a:t>Healthy spiritual contexts </a:t>
            </a:r>
            <a:r>
              <a:rPr lang="en-GB" sz="2400" b="1" dirty="0">
                <a:solidFill>
                  <a:srgbClr val="FFFFFF"/>
                </a:solidFill>
              </a:rPr>
              <a:t>encourage </a:t>
            </a:r>
            <a:r>
              <a:rPr lang="en-GB" sz="2400" dirty="0">
                <a:solidFill>
                  <a:srgbClr val="FFFFFF"/>
                </a:solidFill>
              </a:rPr>
              <a:t>people to develop as individuals who can think for themselves, are able to express disagreement or concern, and who keep themselves and others safe.</a:t>
            </a:r>
          </a:p>
          <a:p>
            <a:pPr>
              <a:lnSpc>
                <a:spcPct val="90000"/>
              </a:lnSpc>
            </a:pPr>
            <a:endParaRPr lang="en-US" dirty="0">
              <a:solidFill>
                <a:srgbClr val="FFFFFF"/>
              </a:solidFill>
            </a:endParaRPr>
          </a:p>
        </p:txBody>
      </p:sp>
      <p:sp>
        <p:nvSpPr>
          <p:cNvPr id="11" name="Freeform 31">
            <a:extLst>
              <a:ext uri="{FF2B5EF4-FFF2-40B4-BE49-F238E27FC236}">
                <a16:creationId xmlns:a16="http://schemas.microsoft.com/office/drawing/2014/main" id="{81CC9B02-E087-4350-AEBD-2C3CF001AF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15974"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pic>
        <p:nvPicPr>
          <p:cNvPr id="5" name="Picture 4">
            <a:extLst>
              <a:ext uri="{FF2B5EF4-FFF2-40B4-BE49-F238E27FC236}">
                <a16:creationId xmlns:a16="http://schemas.microsoft.com/office/drawing/2014/main" id="{A87B0C27-4902-B6F5-4268-1A385F92746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451486" y="0"/>
            <a:ext cx="5715000" cy="6858000"/>
          </a:xfrm>
          <a:prstGeom prst="rect">
            <a:avLst/>
          </a:prstGeom>
        </p:spPr>
      </p:pic>
      <p:sp>
        <p:nvSpPr>
          <p:cNvPr id="8" name="TextBox 7">
            <a:extLst>
              <a:ext uri="{FF2B5EF4-FFF2-40B4-BE49-F238E27FC236}">
                <a16:creationId xmlns:a16="http://schemas.microsoft.com/office/drawing/2014/main" id="{31E55CB0-AFE3-5537-90E6-180663D15D04}"/>
              </a:ext>
            </a:extLst>
          </p:cNvPr>
          <p:cNvSpPr txBox="1"/>
          <p:nvPr/>
        </p:nvSpPr>
        <p:spPr>
          <a:xfrm>
            <a:off x="7295710" y="152952"/>
            <a:ext cx="4240521" cy="307777"/>
          </a:xfrm>
          <a:prstGeom prst="rect">
            <a:avLst/>
          </a:prstGeom>
          <a:noFill/>
        </p:spPr>
        <p:txBody>
          <a:bodyPr wrap="square" rtlCol="0">
            <a:spAutoFit/>
          </a:bodyPr>
          <a:lstStyle/>
          <a:p>
            <a:pPr algn="ctr"/>
            <a:r>
              <a:rPr lang="en-US" sz="1400" dirty="0"/>
              <a:t>Photo by Tim Marshall on </a:t>
            </a:r>
            <a:r>
              <a:rPr lang="en-US" sz="1400" dirty="0" err="1"/>
              <a:t>Unsplash</a:t>
            </a:r>
            <a:endParaRPr lang="en-US" sz="1400" dirty="0"/>
          </a:p>
        </p:txBody>
      </p:sp>
    </p:spTree>
    <p:extLst>
      <p:ext uri="{BB962C8B-B14F-4D97-AF65-F5344CB8AC3E}">
        <p14:creationId xmlns:p14="http://schemas.microsoft.com/office/powerpoint/2010/main" val="78980529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blipFill rotWithShape="1">
          <a:blip r:embed="rId2" cstate="email">
            <a:duotone>
              <a:schemeClr val="bg2">
                <a:shade val="69000"/>
                <a:hueMod val="108000"/>
                <a:satMod val="164000"/>
                <a:lumMod val="74000"/>
              </a:schemeClr>
              <a:schemeClr val="bg2">
                <a:tint val="96000"/>
                <a:hueMod val="88000"/>
                <a:satMod val="140000"/>
                <a:lumMod val="132000"/>
              </a:schemeClr>
            </a:duotone>
            <a:extLst>
              <a:ext uri="{28A0092B-C50C-407E-A947-70E740481C1C}">
                <a14:useLocalDpi xmlns:a14="http://schemas.microsoft.com/office/drawing/2010/main"/>
              </a:ext>
            </a:extLst>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F0719-32F1-59CC-F8D2-019D36A508CF}"/>
              </a:ext>
            </a:extLst>
          </p:cNvPr>
          <p:cNvSpPr>
            <a:spLocks noGrp="1"/>
          </p:cNvSpPr>
          <p:nvPr>
            <p:ph type="title"/>
          </p:nvPr>
        </p:nvSpPr>
        <p:spPr>
          <a:xfrm>
            <a:off x="648930" y="629266"/>
            <a:ext cx="4795482" cy="1641987"/>
          </a:xfrm>
        </p:spPr>
        <p:txBody>
          <a:bodyPr>
            <a:normAutofit/>
          </a:bodyPr>
          <a:lstStyle/>
          <a:p>
            <a:r>
              <a:rPr lang="en-US"/>
              <a:t>Empowerment</a:t>
            </a:r>
          </a:p>
        </p:txBody>
      </p:sp>
      <p:pic>
        <p:nvPicPr>
          <p:cNvPr id="4" name="Picture 10" descr="Heart and house paper cut-out on a white wood background">
            <a:extLst>
              <a:ext uri="{FF2B5EF4-FFF2-40B4-BE49-F238E27FC236}">
                <a16:creationId xmlns:a16="http://schemas.microsoft.com/office/drawing/2014/main" id="{D83F12C0-E874-5715-8593-E5372D45A59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094410" y="609601"/>
            <a:ext cx="5449889" cy="5638797"/>
          </a:xfrm>
          <a:prstGeom prst="rect">
            <a:avLst/>
          </a:prstGeom>
          <a:effectLst>
            <a:outerShdw blurRad="50800" dist="38100" dir="5400000" algn="t" rotWithShape="0">
              <a:prstClr val="black">
                <a:alpha val="43000"/>
              </a:prstClr>
            </a:outerShdw>
          </a:effectLst>
        </p:spPr>
      </p:pic>
      <p:sp>
        <p:nvSpPr>
          <p:cNvPr id="9" name="Rectangle 8">
            <a:extLst>
              <a:ext uri="{FF2B5EF4-FFF2-40B4-BE49-F238E27FC236}">
                <a16:creationId xmlns:a16="http://schemas.microsoft.com/office/drawing/2014/main" id="{AA047838-7F9E-43CF-A116-26E7AAA8F8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D3A6603F-070A-311B-6D97-B15C37005341}"/>
              </a:ext>
            </a:extLst>
          </p:cNvPr>
          <p:cNvSpPr>
            <a:spLocks noGrp="1"/>
          </p:cNvSpPr>
          <p:nvPr>
            <p:ph idx="1"/>
          </p:nvPr>
        </p:nvSpPr>
        <p:spPr>
          <a:xfrm>
            <a:off x="433212" y="2032001"/>
            <a:ext cx="4797256" cy="3809998"/>
          </a:xfrm>
        </p:spPr>
        <p:txBody>
          <a:bodyPr>
            <a:normAutofit fontScale="92500"/>
          </a:bodyPr>
          <a:lstStyle/>
          <a:p>
            <a:r>
              <a:rPr lang="en-GB" sz="2400" dirty="0"/>
              <a:t>Survivors may need to seek out churches and church leaders who have an understanding of domestic abuse. </a:t>
            </a:r>
          </a:p>
          <a:p>
            <a:r>
              <a:rPr lang="en-GB" sz="2400" dirty="0"/>
              <a:t>We need leaders and members who know how to address abuse appropriately when it is happening within their congregation and the families of the members.</a:t>
            </a:r>
          </a:p>
          <a:p>
            <a:endParaRPr lang="en-US" dirty="0"/>
          </a:p>
        </p:txBody>
      </p:sp>
      <p:sp>
        <p:nvSpPr>
          <p:cNvPr id="5" name="TextBox 4">
            <a:extLst>
              <a:ext uri="{FF2B5EF4-FFF2-40B4-BE49-F238E27FC236}">
                <a16:creationId xmlns:a16="http://schemas.microsoft.com/office/drawing/2014/main" id="{1B5E4B4D-0108-9161-94C3-2D564144F7F2}"/>
              </a:ext>
            </a:extLst>
          </p:cNvPr>
          <p:cNvSpPr txBox="1"/>
          <p:nvPr/>
        </p:nvSpPr>
        <p:spPr>
          <a:xfrm>
            <a:off x="6699093" y="629266"/>
            <a:ext cx="4240521" cy="307777"/>
          </a:xfrm>
          <a:prstGeom prst="rect">
            <a:avLst/>
          </a:prstGeom>
          <a:noFill/>
        </p:spPr>
        <p:txBody>
          <a:bodyPr wrap="square" rtlCol="0">
            <a:spAutoFit/>
          </a:bodyPr>
          <a:lstStyle/>
          <a:p>
            <a:pPr algn="ctr"/>
            <a:r>
              <a:rPr lang="en-US" sz="1400" dirty="0">
                <a:solidFill>
                  <a:schemeClr val="bg1"/>
                </a:solidFill>
              </a:rPr>
              <a:t>Photo generated by PowerPoint</a:t>
            </a:r>
          </a:p>
        </p:txBody>
      </p:sp>
    </p:spTree>
    <p:extLst>
      <p:ext uri="{BB962C8B-B14F-4D97-AF65-F5344CB8AC3E}">
        <p14:creationId xmlns:p14="http://schemas.microsoft.com/office/powerpoint/2010/main" val="222462034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blipFill rotWithShape="1">
          <a:blip r:embed="rId2" cstate="email">
            <a:duotone>
              <a:schemeClr val="bg2">
                <a:shade val="69000"/>
                <a:hueMod val="108000"/>
                <a:satMod val="164000"/>
                <a:lumMod val="74000"/>
              </a:schemeClr>
              <a:schemeClr val="bg2">
                <a:tint val="96000"/>
                <a:hueMod val="88000"/>
                <a:satMod val="140000"/>
                <a:lumMod val="132000"/>
              </a:schemeClr>
            </a:duotone>
            <a:extLst>
              <a:ext uri="{28A0092B-C50C-407E-A947-70E740481C1C}">
                <a14:useLocalDpi xmlns:a14="http://schemas.microsoft.com/office/drawing/2010/main"/>
              </a:ext>
            </a:extLst>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DC53F0-8904-8CA6-5FB0-27A6F02727BC}"/>
              </a:ext>
            </a:extLst>
          </p:cNvPr>
          <p:cNvSpPr>
            <a:spLocks noGrp="1"/>
          </p:cNvSpPr>
          <p:nvPr>
            <p:ph type="title"/>
          </p:nvPr>
        </p:nvSpPr>
        <p:spPr>
          <a:xfrm>
            <a:off x="6458037" y="1140254"/>
            <a:ext cx="4432398" cy="1641986"/>
          </a:xfrm>
        </p:spPr>
        <p:txBody>
          <a:bodyPr>
            <a:normAutofit/>
          </a:bodyPr>
          <a:lstStyle/>
          <a:p>
            <a:pPr>
              <a:lnSpc>
                <a:spcPct val="90000"/>
              </a:lnSpc>
            </a:pPr>
            <a:r>
              <a:rPr lang="en-US" sz="4000" b="1" dirty="0"/>
              <a:t>Perfect love takes away fear</a:t>
            </a:r>
            <a:br>
              <a:rPr lang="en-US" sz="2900" dirty="0"/>
            </a:br>
            <a:endParaRPr lang="en-US" sz="2900" dirty="0"/>
          </a:p>
        </p:txBody>
      </p:sp>
      <p:pic>
        <p:nvPicPr>
          <p:cNvPr id="18" name="Picture 17" descr="Close up of heart shaped pages of a book">
            <a:extLst>
              <a:ext uri="{FF2B5EF4-FFF2-40B4-BE49-F238E27FC236}">
                <a16:creationId xmlns:a16="http://schemas.microsoft.com/office/drawing/2014/main" id="{8EDCA603-3184-AF62-BC7C-D5F68847BAB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1"/>
          <a:stretch/>
        </p:blipFill>
        <p:spPr>
          <a:xfrm>
            <a:off x="-2" y="10"/>
            <a:ext cx="6094407" cy="6857990"/>
          </a:xfrm>
          <a:prstGeom prst="rect">
            <a:avLst/>
          </a:prstGeom>
        </p:spPr>
      </p:pic>
      <p:sp>
        <p:nvSpPr>
          <p:cNvPr id="3" name="Content Placeholder 2">
            <a:extLst>
              <a:ext uri="{FF2B5EF4-FFF2-40B4-BE49-F238E27FC236}">
                <a16:creationId xmlns:a16="http://schemas.microsoft.com/office/drawing/2014/main" id="{C63944CE-3FF1-5883-5069-F523CAC23B8F}"/>
              </a:ext>
            </a:extLst>
          </p:cNvPr>
          <p:cNvSpPr>
            <a:spLocks noGrp="1"/>
          </p:cNvSpPr>
          <p:nvPr>
            <p:ph idx="1"/>
          </p:nvPr>
        </p:nvSpPr>
        <p:spPr>
          <a:xfrm>
            <a:off x="6458037" y="2903263"/>
            <a:ext cx="5425128" cy="3809999"/>
          </a:xfrm>
        </p:spPr>
        <p:txBody>
          <a:bodyPr>
            <a:normAutofit/>
          </a:bodyPr>
          <a:lstStyle/>
          <a:p>
            <a:pPr marL="0" indent="0">
              <a:buNone/>
            </a:pPr>
            <a:r>
              <a:rPr lang="en-GB" sz="2400" dirty="0"/>
              <a:t>There is no fear in love. But perfect love drives out fear, because fear has to do with punishment. </a:t>
            </a:r>
          </a:p>
          <a:p>
            <a:pPr marL="0" indent="0">
              <a:buNone/>
            </a:pPr>
            <a:r>
              <a:rPr lang="en-GB" sz="2400" dirty="0"/>
              <a:t>We love because he first loved us.</a:t>
            </a:r>
          </a:p>
          <a:p>
            <a:pPr marL="0" indent="0">
              <a:buNone/>
            </a:pPr>
            <a:r>
              <a:rPr lang="en-GB" sz="2400" dirty="0"/>
              <a:t>1 John 4:18-19.</a:t>
            </a:r>
          </a:p>
          <a:p>
            <a:endParaRPr lang="en-US" dirty="0"/>
          </a:p>
        </p:txBody>
      </p:sp>
      <p:sp>
        <p:nvSpPr>
          <p:cNvPr id="4" name="TextBox 3">
            <a:extLst>
              <a:ext uri="{FF2B5EF4-FFF2-40B4-BE49-F238E27FC236}">
                <a16:creationId xmlns:a16="http://schemas.microsoft.com/office/drawing/2014/main" id="{B4819AB7-85F9-0D3A-153F-37DF1784E0D1}"/>
              </a:ext>
            </a:extLst>
          </p:cNvPr>
          <p:cNvSpPr txBox="1"/>
          <p:nvPr/>
        </p:nvSpPr>
        <p:spPr>
          <a:xfrm>
            <a:off x="926940" y="151011"/>
            <a:ext cx="4240521" cy="307777"/>
          </a:xfrm>
          <a:prstGeom prst="rect">
            <a:avLst/>
          </a:prstGeom>
          <a:noFill/>
        </p:spPr>
        <p:txBody>
          <a:bodyPr wrap="square" rtlCol="0">
            <a:spAutoFit/>
          </a:bodyPr>
          <a:lstStyle/>
          <a:p>
            <a:pPr algn="ctr"/>
            <a:r>
              <a:rPr lang="en-US" sz="1400" dirty="0"/>
              <a:t>Photo generated by PowerPoint</a:t>
            </a:r>
          </a:p>
        </p:txBody>
      </p:sp>
    </p:spTree>
    <p:extLst>
      <p:ext uri="{BB962C8B-B14F-4D97-AF65-F5344CB8AC3E}">
        <p14:creationId xmlns:p14="http://schemas.microsoft.com/office/powerpoint/2010/main" val="241858693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blipFill rotWithShape="1">
          <a:blip r:embed="rId2" cstate="email">
            <a:duotone>
              <a:schemeClr val="bg2">
                <a:shade val="69000"/>
                <a:hueMod val="108000"/>
                <a:satMod val="164000"/>
                <a:lumMod val="74000"/>
              </a:schemeClr>
              <a:schemeClr val="bg2">
                <a:tint val="96000"/>
                <a:hueMod val="88000"/>
                <a:satMod val="140000"/>
                <a:lumMod val="132000"/>
              </a:schemeClr>
            </a:duotone>
            <a:extLst>
              <a:ext uri="{28A0092B-C50C-407E-A947-70E740481C1C}">
                <a14:useLocalDpi xmlns:a14="http://schemas.microsoft.com/office/drawing/2010/main"/>
              </a:ext>
            </a:extLst>
          </a:blip>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8A3C342-1D03-412F-8DD3-BF519E8E0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4C8F843-1477-F734-18A1-A77762A68261}"/>
              </a:ext>
            </a:extLst>
          </p:cNvPr>
          <p:cNvSpPr>
            <a:spLocks noGrp="1"/>
          </p:cNvSpPr>
          <p:nvPr>
            <p:ph type="title"/>
          </p:nvPr>
        </p:nvSpPr>
        <p:spPr>
          <a:xfrm>
            <a:off x="5610241" y="1027683"/>
            <a:ext cx="5518007" cy="1400530"/>
          </a:xfrm>
        </p:spPr>
        <p:txBody>
          <a:bodyPr>
            <a:normAutofit/>
          </a:bodyPr>
          <a:lstStyle/>
          <a:p>
            <a:r>
              <a:rPr lang="en-US" dirty="0"/>
              <a:t>Gifts not burdens…</a:t>
            </a:r>
          </a:p>
        </p:txBody>
      </p:sp>
      <p:sp>
        <p:nvSpPr>
          <p:cNvPr id="11" name="Freeform 31">
            <a:extLst>
              <a:ext uri="{FF2B5EF4-FFF2-40B4-BE49-F238E27FC236}">
                <a16:creationId xmlns:a16="http://schemas.microsoft.com/office/drawing/2014/main" id="{81CC9B02-E087-4350-AEBD-2C3CF001AF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628375" y="-1573"/>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pic>
        <p:nvPicPr>
          <p:cNvPr id="4" name="Picture 3">
            <a:extLst>
              <a:ext uri="{FF2B5EF4-FFF2-40B4-BE49-F238E27FC236}">
                <a16:creationId xmlns:a16="http://schemas.microsoft.com/office/drawing/2014/main" id="{B088785E-A315-6B2C-3CFE-883C2B787C7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1"/>
          <a:stretch/>
        </p:blipFill>
        <p:spPr>
          <a:xfrm>
            <a:off x="2669" y="-1573"/>
            <a:ext cx="4973099" cy="6857991"/>
          </a:xfrm>
          <a:custGeom>
            <a:avLst/>
            <a:gdLst/>
            <a:ahLst/>
            <a:cxnLst/>
            <a:rect l="l" t="t" r="r" b="b"/>
            <a:pathLst>
              <a:path w="4973099" h="6858001">
                <a:moveTo>
                  <a:pt x="3628384" y="0"/>
                </a:moveTo>
                <a:lnTo>
                  <a:pt x="4971922" y="0"/>
                </a:lnTo>
                <a:lnTo>
                  <a:pt x="4946877" y="155677"/>
                </a:lnTo>
                <a:lnTo>
                  <a:pt x="4923008" y="310668"/>
                </a:lnTo>
                <a:lnTo>
                  <a:pt x="4899644" y="466344"/>
                </a:lnTo>
                <a:lnTo>
                  <a:pt x="4879641" y="622707"/>
                </a:lnTo>
                <a:lnTo>
                  <a:pt x="4859470" y="778383"/>
                </a:lnTo>
                <a:lnTo>
                  <a:pt x="4840644" y="934746"/>
                </a:lnTo>
                <a:lnTo>
                  <a:pt x="4824508" y="1089051"/>
                </a:lnTo>
                <a:lnTo>
                  <a:pt x="4809212" y="1245413"/>
                </a:lnTo>
                <a:lnTo>
                  <a:pt x="4795260" y="1401090"/>
                </a:lnTo>
                <a:lnTo>
                  <a:pt x="4783158" y="1554023"/>
                </a:lnTo>
                <a:lnTo>
                  <a:pt x="4771055" y="1709014"/>
                </a:lnTo>
                <a:lnTo>
                  <a:pt x="4760970" y="1861947"/>
                </a:lnTo>
                <a:lnTo>
                  <a:pt x="4753070" y="2014881"/>
                </a:lnTo>
                <a:lnTo>
                  <a:pt x="4744833" y="2167128"/>
                </a:lnTo>
                <a:lnTo>
                  <a:pt x="4737942" y="2318004"/>
                </a:lnTo>
                <a:lnTo>
                  <a:pt x="4733067" y="2467509"/>
                </a:lnTo>
                <a:lnTo>
                  <a:pt x="4728865" y="2617013"/>
                </a:lnTo>
                <a:lnTo>
                  <a:pt x="4724831" y="2765146"/>
                </a:lnTo>
                <a:lnTo>
                  <a:pt x="4722982" y="2911221"/>
                </a:lnTo>
                <a:lnTo>
                  <a:pt x="4720965" y="3057297"/>
                </a:lnTo>
                <a:lnTo>
                  <a:pt x="4719956" y="3201315"/>
                </a:lnTo>
                <a:lnTo>
                  <a:pt x="4720965" y="3343961"/>
                </a:lnTo>
                <a:lnTo>
                  <a:pt x="4720965" y="3485236"/>
                </a:lnTo>
                <a:lnTo>
                  <a:pt x="4722982" y="3625139"/>
                </a:lnTo>
                <a:lnTo>
                  <a:pt x="4726007" y="3762299"/>
                </a:lnTo>
                <a:lnTo>
                  <a:pt x="4728865" y="3898087"/>
                </a:lnTo>
                <a:lnTo>
                  <a:pt x="4732059" y="4031133"/>
                </a:lnTo>
                <a:lnTo>
                  <a:pt x="4736933" y="4163492"/>
                </a:lnTo>
                <a:lnTo>
                  <a:pt x="4742144" y="4293793"/>
                </a:lnTo>
                <a:lnTo>
                  <a:pt x="4746850" y="4421352"/>
                </a:lnTo>
                <a:lnTo>
                  <a:pt x="4760130" y="4670298"/>
                </a:lnTo>
                <a:lnTo>
                  <a:pt x="4774249" y="4908956"/>
                </a:lnTo>
                <a:lnTo>
                  <a:pt x="4789041" y="5138013"/>
                </a:lnTo>
                <a:lnTo>
                  <a:pt x="4805346" y="5354726"/>
                </a:lnTo>
                <a:lnTo>
                  <a:pt x="4822323" y="5561838"/>
                </a:lnTo>
                <a:lnTo>
                  <a:pt x="4840644" y="5753862"/>
                </a:lnTo>
                <a:lnTo>
                  <a:pt x="4858630" y="5934227"/>
                </a:lnTo>
                <a:lnTo>
                  <a:pt x="4876615" y="6100191"/>
                </a:lnTo>
                <a:lnTo>
                  <a:pt x="4893592" y="6252438"/>
                </a:lnTo>
                <a:lnTo>
                  <a:pt x="4909729" y="6387541"/>
                </a:lnTo>
                <a:lnTo>
                  <a:pt x="4925025" y="6509613"/>
                </a:lnTo>
                <a:lnTo>
                  <a:pt x="4937800" y="6612483"/>
                </a:lnTo>
                <a:lnTo>
                  <a:pt x="4949902" y="6698894"/>
                </a:lnTo>
                <a:lnTo>
                  <a:pt x="4967216" y="6817538"/>
                </a:lnTo>
                <a:lnTo>
                  <a:pt x="4973099" y="6858000"/>
                </a:lnTo>
                <a:lnTo>
                  <a:pt x="4075210" y="6858000"/>
                </a:lnTo>
                <a:lnTo>
                  <a:pt x="4075210" y="6858001"/>
                </a:lnTo>
                <a:lnTo>
                  <a:pt x="0" y="6858001"/>
                </a:lnTo>
                <a:lnTo>
                  <a:pt x="0" y="1"/>
                </a:lnTo>
                <a:lnTo>
                  <a:pt x="3628384" y="1"/>
                </a:lnTo>
                <a:close/>
              </a:path>
            </a:pathLst>
          </a:custGeom>
        </p:spPr>
      </p:pic>
      <p:sp>
        <p:nvSpPr>
          <p:cNvPr id="13" name="Rectangle 12">
            <a:extLst>
              <a:ext uri="{FF2B5EF4-FFF2-40B4-BE49-F238E27FC236}">
                <a16:creationId xmlns:a16="http://schemas.microsoft.com/office/drawing/2014/main" id="{D6F18ACE-6E82-4ADC-8A2F-A1771B309B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EB7EA6E8-D115-D197-1592-CFA682DFB9A7}"/>
              </a:ext>
            </a:extLst>
          </p:cNvPr>
          <p:cNvSpPr>
            <a:spLocks noGrp="1"/>
          </p:cNvSpPr>
          <p:nvPr>
            <p:ph idx="1"/>
          </p:nvPr>
        </p:nvSpPr>
        <p:spPr>
          <a:xfrm>
            <a:off x="5716175" y="2749924"/>
            <a:ext cx="6310707" cy="2938181"/>
          </a:xfrm>
        </p:spPr>
        <p:txBody>
          <a:bodyPr>
            <a:noAutofit/>
          </a:bodyPr>
          <a:lstStyle/>
          <a:p>
            <a:pPr marL="0" indent="0">
              <a:buNone/>
            </a:pPr>
            <a:r>
              <a:rPr lang="en-GB" sz="2400" dirty="0">
                <a:latin typeface="+mn-lt"/>
              </a:rPr>
              <a:t>Do not let any unwholesome talk come out of your mouths, but only what is helpful for building others up according to their needs, that it may benefit those who listen. </a:t>
            </a:r>
            <a:r>
              <a:rPr lang="en-GB" sz="2400" dirty="0" err="1">
                <a:latin typeface="+mn-lt"/>
              </a:rPr>
              <a:t>Eph</a:t>
            </a:r>
            <a:r>
              <a:rPr lang="en-GB" sz="2400" dirty="0">
                <a:latin typeface="+mn-lt"/>
              </a:rPr>
              <a:t> 4:29 NIV</a:t>
            </a:r>
          </a:p>
          <a:p>
            <a:pPr marL="0" indent="0">
              <a:buNone/>
            </a:pPr>
            <a:r>
              <a:rPr lang="en-GB" sz="2400" dirty="0">
                <a:latin typeface="+mn-lt"/>
              </a:rPr>
              <a:t>Say only what helps – each word a gift. Message</a:t>
            </a:r>
          </a:p>
          <a:p>
            <a:pPr marL="0" indent="0">
              <a:buNone/>
            </a:pPr>
            <a:endParaRPr lang="en-US" sz="2400" dirty="0">
              <a:latin typeface="+mn-lt"/>
            </a:endParaRPr>
          </a:p>
        </p:txBody>
      </p:sp>
      <p:sp>
        <p:nvSpPr>
          <p:cNvPr id="8" name="TextBox 7">
            <a:extLst>
              <a:ext uri="{FF2B5EF4-FFF2-40B4-BE49-F238E27FC236}">
                <a16:creationId xmlns:a16="http://schemas.microsoft.com/office/drawing/2014/main" id="{BCB5AA45-5DDE-8899-EE81-A3CA7E6822E2}"/>
              </a:ext>
            </a:extLst>
          </p:cNvPr>
          <p:cNvSpPr txBox="1"/>
          <p:nvPr/>
        </p:nvSpPr>
        <p:spPr>
          <a:xfrm>
            <a:off x="366291" y="128872"/>
            <a:ext cx="4240521" cy="307777"/>
          </a:xfrm>
          <a:prstGeom prst="rect">
            <a:avLst/>
          </a:prstGeom>
          <a:noFill/>
        </p:spPr>
        <p:txBody>
          <a:bodyPr wrap="square" rtlCol="0">
            <a:spAutoFit/>
          </a:bodyPr>
          <a:lstStyle/>
          <a:p>
            <a:pPr algn="ctr"/>
            <a:r>
              <a:rPr lang="en-US" sz="1400" dirty="0">
                <a:solidFill>
                  <a:schemeClr val="bg1"/>
                </a:solidFill>
              </a:rPr>
              <a:t>Photo by </a:t>
            </a:r>
            <a:r>
              <a:rPr lang="en-US" sz="1400" dirty="0" err="1">
                <a:solidFill>
                  <a:schemeClr val="bg1"/>
                </a:solidFill>
              </a:rPr>
              <a:t>Towfiqu</a:t>
            </a:r>
            <a:r>
              <a:rPr lang="en-US" sz="1400" dirty="0">
                <a:solidFill>
                  <a:schemeClr val="bg1"/>
                </a:solidFill>
              </a:rPr>
              <a:t> </a:t>
            </a:r>
            <a:r>
              <a:rPr lang="en-US" sz="1400" dirty="0" err="1">
                <a:solidFill>
                  <a:schemeClr val="bg1"/>
                </a:solidFill>
              </a:rPr>
              <a:t>Barbhuiya</a:t>
            </a:r>
            <a:r>
              <a:rPr lang="en-US" sz="1400" dirty="0">
                <a:solidFill>
                  <a:schemeClr val="bg1"/>
                </a:solidFill>
              </a:rPr>
              <a:t> on </a:t>
            </a:r>
            <a:r>
              <a:rPr lang="en-US" sz="1400" dirty="0" err="1">
                <a:solidFill>
                  <a:schemeClr val="bg1"/>
                </a:solidFill>
              </a:rPr>
              <a:t>Unsplash</a:t>
            </a:r>
            <a:endParaRPr lang="en-US" sz="1400" dirty="0">
              <a:solidFill>
                <a:schemeClr val="bg1"/>
              </a:solidFill>
            </a:endParaRPr>
          </a:p>
        </p:txBody>
      </p:sp>
    </p:spTree>
    <p:extLst>
      <p:ext uri="{BB962C8B-B14F-4D97-AF65-F5344CB8AC3E}">
        <p14:creationId xmlns:p14="http://schemas.microsoft.com/office/powerpoint/2010/main" val="418377495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blipFill rotWithShape="1">
          <a:blip r:embed="rId2" cstate="email">
            <a:duotone>
              <a:schemeClr val="bg2">
                <a:shade val="69000"/>
                <a:hueMod val="108000"/>
                <a:satMod val="164000"/>
                <a:lumMod val="74000"/>
              </a:schemeClr>
              <a:schemeClr val="bg2">
                <a:tint val="96000"/>
                <a:hueMod val="88000"/>
                <a:satMod val="140000"/>
                <a:lumMod val="132000"/>
              </a:schemeClr>
            </a:duotone>
            <a:extLst>
              <a:ext uri="{28A0092B-C50C-407E-A947-70E740481C1C}">
                <a14:useLocalDpi xmlns:a14="http://schemas.microsoft.com/office/drawing/2010/main"/>
              </a:ext>
            </a:extLst>
          </a:blip>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8A3C342-1D03-412F-8DD3-BF519E8E0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906A24F-614F-724D-1526-3282A2FC7B22}"/>
              </a:ext>
            </a:extLst>
          </p:cNvPr>
          <p:cNvSpPr>
            <a:spLocks noGrp="1"/>
          </p:cNvSpPr>
          <p:nvPr>
            <p:ph type="title"/>
          </p:nvPr>
        </p:nvSpPr>
        <p:spPr>
          <a:xfrm>
            <a:off x="716999" y="1167148"/>
            <a:ext cx="6188190" cy="1622321"/>
          </a:xfrm>
        </p:spPr>
        <p:txBody>
          <a:bodyPr>
            <a:normAutofit/>
          </a:bodyPr>
          <a:lstStyle/>
          <a:p>
            <a:r>
              <a:rPr lang="en-US" b="1" dirty="0">
                <a:solidFill>
                  <a:srgbClr val="EBEBEB"/>
                </a:solidFill>
              </a:rPr>
              <a:t>Reflect</a:t>
            </a:r>
          </a:p>
        </p:txBody>
      </p:sp>
      <p:sp>
        <p:nvSpPr>
          <p:cNvPr id="3" name="Content Placeholder 2">
            <a:extLst>
              <a:ext uri="{FF2B5EF4-FFF2-40B4-BE49-F238E27FC236}">
                <a16:creationId xmlns:a16="http://schemas.microsoft.com/office/drawing/2014/main" id="{D0FAD643-12AA-3408-8D55-36F9116BE22F}"/>
              </a:ext>
            </a:extLst>
          </p:cNvPr>
          <p:cNvSpPr>
            <a:spLocks noGrp="1"/>
          </p:cNvSpPr>
          <p:nvPr>
            <p:ph idx="1"/>
          </p:nvPr>
        </p:nvSpPr>
        <p:spPr>
          <a:xfrm>
            <a:off x="393013" y="2592288"/>
            <a:ext cx="6188189" cy="3785419"/>
          </a:xfrm>
        </p:spPr>
        <p:txBody>
          <a:bodyPr>
            <a:normAutofit/>
          </a:bodyPr>
          <a:lstStyle/>
          <a:p>
            <a:r>
              <a:rPr lang="en-GB" sz="2400" dirty="0">
                <a:solidFill>
                  <a:srgbClr val="FFFFFF"/>
                </a:solidFill>
              </a:rPr>
              <a:t>Does what I do and say push people away from God and cause them to fear me and God?</a:t>
            </a:r>
          </a:p>
          <a:p>
            <a:r>
              <a:rPr lang="en-GB" sz="2400" dirty="0">
                <a:solidFill>
                  <a:srgbClr val="FFFFFF"/>
                </a:solidFill>
              </a:rPr>
              <a:t>Does what I do and say bring people closer to God and help them to experience His love and mine? </a:t>
            </a:r>
            <a:endParaRPr lang="en-US" sz="2400" dirty="0">
              <a:solidFill>
                <a:srgbClr val="FFFFFF"/>
              </a:solidFill>
            </a:endParaRPr>
          </a:p>
        </p:txBody>
      </p:sp>
      <p:sp>
        <p:nvSpPr>
          <p:cNvPr id="11" name="Freeform 31">
            <a:extLst>
              <a:ext uri="{FF2B5EF4-FFF2-40B4-BE49-F238E27FC236}">
                <a16:creationId xmlns:a16="http://schemas.microsoft.com/office/drawing/2014/main" id="{81CC9B02-E087-4350-AEBD-2C3CF001AF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15974"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pic>
        <p:nvPicPr>
          <p:cNvPr id="4" name="Picture 3">
            <a:extLst>
              <a:ext uri="{FF2B5EF4-FFF2-40B4-BE49-F238E27FC236}">
                <a16:creationId xmlns:a16="http://schemas.microsoft.com/office/drawing/2014/main" id="{D65B6BBB-C164-527A-09A8-EC2F1CE09B2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229175" y="1"/>
            <a:ext cx="4963245" cy="6858001"/>
          </a:xfrm>
          <a:custGeom>
            <a:avLst/>
            <a:gdLst/>
            <a:ahLst/>
            <a:cxnLst/>
            <a:rect l="l" t="t" r="r" b="b"/>
            <a:pathLst>
              <a:path w="4963245" h="6858001">
                <a:moveTo>
                  <a:pt x="1177" y="0"/>
                </a:moveTo>
                <a:lnTo>
                  <a:pt x="1344715" y="0"/>
                </a:lnTo>
                <a:lnTo>
                  <a:pt x="1344715" y="1"/>
                </a:lnTo>
                <a:lnTo>
                  <a:pt x="4963245" y="1"/>
                </a:lnTo>
                <a:lnTo>
                  <a:pt x="4963244" y="6858001"/>
                </a:lnTo>
                <a:lnTo>
                  <a:pt x="900697" y="6858001"/>
                </a:lnTo>
                <a:lnTo>
                  <a:pt x="900697" y="6858000"/>
                </a:lnTo>
                <a:lnTo>
                  <a:pt x="0" y="6858000"/>
                </a:lnTo>
                <a:lnTo>
                  <a:pt x="5883" y="6817538"/>
                </a:lnTo>
                <a:lnTo>
                  <a:pt x="23196" y="6698894"/>
                </a:lnTo>
                <a:lnTo>
                  <a:pt x="35299" y="6612483"/>
                </a:lnTo>
                <a:lnTo>
                  <a:pt x="48073" y="6509613"/>
                </a:lnTo>
                <a:lnTo>
                  <a:pt x="63369" y="6387541"/>
                </a:lnTo>
                <a:lnTo>
                  <a:pt x="79506" y="6252438"/>
                </a:lnTo>
                <a:lnTo>
                  <a:pt x="96483" y="6100191"/>
                </a:lnTo>
                <a:lnTo>
                  <a:pt x="114469" y="5934227"/>
                </a:lnTo>
                <a:lnTo>
                  <a:pt x="132454" y="5753862"/>
                </a:lnTo>
                <a:lnTo>
                  <a:pt x="150776" y="5561838"/>
                </a:lnTo>
                <a:lnTo>
                  <a:pt x="167753" y="5354726"/>
                </a:lnTo>
                <a:lnTo>
                  <a:pt x="184058" y="5138013"/>
                </a:lnTo>
                <a:lnTo>
                  <a:pt x="198849" y="4908956"/>
                </a:lnTo>
                <a:lnTo>
                  <a:pt x="212969" y="4670298"/>
                </a:lnTo>
                <a:lnTo>
                  <a:pt x="226248" y="4421352"/>
                </a:lnTo>
                <a:lnTo>
                  <a:pt x="230955" y="4293793"/>
                </a:lnTo>
                <a:lnTo>
                  <a:pt x="236165" y="4163492"/>
                </a:lnTo>
                <a:lnTo>
                  <a:pt x="241040" y="4031133"/>
                </a:lnTo>
                <a:lnTo>
                  <a:pt x="244234" y="3898087"/>
                </a:lnTo>
                <a:lnTo>
                  <a:pt x="247091" y="3762299"/>
                </a:lnTo>
                <a:lnTo>
                  <a:pt x="250117" y="3625139"/>
                </a:lnTo>
                <a:lnTo>
                  <a:pt x="252134" y="3485236"/>
                </a:lnTo>
                <a:lnTo>
                  <a:pt x="252134" y="3343961"/>
                </a:lnTo>
                <a:lnTo>
                  <a:pt x="253142" y="3201315"/>
                </a:lnTo>
                <a:lnTo>
                  <a:pt x="252134" y="3057297"/>
                </a:lnTo>
                <a:lnTo>
                  <a:pt x="250117" y="2911221"/>
                </a:lnTo>
                <a:lnTo>
                  <a:pt x="248268" y="2765146"/>
                </a:lnTo>
                <a:lnTo>
                  <a:pt x="244234" y="2617013"/>
                </a:lnTo>
                <a:lnTo>
                  <a:pt x="240032" y="2467509"/>
                </a:lnTo>
                <a:lnTo>
                  <a:pt x="235157" y="2318004"/>
                </a:lnTo>
                <a:lnTo>
                  <a:pt x="228266" y="2167128"/>
                </a:lnTo>
                <a:lnTo>
                  <a:pt x="220029" y="2014881"/>
                </a:lnTo>
                <a:lnTo>
                  <a:pt x="212129" y="1861947"/>
                </a:lnTo>
                <a:lnTo>
                  <a:pt x="202044" y="1709014"/>
                </a:lnTo>
                <a:lnTo>
                  <a:pt x="189941" y="1554023"/>
                </a:lnTo>
                <a:lnTo>
                  <a:pt x="177839" y="1401090"/>
                </a:lnTo>
                <a:lnTo>
                  <a:pt x="163887" y="1245413"/>
                </a:lnTo>
                <a:lnTo>
                  <a:pt x="148591" y="1089051"/>
                </a:lnTo>
                <a:lnTo>
                  <a:pt x="132455" y="934746"/>
                </a:lnTo>
                <a:lnTo>
                  <a:pt x="113629" y="778383"/>
                </a:lnTo>
                <a:lnTo>
                  <a:pt x="93458" y="622707"/>
                </a:lnTo>
                <a:lnTo>
                  <a:pt x="73455" y="466344"/>
                </a:lnTo>
                <a:lnTo>
                  <a:pt x="50091" y="310668"/>
                </a:lnTo>
                <a:lnTo>
                  <a:pt x="26222" y="155677"/>
                </a:lnTo>
                <a:close/>
              </a:path>
            </a:pathLst>
          </a:custGeom>
        </p:spPr>
      </p:pic>
      <p:sp>
        <p:nvSpPr>
          <p:cNvPr id="5" name="TextBox 4">
            <a:extLst>
              <a:ext uri="{FF2B5EF4-FFF2-40B4-BE49-F238E27FC236}">
                <a16:creationId xmlns:a16="http://schemas.microsoft.com/office/drawing/2014/main" id="{55A755F4-5A48-BF2E-8DE1-E859AF06A40A}"/>
              </a:ext>
            </a:extLst>
          </p:cNvPr>
          <p:cNvSpPr txBox="1"/>
          <p:nvPr/>
        </p:nvSpPr>
        <p:spPr>
          <a:xfrm>
            <a:off x="7735279" y="6223819"/>
            <a:ext cx="4240521" cy="307777"/>
          </a:xfrm>
          <a:prstGeom prst="rect">
            <a:avLst/>
          </a:prstGeom>
          <a:noFill/>
        </p:spPr>
        <p:txBody>
          <a:bodyPr wrap="square" rtlCol="0">
            <a:spAutoFit/>
          </a:bodyPr>
          <a:lstStyle/>
          <a:p>
            <a:pPr algn="ctr"/>
            <a:r>
              <a:rPr lang="en-US" sz="1400" dirty="0"/>
              <a:t>Photo by </a:t>
            </a:r>
            <a:r>
              <a:rPr lang="en-US" sz="1400" dirty="0" err="1"/>
              <a:t>Yeshi</a:t>
            </a:r>
            <a:r>
              <a:rPr lang="en-US" sz="1400" dirty="0"/>
              <a:t> </a:t>
            </a:r>
            <a:r>
              <a:rPr lang="en-US" sz="1400" dirty="0" err="1"/>
              <a:t>Kangrang</a:t>
            </a:r>
            <a:r>
              <a:rPr lang="en-US" sz="1400" dirty="0"/>
              <a:t> on </a:t>
            </a:r>
            <a:r>
              <a:rPr lang="en-US" sz="1400" dirty="0" err="1"/>
              <a:t>Unsplash</a:t>
            </a:r>
            <a:endParaRPr lang="en-US" sz="1400" dirty="0"/>
          </a:p>
        </p:txBody>
      </p:sp>
    </p:spTree>
    <p:extLst>
      <p:ext uri="{BB962C8B-B14F-4D97-AF65-F5344CB8AC3E}">
        <p14:creationId xmlns:p14="http://schemas.microsoft.com/office/powerpoint/2010/main" val="121331265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blipFill rotWithShape="1">
          <a:blip r:embed="rId3" cstate="email">
            <a:duotone>
              <a:schemeClr val="bg2">
                <a:shade val="69000"/>
                <a:hueMod val="108000"/>
                <a:satMod val="164000"/>
                <a:lumMod val="74000"/>
              </a:schemeClr>
              <a:schemeClr val="bg2">
                <a:tint val="96000"/>
                <a:hueMod val="88000"/>
                <a:satMod val="140000"/>
                <a:lumMod val="132000"/>
              </a:schemeClr>
            </a:duotone>
            <a:extLst>
              <a:ext uri="{28A0092B-C50C-407E-A947-70E740481C1C}">
                <a14:useLocalDpi xmlns:a14="http://schemas.microsoft.com/office/drawing/2010/main"/>
              </a:ext>
            </a:extLst>
          </a:blip>
          <a:stretch/>
        </a:blipFill>
        <a:effectLst/>
      </p:bgPr>
    </p:bg>
    <p:spTree>
      <p:nvGrpSpPr>
        <p:cNvPr id="1" name=""/>
        <p:cNvGrpSpPr/>
        <p:nvPr/>
      </p:nvGrpSpPr>
      <p:grpSpPr>
        <a:xfrm>
          <a:off x="0" y="0"/>
          <a:ext cx="0" cy="0"/>
          <a:chOff x="0" y="0"/>
          <a:chExt cx="0" cy="0"/>
        </a:xfrm>
      </p:grpSpPr>
      <p:sp>
        <p:nvSpPr>
          <p:cNvPr id="64519" name="Rectangle 64518">
            <a:extLst>
              <a:ext uri="{FF2B5EF4-FFF2-40B4-BE49-F238E27FC236}">
                <a16:creationId xmlns:a16="http://schemas.microsoft.com/office/drawing/2014/main" id="{C8A3C342-1D03-412F-8DD3-BF519E8E0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64521" name="Freeform 31">
            <a:extLst>
              <a:ext uri="{FF2B5EF4-FFF2-40B4-BE49-F238E27FC236}">
                <a16:creationId xmlns:a16="http://schemas.microsoft.com/office/drawing/2014/main" id="{81CC9B02-E087-4350-AEBD-2C3CF001AF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628375" y="-1573"/>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pic>
        <p:nvPicPr>
          <p:cNvPr id="3" name="Picture 2">
            <a:extLst>
              <a:ext uri="{FF2B5EF4-FFF2-40B4-BE49-F238E27FC236}">
                <a16:creationId xmlns:a16="http://schemas.microsoft.com/office/drawing/2014/main" id="{FE066403-E381-4024-1C60-76194397C597}"/>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 y="10"/>
            <a:ext cx="4973099" cy="6857991"/>
          </a:xfrm>
          <a:custGeom>
            <a:avLst/>
            <a:gdLst/>
            <a:ahLst/>
            <a:cxnLst/>
            <a:rect l="l" t="t" r="r" b="b"/>
            <a:pathLst>
              <a:path w="4973099" h="6858001">
                <a:moveTo>
                  <a:pt x="3628384" y="0"/>
                </a:moveTo>
                <a:lnTo>
                  <a:pt x="4971922" y="0"/>
                </a:lnTo>
                <a:lnTo>
                  <a:pt x="4946877" y="155677"/>
                </a:lnTo>
                <a:lnTo>
                  <a:pt x="4923008" y="310668"/>
                </a:lnTo>
                <a:lnTo>
                  <a:pt x="4899644" y="466344"/>
                </a:lnTo>
                <a:lnTo>
                  <a:pt x="4879641" y="622707"/>
                </a:lnTo>
                <a:lnTo>
                  <a:pt x="4859470" y="778383"/>
                </a:lnTo>
                <a:lnTo>
                  <a:pt x="4840644" y="934746"/>
                </a:lnTo>
                <a:lnTo>
                  <a:pt x="4824508" y="1089051"/>
                </a:lnTo>
                <a:lnTo>
                  <a:pt x="4809212" y="1245413"/>
                </a:lnTo>
                <a:lnTo>
                  <a:pt x="4795260" y="1401090"/>
                </a:lnTo>
                <a:lnTo>
                  <a:pt x="4783158" y="1554023"/>
                </a:lnTo>
                <a:lnTo>
                  <a:pt x="4771055" y="1709014"/>
                </a:lnTo>
                <a:lnTo>
                  <a:pt x="4760970" y="1861947"/>
                </a:lnTo>
                <a:lnTo>
                  <a:pt x="4753070" y="2014881"/>
                </a:lnTo>
                <a:lnTo>
                  <a:pt x="4744833" y="2167128"/>
                </a:lnTo>
                <a:lnTo>
                  <a:pt x="4737942" y="2318004"/>
                </a:lnTo>
                <a:lnTo>
                  <a:pt x="4733067" y="2467509"/>
                </a:lnTo>
                <a:lnTo>
                  <a:pt x="4728865" y="2617013"/>
                </a:lnTo>
                <a:lnTo>
                  <a:pt x="4724831" y="2765146"/>
                </a:lnTo>
                <a:lnTo>
                  <a:pt x="4722982" y="2911221"/>
                </a:lnTo>
                <a:lnTo>
                  <a:pt x="4720965" y="3057297"/>
                </a:lnTo>
                <a:lnTo>
                  <a:pt x="4719956" y="3201315"/>
                </a:lnTo>
                <a:lnTo>
                  <a:pt x="4720965" y="3343961"/>
                </a:lnTo>
                <a:lnTo>
                  <a:pt x="4720965" y="3485236"/>
                </a:lnTo>
                <a:lnTo>
                  <a:pt x="4722982" y="3625139"/>
                </a:lnTo>
                <a:lnTo>
                  <a:pt x="4726007" y="3762299"/>
                </a:lnTo>
                <a:lnTo>
                  <a:pt x="4728865" y="3898087"/>
                </a:lnTo>
                <a:lnTo>
                  <a:pt x="4732059" y="4031133"/>
                </a:lnTo>
                <a:lnTo>
                  <a:pt x="4736933" y="4163492"/>
                </a:lnTo>
                <a:lnTo>
                  <a:pt x="4742144" y="4293793"/>
                </a:lnTo>
                <a:lnTo>
                  <a:pt x="4746850" y="4421352"/>
                </a:lnTo>
                <a:lnTo>
                  <a:pt x="4760130" y="4670298"/>
                </a:lnTo>
                <a:lnTo>
                  <a:pt x="4774249" y="4908956"/>
                </a:lnTo>
                <a:lnTo>
                  <a:pt x="4789041" y="5138013"/>
                </a:lnTo>
                <a:lnTo>
                  <a:pt x="4805346" y="5354726"/>
                </a:lnTo>
                <a:lnTo>
                  <a:pt x="4822323" y="5561838"/>
                </a:lnTo>
                <a:lnTo>
                  <a:pt x="4840644" y="5753862"/>
                </a:lnTo>
                <a:lnTo>
                  <a:pt x="4858630" y="5934227"/>
                </a:lnTo>
                <a:lnTo>
                  <a:pt x="4876615" y="6100191"/>
                </a:lnTo>
                <a:lnTo>
                  <a:pt x="4893592" y="6252438"/>
                </a:lnTo>
                <a:lnTo>
                  <a:pt x="4909729" y="6387541"/>
                </a:lnTo>
                <a:lnTo>
                  <a:pt x="4925025" y="6509613"/>
                </a:lnTo>
                <a:lnTo>
                  <a:pt x="4937800" y="6612483"/>
                </a:lnTo>
                <a:lnTo>
                  <a:pt x="4949902" y="6698894"/>
                </a:lnTo>
                <a:lnTo>
                  <a:pt x="4967216" y="6817538"/>
                </a:lnTo>
                <a:lnTo>
                  <a:pt x="4973099" y="6858000"/>
                </a:lnTo>
                <a:lnTo>
                  <a:pt x="4075210" y="6858000"/>
                </a:lnTo>
                <a:lnTo>
                  <a:pt x="4075210" y="6858001"/>
                </a:lnTo>
                <a:lnTo>
                  <a:pt x="0" y="6858001"/>
                </a:lnTo>
                <a:lnTo>
                  <a:pt x="0" y="1"/>
                </a:lnTo>
                <a:lnTo>
                  <a:pt x="3628384" y="1"/>
                </a:lnTo>
                <a:close/>
              </a:path>
            </a:pathLst>
          </a:custGeom>
        </p:spPr>
      </p:pic>
      <p:sp>
        <p:nvSpPr>
          <p:cNvPr id="64523" name="Rectangle 64522">
            <a:extLst>
              <a:ext uri="{FF2B5EF4-FFF2-40B4-BE49-F238E27FC236}">
                <a16:creationId xmlns:a16="http://schemas.microsoft.com/office/drawing/2014/main" id="{D6F18ACE-6E82-4ADC-8A2F-A1771B309B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4514" name="Rectangle 3"/>
          <p:cNvSpPr>
            <a:spLocks noGrp="1" noChangeArrowheads="1"/>
          </p:cNvSpPr>
          <p:nvPr>
            <p:ph idx="1"/>
          </p:nvPr>
        </p:nvSpPr>
        <p:spPr>
          <a:xfrm>
            <a:off x="4973102" y="1506071"/>
            <a:ext cx="6807233" cy="4195481"/>
          </a:xfrm>
        </p:spPr>
        <p:txBody>
          <a:bodyPr>
            <a:noAutofit/>
          </a:bodyPr>
          <a:lstStyle/>
          <a:p>
            <a:pPr marL="0" indent="0" algn="ctr" eaLnBrk="1" hangingPunct="1">
              <a:buNone/>
            </a:pPr>
            <a:r>
              <a:rPr lang="en-GB" sz="2800" dirty="0">
                <a:latin typeface="+mj-lt"/>
                <a:ea typeface="MS PGothic" charset="0"/>
              </a:rPr>
              <a:t>And this is my prayer: that your love may abound more and more in knowledge and depth of insight, so that you may be able to discern what is best and may be pure and blameless for the day of Christ,</a:t>
            </a:r>
            <a:r>
              <a:rPr lang="en-GB" sz="2800" b="1" baseline="30000" dirty="0">
                <a:latin typeface="+mj-lt"/>
                <a:ea typeface="MS PGothic" charset="0"/>
              </a:rPr>
              <a:t> </a:t>
            </a:r>
            <a:r>
              <a:rPr lang="en-GB" sz="2800" dirty="0">
                <a:latin typeface="+mj-lt"/>
                <a:ea typeface="MS PGothic" charset="0"/>
              </a:rPr>
              <a:t>filled with the fruit of righteousness that comes through Jesus Christ - to the glory and praise of God.</a:t>
            </a:r>
          </a:p>
          <a:p>
            <a:pPr marL="0" indent="0" algn="ctr" eaLnBrk="1" hangingPunct="1">
              <a:buNone/>
            </a:pPr>
            <a:r>
              <a:rPr lang="en-GB" sz="2800" dirty="0">
                <a:latin typeface="+mj-lt"/>
                <a:ea typeface="MS PGothic" charset="0"/>
              </a:rPr>
              <a:t>Phil 1:9-11</a:t>
            </a:r>
          </a:p>
        </p:txBody>
      </p:sp>
      <p:sp>
        <p:nvSpPr>
          <p:cNvPr id="4" name="TextBox 3">
            <a:extLst>
              <a:ext uri="{FF2B5EF4-FFF2-40B4-BE49-F238E27FC236}">
                <a16:creationId xmlns:a16="http://schemas.microsoft.com/office/drawing/2014/main" id="{2CE4A7E5-4EC6-9FF6-CD15-2CE3D90ACFDA}"/>
              </a:ext>
            </a:extLst>
          </p:cNvPr>
          <p:cNvSpPr txBox="1"/>
          <p:nvPr/>
        </p:nvSpPr>
        <p:spPr>
          <a:xfrm>
            <a:off x="366291" y="6396335"/>
            <a:ext cx="4240521" cy="307777"/>
          </a:xfrm>
          <a:prstGeom prst="rect">
            <a:avLst/>
          </a:prstGeom>
          <a:noFill/>
        </p:spPr>
        <p:txBody>
          <a:bodyPr wrap="square" rtlCol="0">
            <a:spAutoFit/>
          </a:bodyPr>
          <a:lstStyle/>
          <a:p>
            <a:pPr algn="ctr"/>
            <a:r>
              <a:rPr lang="en-US" sz="1400" dirty="0"/>
              <a:t>Photo by Helena Lopes on </a:t>
            </a:r>
            <a:r>
              <a:rPr lang="en-US" sz="1400" dirty="0" err="1"/>
              <a:t>Unsplash</a:t>
            </a:r>
            <a:endParaRPr lang="en-US" sz="1400" dirty="0"/>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cstate="email">
            <a:duotone>
              <a:schemeClr val="bg2">
                <a:shade val="69000"/>
                <a:hueMod val="108000"/>
                <a:satMod val="164000"/>
                <a:lumMod val="74000"/>
              </a:schemeClr>
              <a:schemeClr val="bg2">
                <a:tint val="96000"/>
                <a:hueMod val="88000"/>
                <a:satMod val="140000"/>
                <a:lumMod val="132000"/>
              </a:schemeClr>
            </a:duotone>
            <a:extLst>
              <a:ext uri="{28A0092B-C50C-407E-A947-70E740481C1C}">
                <a14:useLocalDpi xmlns:a14="http://schemas.microsoft.com/office/drawing/2010/main"/>
              </a:ext>
            </a:extLst>
          </a:blip>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D9B8FD4-CDEB-4EB4-B4DE-C89E119389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10" name="Freeform 36">
            <a:extLst>
              <a:ext uri="{FF2B5EF4-FFF2-40B4-BE49-F238E27FC236}">
                <a16:creationId xmlns:a16="http://schemas.microsoft.com/office/drawing/2014/main" id="{5A2E3D1D-9E9F-4739-BA14-D4D7FA9FBD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644637" y="0"/>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sp>
        <p:nvSpPr>
          <p:cNvPr id="12" name="Freeform: Shape 11">
            <a:extLst>
              <a:ext uri="{FF2B5EF4-FFF2-40B4-BE49-F238E27FC236}">
                <a16:creationId xmlns:a16="http://schemas.microsoft.com/office/drawing/2014/main" id="{1FFB365B-E9DC-4859-B8AB-CB83EEBE4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4990911" cy="6858001"/>
          </a:xfrm>
          <a:custGeom>
            <a:avLst/>
            <a:gdLst>
              <a:gd name="connsiteX0" fmla="*/ 3646196 w 4990911"/>
              <a:gd name="connsiteY0" fmla="*/ 0 h 6858001"/>
              <a:gd name="connsiteX1" fmla="*/ 4989734 w 4990911"/>
              <a:gd name="connsiteY1" fmla="*/ 0 h 6858001"/>
              <a:gd name="connsiteX2" fmla="*/ 4964689 w 4990911"/>
              <a:gd name="connsiteY2" fmla="*/ 155677 h 6858001"/>
              <a:gd name="connsiteX3" fmla="*/ 4940820 w 4990911"/>
              <a:gd name="connsiteY3" fmla="*/ 310668 h 6858001"/>
              <a:gd name="connsiteX4" fmla="*/ 4917456 w 4990911"/>
              <a:gd name="connsiteY4" fmla="*/ 466344 h 6858001"/>
              <a:gd name="connsiteX5" fmla="*/ 4897453 w 4990911"/>
              <a:gd name="connsiteY5" fmla="*/ 622707 h 6858001"/>
              <a:gd name="connsiteX6" fmla="*/ 4877282 w 4990911"/>
              <a:gd name="connsiteY6" fmla="*/ 778383 h 6858001"/>
              <a:gd name="connsiteX7" fmla="*/ 4858456 w 4990911"/>
              <a:gd name="connsiteY7" fmla="*/ 934746 h 6858001"/>
              <a:gd name="connsiteX8" fmla="*/ 4842320 w 4990911"/>
              <a:gd name="connsiteY8" fmla="*/ 1089051 h 6858001"/>
              <a:gd name="connsiteX9" fmla="*/ 4827024 w 4990911"/>
              <a:gd name="connsiteY9" fmla="*/ 1245413 h 6858001"/>
              <a:gd name="connsiteX10" fmla="*/ 4813072 w 4990911"/>
              <a:gd name="connsiteY10" fmla="*/ 1401090 h 6858001"/>
              <a:gd name="connsiteX11" fmla="*/ 4800970 w 4990911"/>
              <a:gd name="connsiteY11" fmla="*/ 1554023 h 6858001"/>
              <a:gd name="connsiteX12" fmla="*/ 4788867 w 4990911"/>
              <a:gd name="connsiteY12" fmla="*/ 1709014 h 6858001"/>
              <a:gd name="connsiteX13" fmla="*/ 4778782 w 4990911"/>
              <a:gd name="connsiteY13" fmla="*/ 1861947 h 6858001"/>
              <a:gd name="connsiteX14" fmla="*/ 4770882 w 4990911"/>
              <a:gd name="connsiteY14" fmla="*/ 2014881 h 6858001"/>
              <a:gd name="connsiteX15" fmla="*/ 4762645 w 4990911"/>
              <a:gd name="connsiteY15" fmla="*/ 2167128 h 6858001"/>
              <a:gd name="connsiteX16" fmla="*/ 4755754 w 4990911"/>
              <a:gd name="connsiteY16" fmla="*/ 2318004 h 6858001"/>
              <a:gd name="connsiteX17" fmla="*/ 4750879 w 4990911"/>
              <a:gd name="connsiteY17" fmla="*/ 2467509 h 6858001"/>
              <a:gd name="connsiteX18" fmla="*/ 4746677 w 4990911"/>
              <a:gd name="connsiteY18" fmla="*/ 2617013 h 6858001"/>
              <a:gd name="connsiteX19" fmla="*/ 4742643 w 4990911"/>
              <a:gd name="connsiteY19" fmla="*/ 2765146 h 6858001"/>
              <a:gd name="connsiteX20" fmla="*/ 4740794 w 4990911"/>
              <a:gd name="connsiteY20" fmla="*/ 2911221 h 6858001"/>
              <a:gd name="connsiteX21" fmla="*/ 4738777 w 4990911"/>
              <a:gd name="connsiteY21" fmla="*/ 3057297 h 6858001"/>
              <a:gd name="connsiteX22" fmla="*/ 4737768 w 4990911"/>
              <a:gd name="connsiteY22" fmla="*/ 3201315 h 6858001"/>
              <a:gd name="connsiteX23" fmla="*/ 4738777 w 4990911"/>
              <a:gd name="connsiteY23" fmla="*/ 3343961 h 6858001"/>
              <a:gd name="connsiteX24" fmla="*/ 4738777 w 4990911"/>
              <a:gd name="connsiteY24" fmla="*/ 3485236 h 6858001"/>
              <a:gd name="connsiteX25" fmla="*/ 4740794 w 4990911"/>
              <a:gd name="connsiteY25" fmla="*/ 3625139 h 6858001"/>
              <a:gd name="connsiteX26" fmla="*/ 4743819 w 4990911"/>
              <a:gd name="connsiteY26" fmla="*/ 3762299 h 6858001"/>
              <a:gd name="connsiteX27" fmla="*/ 4746677 w 4990911"/>
              <a:gd name="connsiteY27" fmla="*/ 3898087 h 6858001"/>
              <a:gd name="connsiteX28" fmla="*/ 4749871 w 4990911"/>
              <a:gd name="connsiteY28" fmla="*/ 4031133 h 6858001"/>
              <a:gd name="connsiteX29" fmla="*/ 4754745 w 4990911"/>
              <a:gd name="connsiteY29" fmla="*/ 4163492 h 6858001"/>
              <a:gd name="connsiteX30" fmla="*/ 4759956 w 4990911"/>
              <a:gd name="connsiteY30" fmla="*/ 4293793 h 6858001"/>
              <a:gd name="connsiteX31" fmla="*/ 4764662 w 4990911"/>
              <a:gd name="connsiteY31" fmla="*/ 4421352 h 6858001"/>
              <a:gd name="connsiteX32" fmla="*/ 4777942 w 4990911"/>
              <a:gd name="connsiteY32" fmla="*/ 4670298 h 6858001"/>
              <a:gd name="connsiteX33" fmla="*/ 4792061 w 4990911"/>
              <a:gd name="connsiteY33" fmla="*/ 4908956 h 6858001"/>
              <a:gd name="connsiteX34" fmla="*/ 4806853 w 4990911"/>
              <a:gd name="connsiteY34" fmla="*/ 5138013 h 6858001"/>
              <a:gd name="connsiteX35" fmla="*/ 4823158 w 4990911"/>
              <a:gd name="connsiteY35" fmla="*/ 5354726 h 6858001"/>
              <a:gd name="connsiteX36" fmla="*/ 4840135 w 4990911"/>
              <a:gd name="connsiteY36" fmla="*/ 5561838 h 6858001"/>
              <a:gd name="connsiteX37" fmla="*/ 4858456 w 4990911"/>
              <a:gd name="connsiteY37" fmla="*/ 5753862 h 6858001"/>
              <a:gd name="connsiteX38" fmla="*/ 4876442 w 4990911"/>
              <a:gd name="connsiteY38" fmla="*/ 5934227 h 6858001"/>
              <a:gd name="connsiteX39" fmla="*/ 4894427 w 4990911"/>
              <a:gd name="connsiteY39" fmla="*/ 6100191 h 6858001"/>
              <a:gd name="connsiteX40" fmla="*/ 4911404 w 4990911"/>
              <a:gd name="connsiteY40" fmla="*/ 6252438 h 6858001"/>
              <a:gd name="connsiteX41" fmla="*/ 4927541 w 4990911"/>
              <a:gd name="connsiteY41" fmla="*/ 6387541 h 6858001"/>
              <a:gd name="connsiteX42" fmla="*/ 4942837 w 4990911"/>
              <a:gd name="connsiteY42" fmla="*/ 6509613 h 6858001"/>
              <a:gd name="connsiteX43" fmla="*/ 4955612 w 4990911"/>
              <a:gd name="connsiteY43" fmla="*/ 6612483 h 6858001"/>
              <a:gd name="connsiteX44" fmla="*/ 4967714 w 4990911"/>
              <a:gd name="connsiteY44" fmla="*/ 6698894 h 6858001"/>
              <a:gd name="connsiteX45" fmla="*/ 4985028 w 4990911"/>
              <a:gd name="connsiteY45" fmla="*/ 6817538 h 6858001"/>
              <a:gd name="connsiteX46" fmla="*/ 4990911 w 4990911"/>
              <a:gd name="connsiteY46" fmla="*/ 6858000 h 6858001"/>
              <a:gd name="connsiteX47" fmla="*/ 4085557 w 4990911"/>
              <a:gd name="connsiteY47" fmla="*/ 6858000 h 6858001"/>
              <a:gd name="connsiteX48" fmla="*/ 4085557 w 4990911"/>
              <a:gd name="connsiteY48" fmla="*/ 6858001 h 6858001"/>
              <a:gd name="connsiteX49" fmla="*/ 0 w 4990911"/>
              <a:gd name="connsiteY49" fmla="*/ 6858001 h 6858001"/>
              <a:gd name="connsiteX50" fmla="*/ 0 w 4990911"/>
              <a:gd name="connsiteY50" fmla="*/ 1 h 6858001"/>
              <a:gd name="connsiteX51" fmla="*/ 3646196 w 4990911"/>
              <a:gd name="connsiteY51"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990911" h="6858001">
                <a:moveTo>
                  <a:pt x="3646196" y="0"/>
                </a:moveTo>
                <a:lnTo>
                  <a:pt x="4989734" y="0"/>
                </a:lnTo>
                <a:lnTo>
                  <a:pt x="4964689" y="155677"/>
                </a:lnTo>
                <a:lnTo>
                  <a:pt x="4940820" y="310668"/>
                </a:lnTo>
                <a:lnTo>
                  <a:pt x="4917456" y="466344"/>
                </a:lnTo>
                <a:lnTo>
                  <a:pt x="4897453" y="622707"/>
                </a:lnTo>
                <a:lnTo>
                  <a:pt x="4877282" y="778383"/>
                </a:lnTo>
                <a:lnTo>
                  <a:pt x="4858456" y="934746"/>
                </a:lnTo>
                <a:lnTo>
                  <a:pt x="4842320" y="1089051"/>
                </a:lnTo>
                <a:lnTo>
                  <a:pt x="4827024" y="1245413"/>
                </a:lnTo>
                <a:lnTo>
                  <a:pt x="4813072" y="1401090"/>
                </a:lnTo>
                <a:lnTo>
                  <a:pt x="4800970" y="1554023"/>
                </a:lnTo>
                <a:lnTo>
                  <a:pt x="4788867" y="1709014"/>
                </a:lnTo>
                <a:lnTo>
                  <a:pt x="4778782" y="1861947"/>
                </a:lnTo>
                <a:lnTo>
                  <a:pt x="4770882" y="2014881"/>
                </a:lnTo>
                <a:lnTo>
                  <a:pt x="4762645" y="2167128"/>
                </a:lnTo>
                <a:lnTo>
                  <a:pt x="4755754" y="2318004"/>
                </a:lnTo>
                <a:lnTo>
                  <a:pt x="4750879" y="2467509"/>
                </a:lnTo>
                <a:lnTo>
                  <a:pt x="4746677" y="2617013"/>
                </a:lnTo>
                <a:lnTo>
                  <a:pt x="4742643" y="2765146"/>
                </a:lnTo>
                <a:lnTo>
                  <a:pt x="4740794" y="2911221"/>
                </a:lnTo>
                <a:lnTo>
                  <a:pt x="4738777" y="3057297"/>
                </a:lnTo>
                <a:lnTo>
                  <a:pt x="4737768" y="3201315"/>
                </a:lnTo>
                <a:lnTo>
                  <a:pt x="4738777" y="3343961"/>
                </a:lnTo>
                <a:lnTo>
                  <a:pt x="4738777" y="3485236"/>
                </a:lnTo>
                <a:lnTo>
                  <a:pt x="4740794" y="3625139"/>
                </a:lnTo>
                <a:lnTo>
                  <a:pt x="4743819" y="3762299"/>
                </a:lnTo>
                <a:lnTo>
                  <a:pt x="4746677" y="3898087"/>
                </a:lnTo>
                <a:lnTo>
                  <a:pt x="4749871" y="4031133"/>
                </a:lnTo>
                <a:lnTo>
                  <a:pt x="4754745" y="4163492"/>
                </a:lnTo>
                <a:lnTo>
                  <a:pt x="4759956" y="4293793"/>
                </a:lnTo>
                <a:lnTo>
                  <a:pt x="4764662" y="4421352"/>
                </a:lnTo>
                <a:lnTo>
                  <a:pt x="4777942" y="4670298"/>
                </a:lnTo>
                <a:lnTo>
                  <a:pt x="4792061" y="4908956"/>
                </a:lnTo>
                <a:lnTo>
                  <a:pt x="4806853" y="5138013"/>
                </a:lnTo>
                <a:lnTo>
                  <a:pt x="4823158" y="5354726"/>
                </a:lnTo>
                <a:lnTo>
                  <a:pt x="4840135" y="5561838"/>
                </a:lnTo>
                <a:lnTo>
                  <a:pt x="4858456" y="5753862"/>
                </a:lnTo>
                <a:lnTo>
                  <a:pt x="4876442" y="5934227"/>
                </a:lnTo>
                <a:lnTo>
                  <a:pt x="4894427" y="6100191"/>
                </a:lnTo>
                <a:lnTo>
                  <a:pt x="4911404" y="6252438"/>
                </a:lnTo>
                <a:lnTo>
                  <a:pt x="4927541" y="6387541"/>
                </a:lnTo>
                <a:lnTo>
                  <a:pt x="4942837" y="6509613"/>
                </a:lnTo>
                <a:lnTo>
                  <a:pt x="4955612" y="6612483"/>
                </a:lnTo>
                <a:lnTo>
                  <a:pt x="4967714" y="6698894"/>
                </a:lnTo>
                <a:lnTo>
                  <a:pt x="4985028" y="6817538"/>
                </a:lnTo>
                <a:lnTo>
                  <a:pt x="4990911" y="6858000"/>
                </a:lnTo>
                <a:lnTo>
                  <a:pt x="4085557" y="6858000"/>
                </a:lnTo>
                <a:lnTo>
                  <a:pt x="4085557" y="6858001"/>
                </a:lnTo>
                <a:lnTo>
                  <a:pt x="0" y="6858001"/>
                </a:lnTo>
                <a:lnTo>
                  <a:pt x="0" y="1"/>
                </a:lnTo>
                <a:lnTo>
                  <a:pt x="3646196" y="1"/>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ADAB9C8-EB37-4914-A699-C716FC8FE4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C1524E8C-D068-49EF-35A9-3EB709E6D1CE}"/>
              </a:ext>
            </a:extLst>
          </p:cNvPr>
          <p:cNvSpPr>
            <a:spLocks noGrp="1"/>
          </p:cNvSpPr>
          <p:nvPr>
            <p:ph type="title"/>
          </p:nvPr>
        </p:nvSpPr>
        <p:spPr>
          <a:xfrm>
            <a:off x="403300" y="2508884"/>
            <a:ext cx="3522879" cy="1840231"/>
          </a:xfrm>
        </p:spPr>
        <p:txBody>
          <a:bodyPr>
            <a:noAutofit/>
          </a:bodyPr>
          <a:lstStyle/>
          <a:p>
            <a:pPr algn="r"/>
            <a:r>
              <a:rPr lang="en-US" sz="6000" dirty="0">
                <a:solidFill>
                  <a:schemeClr val="bg2"/>
                </a:solidFill>
              </a:rPr>
              <a:t>Spiritual abuse</a:t>
            </a:r>
          </a:p>
        </p:txBody>
      </p:sp>
      <p:sp>
        <p:nvSpPr>
          <p:cNvPr id="3" name="Content Placeholder 2">
            <a:extLst>
              <a:ext uri="{FF2B5EF4-FFF2-40B4-BE49-F238E27FC236}">
                <a16:creationId xmlns:a16="http://schemas.microsoft.com/office/drawing/2014/main" id="{28742124-D7AC-BE73-E0E2-553B07BB9992}"/>
              </a:ext>
            </a:extLst>
          </p:cNvPr>
          <p:cNvSpPr>
            <a:spLocks noGrp="1"/>
          </p:cNvSpPr>
          <p:nvPr>
            <p:ph idx="1"/>
          </p:nvPr>
        </p:nvSpPr>
        <p:spPr>
          <a:xfrm>
            <a:off x="5204109" y="1027356"/>
            <a:ext cx="6269434" cy="4470821"/>
          </a:xfrm>
        </p:spPr>
        <p:txBody>
          <a:bodyPr>
            <a:noAutofit/>
          </a:bodyPr>
          <a:lstStyle/>
          <a:p>
            <a:r>
              <a:rPr lang="en-US" sz="2400" dirty="0"/>
              <a:t>Abuse: Misuse or maltreatment</a:t>
            </a:r>
          </a:p>
          <a:p>
            <a:r>
              <a:rPr lang="en-US" sz="2400" dirty="0"/>
              <a:t>Spiritual Abuse: when emotional, physical, social or financial harm or trauma is inflicted in a spiritual context, or by misusing spiritual concepts.</a:t>
            </a:r>
          </a:p>
          <a:p>
            <a:r>
              <a:rPr lang="en-US" sz="2400" dirty="0"/>
              <a:t>Spiritual abuse can also occur through psychological manipulation of a person by using the teachings of their religion. </a:t>
            </a:r>
          </a:p>
          <a:p>
            <a:r>
              <a:rPr lang="en-US" sz="2400" dirty="0"/>
              <a:t>The perpetrators are usually people of the same faith, and they are often in a position of power within the spiritual community or family. </a:t>
            </a:r>
          </a:p>
        </p:txBody>
      </p:sp>
    </p:spTree>
    <p:extLst>
      <p:ext uri="{BB962C8B-B14F-4D97-AF65-F5344CB8AC3E}">
        <p14:creationId xmlns:p14="http://schemas.microsoft.com/office/powerpoint/2010/main" val="369369797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52BEFF1-896C-45B1-B02C-96A6A1BC38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10" name="Freeform 36">
            <a:extLst>
              <a:ext uri="{FF2B5EF4-FFF2-40B4-BE49-F238E27FC236}">
                <a16:creationId xmlns:a16="http://schemas.microsoft.com/office/drawing/2014/main" id="{BB237A14-61B1-4C00-A670-5D8D68A866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644637" y="0"/>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solidFill>
                <a:schemeClr val="tx1">
                  <a:alpha val="20000"/>
                </a:schemeClr>
              </a:solidFill>
            </a:endParaRPr>
          </a:p>
        </p:txBody>
      </p:sp>
      <p:sp>
        <p:nvSpPr>
          <p:cNvPr id="12" name="Freeform: Shape 11">
            <a:extLst>
              <a:ext uri="{FF2B5EF4-FFF2-40B4-BE49-F238E27FC236}">
                <a16:creationId xmlns:a16="http://schemas.microsoft.com/office/drawing/2014/main" id="{8598F259-6F54-47A3-8D13-1603D786A3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4990911" cy="6858001"/>
          </a:xfrm>
          <a:custGeom>
            <a:avLst/>
            <a:gdLst>
              <a:gd name="connsiteX0" fmla="*/ 3646196 w 4990911"/>
              <a:gd name="connsiteY0" fmla="*/ 0 h 6858001"/>
              <a:gd name="connsiteX1" fmla="*/ 4989734 w 4990911"/>
              <a:gd name="connsiteY1" fmla="*/ 0 h 6858001"/>
              <a:gd name="connsiteX2" fmla="*/ 4964689 w 4990911"/>
              <a:gd name="connsiteY2" fmla="*/ 155677 h 6858001"/>
              <a:gd name="connsiteX3" fmla="*/ 4940820 w 4990911"/>
              <a:gd name="connsiteY3" fmla="*/ 310668 h 6858001"/>
              <a:gd name="connsiteX4" fmla="*/ 4917456 w 4990911"/>
              <a:gd name="connsiteY4" fmla="*/ 466344 h 6858001"/>
              <a:gd name="connsiteX5" fmla="*/ 4897453 w 4990911"/>
              <a:gd name="connsiteY5" fmla="*/ 622707 h 6858001"/>
              <a:gd name="connsiteX6" fmla="*/ 4877282 w 4990911"/>
              <a:gd name="connsiteY6" fmla="*/ 778383 h 6858001"/>
              <a:gd name="connsiteX7" fmla="*/ 4858456 w 4990911"/>
              <a:gd name="connsiteY7" fmla="*/ 934746 h 6858001"/>
              <a:gd name="connsiteX8" fmla="*/ 4842320 w 4990911"/>
              <a:gd name="connsiteY8" fmla="*/ 1089051 h 6858001"/>
              <a:gd name="connsiteX9" fmla="*/ 4827024 w 4990911"/>
              <a:gd name="connsiteY9" fmla="*/ 1245413 h 6858001"/>
              <a:gd name="connsiteX10" fmla="*/ 4813072 w 4990911"/>
              <a:gd name="connsiteY10" fmla="*/ 1401090 h 6858001"/>
              <a:gd name="connsiteX11" fmla="*/ 4800970 w 4990911"/>
              <a:gd name="connsiteY11" fmla="*/ 1554023 h 6858001"/>
              <a:gd name="connsiteX12" fmla="*/ 4788867 w 4990911"/>
              <a:gd name="connsiteY12" fmla="*/ 1709014 h 6858001"/>
              <a:gd name="connsiteX13" fmla="*/ 4778782 w 4990911"/>
              <a:gd name="connsiteY13" fmla="*/ 1861947 h 6858001"/>
              <a:gd name="connsiteX14" fmla="*/ 4770882 w 4990911"/>
              <a:gd name="connsiteY14" fmla="*/ 2014881 h 6858001"/>
              <a:gd name="connsiteX15" fmla="*/ 4762645 w 4990911"/>
              <a:gd name="connsiteY15" fmla="*/ 2167128 h 6858001"/>
              <a:gd name="connsiteX16" fmla="*/ 4755754 w 4990911"/>
              <a:gd name="connsiteY16" fmla="*/ 2318004 h 6858001"/>
              <a:gd name="connsiteX17" fmla="*/ 4750879 w 4990911"/>
              <a:gd name="connsiteY17" fmla="*/ 2467509 h 6858001"/>
              <a:gd name="connsiteX18" fmla="*/ 4746677 w 4990911"/>
              <a:gd name="connsiteY18" fmla="*/ 2617013 h 6858001"/>
              <a:gd name="connsiteX19" fmla="*/ 4742643 w 4990911"/>
              <a:gd name="connsiteY19" fmla="*/ 2765146 h 6858001"/>
              <a:gd name="connsiteX20" fmla="*/ 4740794 w 4990911"/>
              <a:gd name="connsiteY20" fmla="*/ 2911221 h 6858001"/>
              <a:gd name="connsiteX21" fmla="*/ 4738777 w 4990911"/>
              <a:gd name="connsiteY21" fmla="*/ 3057297 h 6858001"/>
              <a:gd name="connsiteX22" fmla="*/ 4737768 w 4990911"/>
              <a:gd name="connsiteY22" fmla="*/ 3201315 h 6858001"/>
              <a:gd name="connsiteX23" fmla="*/ 4738777 w 4990911"/>
              <a:gd name="connsiteY23" fmla="*/ 3343961 h 6858001"/>
              <a:gd name="connsiteX24" fmla="*/ 4738777 w 4990911"/>
              <a:gd name="connsiteY24" fmla="*/ 3485236 h 6858001"/>
              <a:gd name="connsiteX25" fmla="*/ 4740794 w 4990911"/>
              <a:gd name="connsiteY25" fmla="*/ 3625139 h 6858001"/>
              <a:gd name="connsiteX26" fmla="*/ 4743819 w 4990911"/>
              <a:gd name="connsiteY26" fmla="*/ 3762299 h 6858001"/>
              <a:gd name="connsiteX27" fmla="*/ 4746677 w 4990911"/>
              <a:gd name="connsiteY27" fmla="*/ 3898087 h 6858001"/>
              <a:gd name="connsiteX28" fmla="*/ 4749871 w 4990911"/>
              <a:gd name="connsiteY28" fmla="*/ 4031133 h 6858001"/>
              <a:gd name="connsiteX29" fmla="*/ 4754745 w 4990911"/>
              <a:gd name="connsiteY29" fmla="*/ 4163492 h 6858001"/>
              <a:gd name="connsiteX30" fmla="*/ 4759956 w 4990911"/>
              <a:gd name="connsiteY30" fmla="*/ 4293793 h 6858001"/>
              <a:gd name="connsiteX31" fmla="*/ 4764662 w 4990911"/>
              <a:gd name="connsiteY31" fmla="*/ 4421352 h 6858001"/>
              <a:gd name="connsiteX32" fmla="*/ 4777942 w 4990911"/>
              <a:gd name="connsiteY32" fmla="*/ 4670298 h 6858001"/>
              <a:gd name="connsiteX33" fmla="*/ 4792061 w 4990911"/>
              <a:gd name="connsiteY33" fmla="*/ 4908956 h 6858001"/>
              <a:gd name="connsiteX34" fmla="*/ 4806853 w 4990911"/>
              <a:gd name="connsiteY34" fmla="*/ 5138013 h 6858001"/>
              <a:gd name="connsiteX35" fmla="*/ 4823158 w 4990911"/>
              <a:gd name="connsiteY35" fmla="*/ 5354726 h 6858001"/>
              <a:gd name="connsiteX36" fmla="*/ 4840135 w 4990911"/>
              <a:gd name="connsiteY36" fmla="*/ 5561838 h 6858001"/>
              <a:gd name="connsiteX37" fmla="*/ 4858456 w 4990911"/>
              <a:gd name="connsiteY37" fmla="*/ 5753862 h 6858001"/>
              <a:gd name="connsiteX38" fmla="*/ 4876442 w 4990911"/>
              <a:gd name="connsiteY38" fmla="*/ 5934227 h 6858001"/>
              <a:gd name="connsiteX39" fmla="*/ 4894427 w 4990911"/>
              <a:gd name="connsiteY39" fmla="*/ 6100191 h 6858001"/>
              <a:gd name="connsiteX40" fmla="*/ 4911404 w 4990911"/>
              <a:gd name="connsiteY40" fmla="*/ 6252438 h 6858001"/>
              <a:gd name="connsiteX41" fmla="*/ 4927541 w 4990911"/>
              <a:gd name="connsiteY41" fmla="*/ 6387541 h 6858001"/>
              <a:gd name="connsiteX42" fmla="*/ 4942837 w 4990911"/>
              <a:gd name="connsiteY42" fmla="*/ 6509613 h 6858001"/>
              <a:gd name="connsiteX43" fmla="*/ 4955612 w 4990911"/>
              <a:gd name="connsiteY43" fmla="*/ 6612483 h 6858001"/>
              <a:gd name="connsiteX44" fmla="*/ 4967714 w 4990911"/>
              <a:gd name="connsiteY44" fmla="*/ 6698894 h 6858001"/>
              <a:gd name="connsiteX45" fmla="*/ 4985028 w 4990911"/>
              <a:gd name="connsiteY45" fmla="*/ 6817538 h 6858001"/>
              <a:gd name="connsiteX46" fmla="*/ 4990911 w 4990911"/>
              <a:gd name="connsiteY46" fmla="*/ 6858000 h 6858001"/>
              <a:gd name="connsiteX47" fmla="*/ 4085557 w 4990911"/>
              <a:gd name="connsiteY47" fmla="*/ 6858000 h 6858001"/>
              <a:gd name="connsiteX48" fmla="*/ 4085557 w 4990911"/>
              <a:gd name="connsiteY48" fmla="*/ 6858001 h 6858001"/>
              <a:gd name="connsiteX49" fmla="*/ 0 w 4990911"/>
              <a:gd name="connsiteY49" fmla="*/ 6858001 h 6858001"/>
              <a:gd name="connsiteX50" fmla="*/ 0 w 4990911"/>
              <a:gd name="connsiteY50" fmla="*/ 1 h 6858001"/>
              <a:gd name="connsiteX51" fmla="*/ 3646196 w 4990911"/>
              <a:gd name="connsiteY51"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990911" h="6858001">
                <a:moveTo>
                  <a:pt x="3646196" y="0"/>
                </a:moveTo>
                <a:lnTo>
                  <a:pt x="4989734" y="0"/>
                </a:lnTo>
                <a:lnTo>
                  <a:pt x="4964689" y="155677"/>
                </a:lnTo>
                <a:lnTo>
                  <a:pt x="4940820" y="310668"/>
                </a:lnTo>
                <a:lnTo>
                  <a:pt x="4917456" y="466344"/>
                </a:lnTo>
                <a:lnTo>
                  <a:pt x="4897453" y="622707"/>
                </a:lnTo>
                <a:lnTo>
                  <a:pt x="4877282" y="778383"/>
                </a:lnTo>
                <a:lnTo>
                  <a:pt x="4858456" y="934746"/>
                </a:lnTo>
                <a:lnTo>
                  <a:pt x="4842320" y="1089051"/>
                </a:lnTo>
                <a:lnTo>
                  <a:pt x="4827024" y="1245413"/>
                </a:lnTo>
                <a:lnTo>
                  <a:pt x="4813072" y="1401090"/>
                </a:lnTo>
                <a:lnTo>
                  <a:pt x="4800970" y="1554023"/>
                </a:lnTo>
                <a:lnTo>
                  <a:pt x="4788867" y="1709014"/>
                </a:lnTo>
                <a:lnTo>
                  <a:pt x="4778782" y="1861947"/>
                </a:lnTo>
                <a:lnTo>
                  <a:pt x="4770882" y="2014881"/>
                </a:lnTo>
                <a:lnTo>
                  <a:pt x="4762645" y="2167128"/>
                </a:lnTo>
                <a:lnTo>
                  <a:pt x="4755754" y="2318004"/>
                </a:lnTo>
                <a:lnTo>
                  <a:pt x="4750879" y="2467509"/>
                </a:lnTo>
                <a:lnTo>
                  <a:pt x="4746677" y="2617013"/>
                </a:lnTo>
                <a:lnTo>
                  <a:pt x="4742643" y="2765146"/>
                </a:lnTo>
                <a:lnTo>
                  <a:pt x="4740794" y="2911221"/>
                </a:lnTo>
                <a:lnTo>
                  <a:pt x="4738777" y="3057297"/>
                </a:lnTo>
                <a:lnTo>
                  <a:pt x="4737768" y="3201315"/>
                </a:lnTo>
                <a:lnTo>
                  <a:pt x="4738777" y="3343961"/>
                </a:lnTo>
                <a:lnTo>
                  <a:pt x="4738777" y="3485236"/>
                </a:lnTo>
                <a:lnTo>
                  <a:pt x="4740794" y="3625139"/>
                </a:lnTo>
                <a:lnTo>
                  <a:pt x="4743819" y="3762299"/>
                </a:lnTo>
                <a:lnTo>
                  <a:pt x="4746677" y="3898087"/>
                </a:lnTo>
                <a:lnTo>
                  <a:pt x="4749871" y="4031133"/>
                </a:lnTo>
                <a:lnTo>
                  <a:pt x="4754745" y="4163492"/>
                </a:lnTo>
                <a:lnTo>
                  <a:pt x="4759956" y="4293793"/>
                </a:lnTo>
                <a:lnTo>
                  <a:pt x="4764662" y="4421352"/>
                </a:lnTo>
                <a:lnTo>
                  <a:pt x="4777942" y="4670298"/>
                </a:lnTo>
                <a:lnTo>
                  <a:pt x="4792061" y="4908956"/>
                </a:lnTo>
                <a:lnTo>
                  <a:pt x="4806853" y="5138013"/>
                </a:lnTo>
                <a:lnTo>
                  <a:pt x="4823158" y="5354726"/>
                </a:lnTo>
                <a:lnTo>
                  <a:pt x="4840135" y="5561838"/>
                </a:lnTo>
                <a:lnTo>
                  <a:pt x="4858456" y="5753862"/>
                </a:lnTo>
                <a:lnTo>
                  <a:pt x="4876442" y="5934227"/>
                </a:lnTo>
                <a:lnTo>
                  <a:pt x="4894427" y="6100191"/>
                </a:lnTo>
                <a:lnTo>
                  <a:pt x="4911404" y="6252438"/>
                </a:lnTo>
                <a:lnTo>
                  <a:pt x="4927541" y="6387541"/>
                </a:lnTo>
                <a:lnTo>
                  <a:pt x="4942837" y="6509613"/>
                </a:lnTo>
                <a:lnTo>
                  <a:pt x="4955612" y="6612483"/>
                </a:lnTo>
                <a:lnTo>
                  <a:pt x="4967714" y="6698894"/>
                </a:lnTo>
                <a:lnTo>
                  <a:pt x="4985028" y="6817538"/>
                </a:lnTo>
                <a:lnTo>
                  <a:pt x="4990911" y="6858000"/>
                </a:lnTo>
                <a:lnTo>
                  <a:pt x="4085557" y="6858000"/>
                </a:lnTo>
                <a:lnTo>
                  <a:pt x="4085557" y="6858001"/>
                </a:lnTo>
                <a:lnTo>
                  <a:pt x="0" y="6858001"/>
                </a:lnTo>
                <a:lnTo>
                  <a:pt x="0" y="1"/>
                </a:lnTo>
                <a:lnTo>
                  <a:pt x="3646196" y="1"/>
                </a:lnTo>
                <a:close/>
              </a:path>
            </a:pathLst>
          </a:cu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a:effectLst/>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BA768A8-4FED-4ED8-9E46-6BE72188EC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57A51A48-0FC9-7E1A-7D55-2B7C059A0D5B}"/>
              </a:ext>
            </a:extLst>
          </p:cNvPr>
          <p:cNvSpPr>
            <a:spLocks noGrp="1"/>
          </p:cNvSpPr>
          <p:nvPr>
            <p:ph type="title"/>
          </p:nvPr>
        </p:nvSpPr>
        <p:spPr>
          <a:xfrm>
            <a:off x="560880" y="2607846"/>
            <a:ext cx="3522879" cy="2203591"/>
          </a:xfrm>
        </p:spPr>
        <p:txBody>
          <a:bodyPr>
            <a:normAutofit/>
          </a:bodyPr>
          <a:lstStyle/>
          <a:p>
            <a:pPr algn="r"/>
            <a:r>
              <a:rPr lang="en-US" dirty="0">
                <a:solidFill>
                  <a:srgbClr val="FFFFFF"/>
                </a:solidFill>
              </a:rPr>
              <a:t>Spiritual abuse</a:t>
            </a:r>
          </a:p>
        </p:txBody>
      </p:sp>
      <p:sp>
        <p:nvSpPr>
          <p:cNvPr id="3" name="Content Placeholder 2">
            <a:extLst>
              <a:ext uri="{FF2B5EF4-FFF2-40B4-BE49-F238E27FC236}">
                <a16:creationId xmlns:a16="http://schemas.microsoft.com/office/drawing/2014/main" id="{7055552F-516D-62DC-3D7C-D7BFD39E698A}"/>
              </a:ext>
            </a:extLst>
          </p:cNvPr>
          <p:cNvSpPr>
            <a:spLocks noGrp="1"/>
          </p:cNvSpPr>
          <p:nvPr>
            <p:ph idx="1"/>
          </p:nvPr>
        </p:nvSpPr>
        <p:spPr>
          <a:xfrm>
            <a:off x="5192761" y="1661097"/>
            <a:ext cx="6797391" cy="5067936"/>
          </a:xfrm>
        </p:spPr>
        <p:txBody>
          <a:bodyPr>
            <a:normAutofit/>
          </a:bodyPr>
          <a:lstStyle/>
          <a:p>
            <a:pPr marL="0" indent="0">
              <a:lnSpc>
                <a:spcPct val="110000"/>
              </a:lnSpc>
              <a:buNone/>
            </a:pPr>
            <a:r>
              <a:rPr lang="en-GB" sz="2800" dirty="0">
                <a:latin typeface="+mn-lt"/>
              </a:rPr>
              <a:t>Oakley &amp; Kinmond, 2013 p21:</a:t>
            </a:r>
          </a:p>
          <a:p>
            <a:pPr marL="0" indent="0">
              <a:lnSpc>
                <a:spcPct val="110000"/>
              </a:lnSpc>
              <a:buNone/>
            </a:pPr>
            <a:r>
              <a:rPr lang="en-GB" sz="2800" dirty="0">
                <a:latin typeface="+mn-lt"/>
              </a:rPr>
              <a:t>Spiritual abuse is coercion and control of one individual by another in a spiritual context. The target (victim) experiences spiritual abuse as a deeply emotional personal attack.</a:t>
            </a:r>
          </a:p>
        </p:txBody>
      </p:sp>
    </p:spTree>
    <p:extLst>
      <p:ext uri="{BB962C8B-B14F-4D97-AF65-F5344CB8AC3E}">
        <p14:creationId xmlns:p14="http://schemas.microsoft.com/office/powerpoint/2010/main" val="125941718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052BEFF1-896C-45B1-B02C-96A6A1BC38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1" name="Freeform 36">
            <a:extLst>
              <a:ext uri="{FF2B5EF4-FFF2-40B4-BE49-F238E27FC236}">
                <a16:creationId xmlns:a16="http://schemas.microsoft.com/office/drawing/2014/main" id="{BB237A14-61B1-4C00-A670-5D8D68A866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644637" y="0"/>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solidFill>
                <a:schemeClr val="tx1">
                  <a:alpha val="20000"/>
                </a:schemeClr>
              </a:solidFill>
            </a:endParaRPr>
          </a:p>
        </p:txBody>
      </p:sp>
      <p:sp>
        <p:nvSpPr>
          <p:cNvPr id="23" name="Freeform: Shape 22">
            <a:extLst>
              <a:ext uri="{FF2B5EF4-FFF2-40B4-BE49-F238E27FC236}">
                <a16:creationId xmlns:a16="http://schemas.microsoft.com/office/drawing/2014/main" id="{8598F259-6F54-47A3-8D13-1603D786A3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4990911" cy="6858001"/>
          </a:xfrm>
          <a:custGeom>
            <a:avLst/>
            <a:gdLst>
              <a:gd name="connsiteX0" fmla="*/ 3646196 w 4990911"/>
              <a:gd name="connsiteY0" fmla="*/ 0 h 6858001"/>
              <a:gd name="connsiteX1" fmla="*/ 4989734 w 4990911"/>
              <a:gd name="connsiteY1" fmla="*/ 0 h 6858001"/>
              <a:gd name="connsiteX2" fmla="*/ 4964689 w 4990911"/>
              <a:gd name="connsiteY2" fmla="*/ 155677 h 6858001"/>
              <a:gd name="connsiteX3" fmla="*/ 4940820 w 4990911"/>
              <a:gd name="connsiteY3" fmla="*/ 310668 h 6858001"/>
              <a:gd name="connsiteX4" fmla="*/ 4917456 w 4990911"/>
              <a:gd name="connsiteY4" fmla="*/ 466344 h 6858001"/>
              <a:gd name="connsiteX5" fmla="*/ 4897453 w 4990911"/>
              <a:gd name="connsiteY5" fmla="*/ 622707 h 6858001"/>
              <a:gd name="connsiteX6" fmla="*/ 4877282 w 4990911"/>
              <a:gd name="connsiteY6" fmla="*/ 778383 h 6858001"/>
              <a:gd name="connsiteX7" fmla="*/ 4858456 w 4990911"/>
              <a:gd name="connsiteY7" fmla="*/ 934746 h 6858001"/>
              <a:gd name="connsiteX8" fmla="*/ 4842320 w 4990911"/>
              <a:gd name="connsiteY8" fmla="*/ 1089051 h 6858001"/>
              <a:gd name="connsiteX9" fmla="*/ 4827024 w 4990911"/>
              <a:gd name="connsiteY9" fmla="*/ 1245413 h 6858001"/>
              <a:gd name="connsiteX10" fmla="*/ 4813072 w 4990911"/>
              <a:gd name="connsiteY10" fmla="*/ 1401090 h 6858001"/>
              <a:gd name="connsiteX11" fmla="*/ 4800970 w 4990911"/>
              <a:gd name="connsiteY11" fmla="*/ 1554023 h 6858001"/>
              <a:gd name="connsiteX12" fmla="*/ 4788867 w 4990911"/>
              <a:gd name="connsiteY12" fmla="*/ 1709014 h 6858001"/>
              <a:gd name="connsiteX13" fmla="*/ 4778782 w 4990911"/>
              <a:gd name="connsiteY13" fmla="*/ 1861947 h 6858001"/>
              <a:gd name="connsiteX14" fmla="*/ 4770882 w 4990911"/>
              <a:gd name="connsiteY14" fmla="*/ 2014881 h 6858001"/>
              <a:gd name="connsiteX15" fmla="*/ 4762645 w 4990911"/>
              <a:gd name="connsiteY15" fmla="*/ 2167128 h 6858001"/>
              <a:gd name="connsiteX16" fmla="*/ 4755754 w 4990911"/>
              <a:gd name="connsiteY16" fmla="*/ 2318004 h 6858001"/>
              <a:gd name="connsiteX17" fmla="*/ 4750879 w 4990911"/>
              <a:gd name="connsiteY17" fmla="*/ 2467509 h 6858001"/>
              <a:gd name="connsiteX18" fmla="*/ 4746677 w 4990911"/>
              <a:gd name="connsiteY18" fmla="*/ 2617013 h 6858001"/>
              <a:gd name="connsiteX19" fmla="*/ 4742643 w 4990911"/>
              <a:gd name="connsiteY19" fmla="*/ 2765146 h 6858001"/>
              <a:gd name="connsiteX20" fmla="*/ 4740794 w 4990911"/>
              <a:gd name="connsiteY20" fmla="*/ 2911221 h 6858001"/>
              <a:gd name="connsiteX21" fmla="*/ 4738777 w 4990911"/>
              <a:gd name="connsiteY21" fmla="*/ 3057297 h 6858001"/>
              <a:gd name="connsiteX22" fmla="*/ 4737768 w 4990911"/>
              <a:gd name="connsiteY22" fmla="*/ 3201315 h 6858001"/>
              <a:gd name="connsiteX23" fmla="*/ 4738777 w 4990911"/>
              <a:gd name="connsiteY23" fmla="*/ 3343961 h 6858001"/>
              <a:gd name="connsiteX24" fmla="*/ 4738777 w 4990911"/>
              <a:gd name="connsiteY24" fmla="*/ 3485236 h 6858001"/>
              <a:gd name="connsiteX25" fmla="*/ 4740794 w 4990911"/>
              <a:gd name="connsiteY25" fmla="*/ 3625139 h 6858001"/>
              <a:gd name="connsiteX26" fmla="*/ 4743819 w 4990911"/>
              <a:gd name="connsiteY26" fmla="*/ 3762299 h 6858001"/>
              <a:gd name="connsiteX27" fmla="*/ 4746677 w 4990911"/>
              <a:gd name="connsiteY27" fmla="*/ 3898087 h 6858001"/>
              <a:gd name="connsiteX28" fmla="*/ 4749871 w 4990911"/>
              <a:gd name="connsiteY28" fmla="*/ 4031133 h 6858001"/>
              <a:gd name="connsiteX29" fmla="*/ 4754745 w 4990911"/>
              <a:gd name="connsiteY29" fmla="*/ 4163492 h 6858001"/>
              <a:gd name="connsiteX30" fmla="*/ 4759956 w 4990911"/>
              <a:gd name="connsiteY30" fmla="*/ 4293793 h 6858001"/>
              <a:gd name="connsiteX31" fmla="*/ 4764662 w 4990911"/>
              <a:gd name="connsiteY31" fmla="*/ 4421352 h 6858001"/>
              <a:gd name="connsiteX32" fmla="*/ 4777942 w 4990911"/>
              <a:gd name="connsiteY32" fmla="*/ 4670298 h 6858001"/>
              <a:gd name="connsiteX33" fmla="*/ 4792061 w 4990911"/>
              <a:gd name="connsiteY33" fmla="*/ 4908956 h 6858001"/>
              <a:gd name="connsiteX34" fmla="*/ 4806853 w 4990911"/>
              <a:gd name="connsiteY34" fmla="*/ 5138013 h 6858001"/>
              <a:gd name="connsiteX35" fmla="*/ 4823158 w 4990911"/>
              <a:gd name="connsiteY35" fmla="*/ 5354726 h 6858001"/>
              <a:gd name="connsiteX36" fmla="*/ 4840135 w 4990911"/>
              <a:gd name="connsiteY36" fmla="*/ 5561838 h 6858001"/>
              <a:gd name="connsiteX37" fmla="*/ 4858456 w 4990911"/>
              <a:gd name="connsiteY37" fmla="*/ 5753862 h 6858001"/>
              <a:gd name="connsiteX38" fmla="*/ 4876442 w 4990911"/>
              <a:gd name="connsiteY38" fmla="*/ 5934227 h 6858001"/>
              <a:gd name="connsiteX39" fmla="*/ 4894427 w 4990911"/>
              <a:gd name="connsiteY39" fmla="*/ 6100191 h 6858001"/>
              <a:gd name="connsiteX40" fmla="*/ 4911404 w 4990911"/>
              <a:gd name="connsiteY40" fmla="*/ 6252438 h 6858001"/>
              <a:gd name="connsiteX41" fmla="*/ 4927541 w 4990911"/>
              <a:gd name="connsiteY41" fmla="*/ 6387541 h 6858001"/>
              <a:gd name="connsiteX42" fmla="*/ 4942837 w 4990911"/>
              <a:gd name="connsiteY42" fmla="*/ 6509613 h 6858001"/>
              <a:gd name="connsiteX43" fmla="*/ 4955612 w 4990911"/>
              <a:gd name="connsiteY43" fmla="*/ 6612483 h 6858001"/>
              <a:gd name="connsiteX44" fmla="*/ 4967714 w 4990911"/>
              <a:gd name="connsiteY44" fmla="*/ 6698894 h 6858001"/>
              <a:gd name="connsiteX45" fmla="*/ 4985028 w 4990911"/>
              <a:gd name="connsiteY45" fmla="*/ 6817538 h 6858001"/>
              <a:gd name="connsiteX46" fmla="*/ 4990911 w 4990911"/>
              <a:gd name="connsiteY46" fmla="*/ 6858000 h 6858001"/>
              <a:gd name="connsiteX47" fmla="*/ 4085557 w 4990911"/>
              <a:gd name="connsiteY47" fmla="*/ 6858000 h 6858001"/>
              <a:gd name="connsiteX48" fmla="*/ 4085557 w 4990911"/>
              <a:gd name="connsiteY48" fmla="*/ 6858001 h 6858001"/>
              <a:gd name="connsiteX49" fmla="*/ 0 w 4990911"/>
              <a:gd name="connsiteY49" fmla="*/ 6858001 h 6858001"/>
              <a:gd name="connsiteX50" fmla="*/ 0 w 4990911"/>
              <a:gd name="connsiteY50" fmla="*/ 1 h 6858001"/>
              <a:gd name="connsiteX51" fmla="*/ 3646196 w 4990911"/>
              <a:gd name="connsiteY51"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990911" h="6858001">
                <a:moveTo>
                  <a:pt x="3646196" y="0"/>
                </a:moveTo>
                <a:lnTo>
                  <a:pt x="4989734" y="0"/>
                </a:lnTo>
                <a:lnTo>
                  <a:pt x="4964689" y="155677"/>
                </a:lnTo>
                <a:lnTo>
                  <a:pt x="4940820" y="310668"/>
                </a:lnTo>
                <a:lnTo>
                  <a:pt x="4917456" y="466344"/>
                </a:lnTo>
                <a:lnTo>
                  <a:pt x="4897453" y="622707"/>
                </a:lnTo>
                <a:lnTo>
                  <a:pt x="4877282" y="778383"/>
                </a:lnTo>
                <a:lnTo>
                  <a:pt x="4858456" y="934746"/>
                </a:lnTo>
                <a:lnTo>
                  <a:pt x="4842320" y="1089051"/>
                </a:lnTo>
                <a:lnTo>
                  <a:pt x="4827024" y="1245413"/>
                </a:lnTo>
                <a:lnTo>
                  <a:pt x="4813072" y="1401090"/>
                </a:lnTo>
                <a:lnTo>
                  <a:pt x="4800970" y="1554023"/>
                </a:lnTo>
                <a:lnTo>
                  <a:pt x="4788867" y="1709014"/>
                </a:lnTo>
                <a:lnTo>
                  <a:pt x="4778782" y="1861947"/>
                </a:lnTo>
                <a:lnTo>
                  <a:pt x="4770882" y="2014881"/>
                </a:lnTo>
                <a:lnTo>
                  <a:pt x="4762645" y="2167128"/>
                </a:lnTo>
                <a:lnTo>
                  <a:pt x="4755754" y="2318004"/>
                </a:lnTo>
                <a:lnTo>
                  <a:pt x="4750879" y="2467509"/>
                </a:lnTo>
                <a:lnTo>
                  <a:pt x="4746677" y="2617013"/>
                </a:lnTo>
                <a:lnTo>
                  <a:pt x="4742643" y="2765146"/>
                </a:lnTo>
                <a:lnTo>
                  <a:pt x="4740794" y="2911221"/>
                </a:lnTo>
                <a:lnTo>
                  <a:pt x="4738777" y="3057297"/>
                </a:lnTo>
                <a:lnTo>
                  <a:pt x="4737768" y="3201315"/>
                </a:lnTo>
                <a:lnTo>
                  <a:pt x="4738777" y="3343961"/>
                </a:lnTo>
                <a:lnTo>
                  <a:pt x="4738777" y="3485236"/>
                </a:lnTo>
                <a:lnTo>
                  <a:pt x="4740794" y="3625139"/>
                </a:lnTo>
                <a:lnTo>
                  <a:pt x="4743819" y="3762299"/>
                </a:lnTo>
                <a:lnTo>
                  <a:pt x="4746677" y="3898087"/>
                </a:lnTo>
                <a:lnTo>
                  <a:pt x="4749871" y="4031133"/>
                </a:lnTo>
                <a:lnTo>
                  <a:pt x="4754745" y="4163492"/>
                </a:lnTo>
                <a:lnTo>
                  <a:pt x="4759956" y="4293793"/>
                </a:lnTo>
                <a:lnTo>
                  <a:pt x="4764662" y="4421352"/>
                </a:lnTo>
                <a:lnTo>
                  <a:pt x="4777942" y="4670298"/>
                </a:lnTo>
                <a:lnTo>
                  <a:pt x="4792061" y="4908956"/>
                </a:lnTo>
                <a:lnTo>
                  <a:pt x="4806853" y="5138013"/>
                </a:lnTo>
                <a:lnTo>
                  <a:pt x="4823158" y="5354726"/>
                </a:lnTo>
                <a:lnTo>
                  <a:pt x="4840135" y="5561838"/>
                </a:lnTo>
                <a:lnTo>
                  <a:pt x="4858456" y="5753862"/>
                </a:lnTo>
                <a:lnTo>
                  <a:pt x="4876442" y="5934227"/>
                </a:lnTo>
                <a:lnTo>
                  <a:pt x="4894427" y="6100191"/>
                </a:lnTo>
                <a:lnTo>
                  <a:pt x="4911404" y="6252438"/>
                </a:lnTo>
                <a:lnTo>
                  <a:pt x="4927541" y="6387541"/>
                </a:lnTo>
                <a:lnTo>
                  <a:pt x="4942837" y="6509613"/>
                </a:lnTo>
                <a:lnTo>
                  <a:pt x="4955612" y="6612483"/>
                </a:lnTo>
                <a:lnTo>
                  <a:pt x="4967714" y="6698894"/>
                </a:lnTo>
                <a:lnTo>
                  <a:pt x="4985028" y="6817538"/>
                </a:lnTo>
                <a:lnTo>
                  <a:pt x="4990911" y="6858000"/>
                </a:lnTo>
                <a:lnTo>
                  <a:pt x="4085557" y="6858000"/>
                </a:lnTo>
                <a:lnTo>
                  <a:pt x="4085557" y="6858001"/>
                </a:lnTo>
                <a:lnTo>
                  <a:pt x="0" y="6858001"/>
                </a:lnTo>
                <a:lnTo>
                  <a:pt x="0" y="1"/>
                </a:lnTo>
                <a:lnTo>
                  <a:pt x="3646196" y="1"/>
                </a:lnTo>
                <a:close/>
              </a:path>
            </a:pathLst>
          </a:cu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a:effectLst/>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0BA768A8-4FED-4ED8-9E46-6BE72188EC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57A51A48-0FC9-7E1A-7D55-2B7C059A0D5B}"/>
              </a:ext>
            </a:extLst>
          </p:cNvPr>
          <p:cNvSpPr>
            <a:spLocks noGrp="1"/>
          </p:cNvSpPr>
          <p:nvPr>
            <p:ph type="title"/>
          </p:nvPr>
        </p:nvSpPr>
        <p:spPr>
          <a:xfrm>
            <a:off x="560880" y="2602949"/>
            <a:ext cx="3522879" cy="2213386"/>
          </a:xfrm>
        </p:spPr>
        <p:txBody>
          <a:bodyPr>
            <a:normAutofit/>
          </a:bodyPr>
          <a:lstStyle/>
          <a:p>
            <a:pPr algn="r"/>
            <a:r>
              <a:rPr lang="en-US" dirty="0">
                <a:solidFill>
                  <a:srgbClr val="FFFFFF"/>
                </a:solidFill>
              </a:rPr>
              <a:t>Spiritual abuse</a:t>
            </a:r>
          </a:p>
        </p:txBody>
      </p:sp>
      <p:sp>
        <p:nvSpPr>
          <p:cNvPr id="3" name="Content Placeholder 2">
            <a:extLst>
              <a:ext uri="{FF2B5EF4-FFF2-40B4-BE49-F238E27FC236}">
                <a16:creationId xmlns:a16="http://schemas.microsoft.com/office/drawing/2014/main" id="{7055552F-516D-62DC-3D7C-D7BFD39E698A}"/>
              </a:ext>
            </a:extLst>
          </p:cNvPr>
          <p:cNvSpPr>
            <a:spLocks noGrp="1"/>
          </p:cNvSpPr>
          <p:nvPr>
            <p:ph idx="1"/>
          </p:nvPr>
        </p:nvSpPr>
        <p:spPr>
          <a:xfrm>
            <a:off x="5109695" y="1336638"/>
            <a:ext cx="6750326" cy="4470821"/>
          </a:xfrm>
        </p:spPr>
        <p:txBody>
          <a:bodyPr>
            <a:normAutofit/>
          </a:bodyPr>
          <a:lstStyle/>
          <a:p>
            <a:pPr marL="0" indent="0">
              <a:buNone/>
            </a:pPr>
            <a:r>
              <a:rPr lang="en-GB" sz="2400" dirty="0">
                <a:latin typeface="+mn-lt"/>
              </a:rPr>
              <a:t>Oakley &amp; Kinmond, 2013 p21:</a:t>
            </a:r>
          </a:p>
          <a:p>
            <a:pPr marL="0" indent="0">
              <a:buNone/>
            </a:pPr>
            <a:r>
              <a:rPr lang="en-GB" sz="2400" dirty="0">
                <a:latin typeface="+mn-lt"/>
              </a:rPr>
              <a:t>This abuse may include:- manipulation and exploitation, enforced accountability, censorship of decision making, requirements for secrecy and silence, pressure to conform, misuse of scripture or the pulpit to control behaviour, requirement of obedience to the abuser, the suggestion that the abuser has a ‘divine’ position, and isolation from others, especially those external to the abusive context.</a:t>
            </a:r>
          </a:p>
        </p:txBody>
      </p:sp>
    </p:spTree>
    <p:extLst>
      <p:ext uri="{BB962C8B-B14F-4D97-AF65-F5344CB8AC3E}">
        <p14:creationId xmlns:p14="http://schemas.microsoft.com/office/powerpoint/2010/main" val="4042821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cstate="email">
            <a:duotone>
              <a:schemeClr val="bg2">
                <a:shade val="69000"/>
                <a:hueMod val="108000"/>
                <a:satMod val="164000"/>
                <a:lumMod val="74000"/>
              </a:schemeClr>
              <a:schemeClr val="bg2">
                <a:tint val="96000"/>
                <a:hueMod val="88000"/>
                <a:satMod val="140000"/>
                <a:lumMod val="132000"/>
              </a:schemeClr>
            </a:duotone>
            <a:extLst>
              <a:ext uri="{28A0092B-C50C-407E-A947-70E740481C1C}">
                <a14:useLocalDpi xmlns:a14="http://schemas.microsoft.com/office/drawing/2010/main"/>
              </a:ext>
            </a:extLst>
          </a:blip>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8A3C342-1D03-412F-8DD3-BF519E8E0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A57A4E2-5671-7AE0-EE8D-3A89D963FEEF}"/>
              </a:ext>
            </a:extLst>
          </p:cNvPr>
          <p:cNvSpPr>
            <a:spLocks noGrp="1"/>
          </p:cNvSpPr>
          <p:nvPr>
            <p:ph type="title"/>
          </p:nvPr>
        </p:nvSpPr>
        <p:spPr>
          <a:xfrm>
            <a:off x="648930" y="629266"/>
            <a:ext cx="6188190" cy="1622321"/>
          </a:xfrm>
        </p:spPr>
        <p:txBody>
          <a:bodyPr>
            <a:normAutofit/>
          </a:bodyPr>
          <a:lstStyle/>
          <a:p>
            <a:r>
              <a:rPr lang="en-US">
                <a:solidFill>
                  <a:srgbClr val="EBEBEB"/>
                </a:solidFill>
              </a:rPr>
              <a:t>Ezekiel 34:2-6</a:t>
            </a:r>
          </a:p>
        </p:txBody>
      </p:sp>
      <p:sp>
        <p:nvSpPr>
          <p:cNvPr id="3" name="Content Placeholder 2">
            <a:extLst>
              <a:ext uri="{FF2B5EF4-FFF2-40B4-BE49-F238E27FC236}">
                <a16:creationId xmlns:a16="http://schemas.microsoft.com/office/drawing/2014/main" id="{A045C5A3-BE7C-A92E-9770-1466CEEC703D}"/>
              </a:ext>
            </a:extLst>
          </p:cNvPr>
          <p:cNvSpPr>
            <a:spLocks noGrp="1"/>
          </p:cNvSpPr>
          <p:nvPr>
            <p:ph idx="1"/>
          </p:nvPr>
        </p:nvSpPr>
        <p:spPr>
          <a:xfrm>
            <a:off x="77514" y="1633690"/>
            <a:ext cx="7151661" cy="4595044"/>
          </a:xfrm>
        </p:spPr>
        <p:txBody>
          <a:bodyPr>
            <a:noAutofit/>
          </a:bodyPr>
          <a:lstStyle/>
          <a:p>
            <a:pPr>
              <a:lnSpc>
                <a:spcPct val="90000"/>
              </a:lnSpc>
            </a:pPr>
            <a:r>
              <a:rPr lang="en-GB" sz="2200" dirty="0">
                <a:solidFill>
                  <a:srgbClr val="FFFFFF"/>
                </a:solidFill>
                <a:latin typeface="+mn-lt"/>
              </a:rPr>
              <a:t>Woe to you shepherds of Israel who only take care of yourselves! Should not shepherds take care of the flock?...</a:t>
            </a:r>
            <a:endParaRPr lang="en-GB" sz="2200" b="1" baseline="30000" dirty="0">
              <a:solidFill>
                <a:srgbClr val="FFFFFF"/>
              </a:solidFill>
              <a:latin typeface="+mn-lt"/>
            </a:endParaRPr>
          </a:p>
          <a:p>
            <a:pPr>
              <a:lnSpc>
                <a:spcPct val="90000"/>
              </a:lnSpc>
            </a:pPr>
            <a:r>
              <a:rPr lang="en-GB" sz="2200" dirty="0">
                <a:solidFill>
                  <a:srgbClr val="FFFFFF"/>
                </a:solidFill>
                <a:latin typeface="+mn-lt"/>
              </a:rPr>
              <a:t>You have not strengthened the weak or healed the sick or bound up the injured. You have not brought back the strays or searched for the lost. You have ruled them harshly and brutally. </a:t>
            </a:r>
            <a:endParaRPr lang="en-GB" sz="2200" b="1" baseline="30000" dirty="0">
              <a:solidFill>
                <a:srgbClr val="FFFFFF"/>
              </a:solidFill>
              <a:latin typeface="+mn-lt"/>
            </a:endParaRPr>
          </a:p>
          <a:p>
            <a:pPr>
              <a:lnSpc>
                <a:spcPct val="90000"/>
              </a:lnSpc>
            </a:pPr>
            <a:r>
              <a:rPr lang="en-GB" sz="2200" dirty="0">
                <a:solidFill>
                  <a:srgbClr val="FFFFFF"/>
                </a:solidFill>
                <a:latin typeface="+mn-lt"/>
              </a:rPr>
              <a:t>So, they were scattered because there was no shepherd, and when they were scattered, they became food for all the wild animals. </a:t>
            </a:r>
            <a:endParaRPr lang="en-GB" sz="2200" b="1" baseline="30000" dirty="0">
              <a:solidFill>
                <a:srgbClr val="FFFFFF"/>
              </a:solidFill>
              <a:latin typeface="+mn-lt"/>
            </a:endParaRPr>
          </a:p>
          <a:p>
            <a:pPr>
              <a:lnSpc>
                <a:spcPct val="90000"/>
              </a:lnSpc>
            </a:pPr>
            <a:r>
              <a:rPr lang="en-GB" sz="2200" dirty="0">
                <a:solidFill>
                  <a:srgbClr val="FFFFFF"/>
                </a:solidFill>
                <a:latin typeface="+mn-lt"/>
              </a:rPr>
              <a:t>My sheep wandered over all the mountains and on every high hill. They were scattered over the whole earth, and no one searched or looked for them.</a:t>
            </a:r>
            <a:endParaRPr lang="en-US" sz="2200" dirty="0">
              <a:solidFill>
                <a:srgbClr val="FFFFFF"/>
              </a:solidFill>
              <a:latin typeface="+mn-lt"/>
            </a:endParaRPr>
          </a:p>
        </p:txBody>
      </p:sp>
      <p:sp>
        <p:nvSpPr>
          <p:cNvPr id="11" name="Freeform 31">
            <a:extLst>
              <a:ext uri="{FF2B5EF4-FFF2-40B4-BE49-F238E27FC236}">
                <a16:creationId xmlns:a16="http://schemas.microsoft.com/office/drawing/2014/main" id="{81CC9B02-E087-4350-AEBD-2C3CF001AF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15974"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pic>
        <p:nvPicPr>
          <p:cNvPr id="4" name="Picture 3">
            <a:extLst>
              <a:ext uri="{FF2B5EF4-FFF2-40B4-BE49-F238E27FC236}">
                <a16:creationId xmlns:a16="http://schemas.microsoft.com/office/drawing/2014/main" id="{226D57E2-8782-BC1D-04CC-AEBF9F3E06F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229175" y="1"/>
            <a:ext cx="4963245" cy="6858001"/>
          </a:xfrm>
          <a:custGeom>
            <a:avLst/>
            <a:gdLst/>
            <a:ahLst/>
            <a:cxnLst/>
            <a:rect l="l" t="t" r="r" b="b"/>
            <a:pathLst>
              <a:path w="4963245" h="6858001">
                <a:moveTo>
                  <a:pt x="1177" y="0"/>
                </a:moveTo>
                <a:lnTo>
                  <a:pt x="1344715" y="0"/>
                </a:lnTo>
                <a:lnTo>
                  <a:pt x="1344715" y="1"/>
                </a:lnTo>
                <a:lnTo>
                  <a:pt x="4963245" y="1"/>
                </a:lnTo>
                <a:lnTo>
                  <a:pt x="4963244" y="6858001"/>
                </a:lnTo>
                <a:lnTo>
                  <a:pt x="900697" y="6858001"/>
                </a:lnTo>
                <a:lnTo>
                  <a:pt x="900697" y="6858000"/>
                </a:lnTo>
                <a:lnTo>
                  <a:pt x="0" y="6858000"/>
                </a:lnTo>
                <a:lnTo>
                  <a:pt x="5883" y="6817538"/>
                </a:lnTo>
                <a:lnTo>
                  <a:pt x="23196" y="6698894"/>
                </a:lnTo>
                <a:lnTo>
                  <a:pt x="35299" y="6612483"/>
                </a:lnTo>
                <a:lnTo>
                  <a:pt x="48073" y="6509613"/>
                </a:lnTo>
                <a:lnTo>
                  <a:pt x="63369" y="6387541"/>
                </a:lnTo>
                <a:lnTo>
                  <a:pt x="79506" y="6252438"/>
                </a:lnTo>
                <a:lnTo>
                  <a:pt x="96483" y="6100191"/>
                </a:lnTo>
                <a:lnTo>
                  <a:pt x="114469" y="5934227"/>
                </a:lnTo>
                <a:lnTo>
                  <a:pt x="132454" y="5753862"/>
                </a:lnTo>
                <a:lnTo>
                  <a:pt x="150776" y="5561838"/>
                </a:lnTo>
                <a:lnTo>
                  <a:pt x="167753" y="5354726"/>
                </a:lnTo>
                <a:lnTo>
                  <a:pt x="184058" y="5138013"/>
                </a:lnTo>
                <a:lnTo>
                  <a:pt x="198849" y="4908956"/>
                </a:lnTo>
                <a:lnTo>
                  <a:pt x="212969" y="4670298"/>
                </a:lnTo>
                <a:lnTo>
                  <a:pt x="226248" y="4421352"/>
                </a:lnTo>
                <a:lnTo>
                  <a:pt x="230955" y="4293793"/>
                </a:lnTo>
                <a:lnTo>
                  <a:pt x="236165" y="4163492"/>
                </a:lnTo>
                <a:lnTo>
                  <a:pt x="241040" y="4031133"/>
                </a:lnTo>
                <a:lnTo>
                  <a:pt x="244234" y="3898087"/>
                </a:lnTo>
                <a:lnTo>
                  <a:pt x="247091" y="3762299"/>
                </a:lnTo>
                <a:lnTo>
                  <a:pt x="250117" y="3625139"/>
                </a:lnTo>
                <a:lnTo>
                  <a:pt x="252134" y="3485236"/>
                </a:lnTo>
                <a:lnTo>
                  <a:pt x="252134" y="3343961"/>
                </a:lnTo>
                <a:lnTo>
                  <a:pt x="253142" y="3201315"/>
                </a:lnTo>
                <a:lnTo>
                  <a:pt x="252134" y="3057297"/>
                </a:lnTo>
                <a:lnTo>
                  <a:pt x="250117" y="2911221"/>
                </a:lnTo>
                <a:lnTo>
                  <a:pt x="248268" y="2765146"/>
                </a:lnTo>
                <a:lnTo>
                  <a:pt x="244234" y="2617013"/>
                </a:lnTo>
                <a:lnTo>
                  <a:pt x="240032" y="2467509"/>
                </a:lnTo>
                <a:lnTo>
                  <a:pt x="235157" y="2318004"/>
                </a:lnTo>
                <a:lnTo>
                  <a:pt x="228266" y="2167128"/>
                </a:lnTo>
                <a:lnTo>
                  <a:pt x="220029" y="2014881"/>
                </a:lnTo>
                <a:lnTo>
                  <a:pt x="212129" y="1861947"/>
                </a:lnTo>
                <a:lnTo>
                  <a:pt x="202044" y="1709014"/>
                </a:lnTo>
                <a:lnTo>
                  <a:pt x="189941" y="1554023"/>
                </a:lnTo>
                <a:lnTo>
                  <a:pt x="177839" y="1401090"/>
                </a:lnTo>
                <a:lnTo>
                  <a:pt x="163887" y="1245413"/>
                </a:lnTo>
                <a:lnTo>
                  <a:pt x="148591" y="1089051"/>
                </a:lnTo>
                <a:lnTo>
                  <a:pt x="132455" y="934746"/>
                </a:lnTo>
                <a:lnTo>
                  <a:pt x="113629" y="778383"/>
                </a:lnTo>
                <a:lnTo>
                  <a:pt x="93458" y="622707"/>
                </a:lnTo>
                <a:lnTo>
                  <a:pt x="73455" y="466344"/>
                </a:lnTo>
                <a:lnTo>
                  <a:pt x="50091" y="310668"/>
                </a:lnTo>
                <a:lnTo>
                  <a:pt x="26222" y="155677"/>
                </a:lnTo>
                <a:close/>
              </a:path>
            </a:pathLst>
          </a:custGeom>
        </p:spPr>
      </p:pic>
      <p:sp>
        <p:nvSpPr>
          <p:cNvPr id="5" name="TextBox 4">
            <a:extLst>
              <a:ext uri="{FF2B5EF4-FFF2-40B4-BE49-F238E27FC236}">
                <a16:creationId xmlns:a16="http://schemas.microsoft.com/office/drawing/2014/main" id="{67BDCCF1-D0D0-6857-6C31-7A3F7251976C}"/>
              </a:ext>
            </a:extLst>
          </p:cNvPr>
          <p:cNvSpPr txBox="1"/>
          <p:nvPr/>
        </p:nvSpPr>
        <p:spPr>
          <a:xfrm>
            <a:off x="7612373" y="6191250"/>
            <a:ext cx="4240521" cy="307777"/>
          </a:xfrm>
          <a:prstGeom prst="rect">
            <a:avLst/>
          </a:prstGeom>
          <a:noFill/>
        </p:spPr>
        <p:txBody>
          <a:bodyPr wrap="square" rtlCol="0">
            <a:spAutoFit/>
          </a:bodyPr>
          <a:lstStyle/>
          <a:p>
            <a:pPr algn="ctr"/>
            <a:r>
              <a:rPr lang="en-US" sz="1400" dirty="0"/>
              <a:t>Photo by </a:t>
            </a:r>
            <a:r>
              <a:rPr lang="en-US" sz="1400" dirty="0" err="1"/>
              <a:t>Alejo</a:t>
            </a:r>
            <a:r>
              <a:rPr lang="en-US" sz="1400" dirty="0"/>
              <a:t> on </a:t>
            </a:r>
            <a:r>
              <a:rPr lang="en-US" sz="1400" dirty="0" err="1"/>
              <a:t>Unsplash</a:t>
            </a:r>
            <a:endParaRPr lang="en-US" sz="1400" dirty="0"/>
          </a:p>
        </p:txBody>
      </p:sp>
    </p:spTree>
    <p:extLst>
      <p:ext uri="{BB962C8B-B14F-4D97-AF65-F5344CB8AC3E}">
        <p14:creationId xmlns:p14="http://schemas.microsoft.com/office/powerpoint/2010/main" val="279985138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33D43-332F-B676-2258-18222C3757E5}"/>
              </a:ext>
            </a:extLst>
          </p:cNvPr>
          <p:cNvSpPr>
            <a:spLocks noGrp="1"/>
          </p:cNvSpPr>
          <p:nvPr>
            <p:ph type="title"/>
          </p:nvPr>
        </p:nvSpPr>
        <p:spPr/>
        <p:txBody>
          <a:bodyPr/>
          <a:lstStyle/>
          <a:p>
            <a:r>
              <a:rPr lang="en-US"/>
              <a:t>Unhelpful beliefs</a:t>
            </a:r>
            <a:endParaRPr lang="en-US" dirty="0"/>
          </a:p>
        </p:txBody>
      </p:sp>
      <p:sp>
        <p:nvSpPr>
          <p:cNvPr id="3" name="Content Placeholder 2">
            <a:extLst>
              <a:ext uri="{FF2B5EF4-FFF2-40B4-BE49-F238E27FC236}">
                <a16:creationId xmlns:a16="http://schemas.microsoft.com/office/drawing/2014/main" id="{1C028316-C03C-9624-50EA-EB3ADB956409}"/>
              </a:ext>
            </a:extLst>
          </p:cNvPr>
          <p:cNvSpPr>
            <a:spLocks noGrp="1"/>
          </p:cNvSpPr>
          <p:nvPr>
            <p:ph idx="1"/>
          </p:nvPr>
        </p:nvSpPr>
        <p:spPr>
          <a:xfrm>
            <a:off x="417513" y="2305966"/>
            <a:ext cx="6511926" cy="3590291"/>
          </a:xfrm>
        </p:spPr>
        <p:txBody>
          <a:bodyPr/>
          <a:lstStyle/>
          <a:p>
            <a:r>
              <a:rPr lang="en-US" sz="2400" dirty="0"/>
              <a:t>I am responsible for my family/church, and I must do whatever it takes, even if it hurts them, to help them be perfect.</a:t>
            </a:r>
          </a:p>
          <a:p>
            <a:r>
              <a:rPr lang="en-US" sz="2400" dirty="0"/>
              <a:t>I am the head of the family/church and I need to show that I am in charge. </a:t>
            </a:r>
          </a:p>
          <a:p>
            <a:r>
              <a:rPr lang="en-US" sz="2400" dirty="0"/>
              <a:t>It is my right to treat my family/church members/others how I want to treat them.</a:t>
            </a:r>
          </a:p>
          <a:p>
            <a:endParaRPr lang="en-US" dirty="0"/>
          </a:p>
          <a:p>
            <a:endParaRPr lang="en-US" dirty="0"/>
          </a:p>
        </p:txBody>
      </p:sp>
      <p:pic>
        <p:nvPicPr>
          <p:cNvPr id="4" name="Picture 3">
            <a:extLst>
              <a:ext uri="{FF2B5EF4-FFF2-40B4-BE49-F238E27FC236}">
                <a16:creationId xmlns:a16="http://schemas.microsoft.com/office/drawing/2014/main" id="{F8E4BA47-4884-B359-3D0A-9574F5149E1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396163" y="0"/>
            <a:ext cx="4572000" cy="6858000"/>
          </a:xfrm>
          <a:prstGeom prst="rect">
            <a:avLst/>
          </a:prstGeom>
        </p:spPr>
      </p:pic>
      <p:sp>
        <p:nvSpPr>
          <p:cNvPr id="16" name="TextBox 15">
            <a:extLst>
              <a:ext uri="{FF2B5EF4-FFF2-40B4-BE49-F238E27FC236}">
                <a16:creationId xmlns:a16="http://schemas.microsoft.com/office/drawing/2014/main" id="{A703578C-457E-DCED-516D-D056064014F4}"/>
              </a:ext>
            </a:extLst>
          </p:cNvPr>
          <p:cNvSpPr txBox="1"/>
          <p:nvPr/>
        </p:nvSpPr>
        <p:spPr>
          <a:xfrm>
            <a:off x="7763462" y="186022"/>
            <a:ext cx="4240521" cy="307777"/>
          </a:xfrm>
          <a:prstGeom prst="rect">
            <a:avLst/>
          </a:prstGeom>
          <a:noFill/>
        </p:spPr>
        <p:txBody>
          <a:bodyPr wrap="square" rtlCol="0">
            <a:spAutoFit/>
          </a:bodyPr>
          <a:lstStyle/>
          <a:p>
            <a:pPr algn="ctr"/>
            <a:r>
              <a:rPr lang="en-US" sz="1400" dirty="0"/>
              <a:t>Photo by Salman Hossain </a:t>
            </a:r>
            <a:r>
              <a:rPr lang="en-US" sz="1400" dirty="0" err="1"/>
              <a:t>Saif</a:t>
            </a:r>
            <a:r>
              <a:rPr lang="en-US" sz="1400" dirty="0"/>
              <a:t> on </a:t>
            </a:r>
            <a:r>
              <a:rPr lang="en-US" sz="1400" dirty="0" err="1"/>
              <a:t>Unsplash</a:t>
            </a:r>
            <a:endParaRPr lang="en-US" sz="1400" dirty="0"/>
          </a:p>
        </p:txBody>
      </p:sp>
    </p:spTree>
    <p:extLst>
      <p:ext uri="{BB962C8B-B14F-4D97-AF65-F5344CB8AC3E}">
        <p14:creationId xmlns:p14="http://schemas.microsoft.com/office/powerpoint/2010/main" val="30874840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cstate="email">
            <a:duotone>
              <a:schemeClr val="bg2">
                <a:shade val="69000"/>
                <a:hueMod val="108000"/>
                <a:satMod val="164000"/>
                <a:lumMod val="74000"/>
              </a:schemeClr>
              <a:schemeClr val="bg2">
                <a:tint val="96000"/>
                <a:hueMod val="88000"/>
                <a:satMod val="140000"/>
                <a:lumMod val="132000"/>
              </a:schemeClr>
            </a:duotone>
            <a:extLst>
              <a:ext uri="{28A0092B-C50C-407E-A947-70E740481C1C}">
                <a14:useLocalDpi xmlns:a14="http://schemas.microsoft.com/office/drawing/2010/main"/>
              </a:ext>
            </a:extLst>
          </a:blip>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8A3C342-1D03-412F-8DD3-BF519E8E0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2133D43-332F-B676-2258-18222C3757E5}"/>
              </a:ext>
            </a:extLst>
          </p:cNvPr>
          <p:cNvSpPr>
            <a:spLocks noGrp="1"/>
          </p:cNvSpPr>
          <p:nvPr>
            <p:ph type="title"/>
          </p:nvPr>
        </p:nvSpPr>
        <p:spPr>
          <a:xfrm>
            <a:off x="648930" y="629266"/>
            <a:ext cx="6188190" cy="1622321"/>
          </a:xfrm>
        </p:spPr>
        <p:txBody>
          <a:bodyPr>
            <a:normAutofit/>
          </a:bodyPr>
          <a:lstStyle/>
          <a:p>
            <a:r>
              <a:rPr lang="en-US">
                <a:solidFill>
                  <a:srgbClr val="EBEBEB"/>
                </a:solidFill>
              </a:rPr>
              <a:t>Unhelpful beliefs</a:t>
            </a:r>
          </a:p>
        </p:txBody>
      </p:sp>
      <p:sp>
        <p:nvSpPr>
          <p:cNvPr id="3" name="Content Placeholder 2">
            <a:extLst>
              <a:ext uri="{FF2B5EF4-FFF2-40B4-BE49-F238E27FC236}">
                <a16:creationId xmlns:a16="http://schemas.microsoft.com/office/drawing/2014/main" id="{1C028316-C03C-9624-50EA-EB3ADB956409}"/>
              </a:ext>
            </a:extLst>
          </p:cNvPr>
          <p:cNvSpPr>
            <a:spLocks noGrp="1"/>
          </p:cNvSpPr>
          <p:nvPr>
            <p:ph idx="1"/>
          </p:nvPr>
        </p:nvSpPr>
        <p:spPr>
          <a:xfrm>
            <a:off x="407300" y="1854820"/>
            <a:ext cx="6993625" cy="4452169"/>
          </a:xfrm>
        </p:spPr>
        <p:txBody>
          <a:bodyPr>
            <a:normAutofit/>
          </a:bodyPr>
          <a:lstStyle/>
          <a:p>
            <a:r>
              <a:rPr lang="en-US" sz="2400" dirty="0">
                <a:solidFill>
                  <a:srgbClr val="FFFFFF"/>
                </a:solidFill>
              </a:rPr>
              <a:t>I am responsible and accountable for the salvation of my family members/other church members, so I need to do what I can to make them do the right things. </a:t>
            </a:r>
          </a:p>
          <a:p>
            <a:r>
              <a:rPr lang="en-US" sz="2400" dirty="0">
                <a:solidFill>
                  <a:srgbClr val="FFFFFF"/>
                </a:solidFill>
              </a:rPr>
              <a:t>I have felt very out of control in my own life, because I was also abused, and now I feel safest when I am in control.</a:t>
            </a:r>
          </a:p>
          <a:p>
            <a:r>
              <a:rPr lang="en-US" sz="2400" dirty="0">
                <a:solidFill>
                  <a:srgbClr val="FFFFFF"/>
                </a:solidFill>
              </a:rPr>
              <a:t>My parents brought me up this way and I’m still in the church, so I know that harsh discipline is good for people. </a:t>
            </a:r>
          </a:p>
          <a:p>
            <a:endParaRPr lang="en-US" dirty="0">
              <a:solidFill>
                <a:srgbClr val="FFFFFF"/>
              </a:solidFill>
            </a:endParaRPr>
          </a:p>
        </p:txBody>
      </p:sp>
      <p:sp>
        <p:nvSpPr>
          <p:cNvPr id="11" name="Freeform 31">
            <a:extLst>
              <a:ext uri="{FF2B5EF4-FFF2-40B4-BE49-F238E27FC236}">
                <a16:creationId xmlns:a16="http://schemas.microsoft.com/office/drawing/2014/main" id="{81CC9B02-E087-4350-AEBD-2C3CF001AF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15974"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pic>
        <p:nvPicPr>
          <p:cNvPr id="4" name="Picture 3">
            <a:extLst>
              <a:ext uri="{FF2B5EF4-FFF2-40B4-BE49-F238E27FC236}">
                <a16:creationId xmlns:a16="http://schemas.microsoft.com/office/drawing/2014/main" id="{34B549CA-0100-B17D-CEC5-17A2CF6CC4F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229175" y="1"/>
            <a:ext cx="4963245" cy="6858001"/>
          </a:xfrm>
          <a:custGeom>
            <a:avLst/>
            <a:gdLst/>
            <a:ahLst/>
            <a:cxnLst/>
            <a:rect l="l" t="t" r="r" b="b"/>
            <a:pathLst>
              <a:path w="4963245" h="6858001">
                <a:moveTo>
                  <a:pt x="1177" y="0"/>
                </a:moveTo>
                <a:lnTo>
                  <a:pt x="1344715" y="0"/>
                </a:lnTo>
                <a:lnTo>
                  <a:pt x="1344715" y="1"/>
                </a:lnTo>
                <a:lnTo>
                  <a:pt x="4963245" y="1"/>
                </a:lnTo>
                <a:lnTo>
                  <a:pt x="4963244" y="6858001"/>
                </a:lnTo>
                <a:lnTo>
                  <a:pt x="900697" y="6858001"/>
                </a:lnTo>
                <a:lnTo>
                  <a:pt x="900697" y="6858000"/>
                </a:lnTo>
                <a:lnTo>
                  <a:pt x="0" y="6858000"/>
                </a:lnTo>
                <a:lnTo>
                  <a:pt x="5883" y="6817538"/>
                </a:lnTo>
                <a:lnTo>
                  <a:pt x="23196" y="6698894"/>
                </a:lnTo>
                <a:lnTo>
                  <a:pt x="35299" y="6612483"/>
                </a:lnTo>
                <a:lnTo>
                  <a:pt x="48073" y="6509613"/>
                </a:lnTo>
                <a:lnTo>
                  <a:pt x="63369" y="6387541"/>
                </a:lnTo>
                <a:lnTo>
                  <a:pt x="79506" y="6252438"/>
                </a:lnTo>
                <a:lnTo>
                  <a:pt x="96483" y="6100191"/>
                </a:lnTo>
                <a:lnTo>
                  <a:pt x="114469" y="5934227"/>
                </a:lnTo>
                <a:lnTo>
                  <a:pt x="132454" y="5753862"/>
                </a:lnTo>
                <a:lnTo>
                  <a:pt x="150776" y="5561838"/>
                </a:lnTo>
                <a:lnTo>
                  <a:pt x="167753" y="5354726"/>
                </a:lnTo>
                <a:lnTo>
                  <a:pt x="184058" y="5138013"/>
                </a:lnTo>
                <a:lnTo>
                  <a:pt x="198849" y="4908956"/>
                </a:lnTo>
                <a:lnTo>
                  <a:pt x="212969" y="4670298"/>
                </a:lnTo>
                <a:lnTo>
                  <a:pt x="226248" y="4421352"/>
                </a:lnTo>
                <a:lnTo>
                  <a:pt x="230955" y="4293793"/>
                </a:lnTo>
                <a:lnTo>
                  <a:pt x="236165" y="4163492"/>
                </a:lnTo>
                <a:lnTo>
                  <a:pt x="241040" y="4031133"/>
                </a:lnTo>
                <a:lnTo>
                  <a:pt x="244234" y="3898087"/>
                </a:lnTo>
                <a:lnTo>
                  <a:pt x="247091" y="3762299"/>
                </a:lnTo>
                <a:lnTo>
                  <a:pt x="250117" y="3625139"/>
                </a:lnTo>
                <a:lnTo>
                  <a:pt x="252134" y="3485236"/>
                </a:lnTo>
                <a:lnTo>
                  <a:pt x="252134" y="3343961"/>
                </a:lnTo>
                <a:lnTo>
                  <a:pt x="253142" y="3201315"/>
                </a:lnTo>
                <a:lnTo>
                  <a:pt x="252134" y="3057297"/>
                </a:lnTo>
                <a:lnTo>
                  <a:pt x="250117" y="2911221"/>
                </a:lnTo>
                <a:lnTo>
                  <a:pt x="248268" y="2765146"/>
                </a:lnTo>
                <a:lnTo>
                  <a:pt x="244234" y="2617013"/>
                </a:lnTo>
                <a:lnTo>
                  <a:pt x="240032" y="2467509"/>
                </a:lnTo>
                <a:lnTo>
                  <a:pt x="235157" y="2318004"/>
                </a:lnTo>
                <a:lnTo>
                  <a:pt x="228266" y="2167128"/>
                </a:lnTo>
                <a:lnTo>
                  <a:pt x="220029" y="2014881"/>
                </a:lnTo>
                <a:lnTo>
                  <a:pt x="212129" y="1861947"/>
                </a:lnTo>
                <a:lnTo>
                  <a:pt x="202044" y="1709014"/>
                </a:lnTo>
                <a:lnTo>
                  <a:pt x="189941" y="1554023"/>
                </a:lnTo>
                <a:lnTo>
                  <a:pt x="177839" y="1401090"/>
                </a:lnTo>
                <a:lnTo>
                  <a:pt x="163887" y="1245413"/>
                </a:lnTo>
                <a:lnTo>
                  <a:pt x="148591" y="1089051"/>
                </a:lnTo>
                <a:lnTo>
                  <a:pt x="132455" y="934746"/>
                </a:lnTo>
                <a:lnTo>
                  <a:pt x="113629" y="778383"/>
                </a:lnTo>
                <a:lnTo>
                  <a:pt x="93458" y="622707"/>
                </a:lnTo>
                <a:lnTo>
                  <a:pt x="73455" y="466344"/>
                </a:lnTo>
                <a:lnTo>
                  <a:pt x="50091" y="310668"/>
                </a:lnTo>
                <a:lnTo>
                  <a:pt x="26222" y="155677"/>
                </a:lnTo>
                <a:close/>
              </a:path>
            </a:pathLst>
          </a:custGeom>
        </p:spPr>
      </p:pic>
      <p:sp>
        <p:nvSpPr>
          <p:cNvPr id="7" name="TextBox 6">
            <a:extLst>
              <a:ext uri="{FF2B5EF4-FFF2-40B4-BE49-F238E27FC236}">
                <a16:creationId xmlns:a16="http://schemas.microsoft.com/office/drawing/2014/main" id="{6E792AF2-9579-F603-79AC-69308367516C}"/>
              </a:ext>
            </a:extLst>
          </p:cNvPr>
          <p:cNvSpPr txBox="1"/>
          <p:nvPr/>
        </p:nvSpPr>
        <p:spPr>
          <a:xfrm>
            <a:off x="7763462" y="186022"/>
            <a:ext cx="4240521" cy="307777"/>
          </a:xfrm>
          <a:prstGeom prst="rect">
            <a:avLst/>
          </a:prstGeom>
          <a:noFill/>
        </p:spPr>
        <p:txBody>
          <a:bodyPr wrap="square" rtlCol="0">
            <a:spAutoFit/>
          </a:bodyPr>
          <a:lstStyle/>
          <a:p>
            <a:pPr algn="ctr"/>
            <a:r>
              <a:rPr lang="en-US" sz="1400" dirty="0"/>
              <a:t>Photo by Jackson Simmer on </a:t>
            </a:r>
            <a:r>
              <a:rPr lang="en-US" sz="1400" dirty="0" err="1"/>
              <a:t>Unsplash</a:t>
            </a:r>
            <a:endParaRPr lang="en-US" sz="1400" dirty="0"/>
          </a:p>
        </p:txBody>
      </p:sp>
    </p:spTree>
    <p:extLst>
      <p:ext uri="{BB962C8B-B14F-4D97-AF65-F5344CB8AC3E}">
        <p14:creationId xmlns:p14="http://schemas.microsoft.com/office/powerpoint/2010/main" val="425995367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{669D9978-1754-D549-B9CE-02B285D0B1C1}tf10001062</Template>
  <TotalTime>0</TotalTime>
  <Words>3149</Words>
  <Application>Microsoft Office PowerPoint</Application>
  <PresentationFormat>Widescreen</PresentationFormat>
  <Paragraphs>197</Paragraphs>
  <Slides>38</Slides>
  <Notes>1</Notes>
  <HiddenSlides>0</HiddenSlides>
  <MMClips>0</MMClips>
  <ScaleCrop>false</ScaleCrop>
  <HeadingPairs>
    <vt:vector size="4" baseType="variant">
      <vt:variant>
        <vt:lpstr>Theme</vt:lpstr>
      </vt:variant>
      <vt:variant>
        <vt:i4>1</vt:i4>
      </vt:variant>
      <vt:variant>
        <vt:lpstr>Slide Titles</vt:lpstr>
      </vt:variant>
      <vt:variant>
        <vt:i4>38</vt:i4>
      </vt:variant>
    </vt:vector>
  </HeadingPairs>
  <TitlesOfParts>
    <vt:vector size="39" baseType="lpstr">
      <vt:lpstr>Ion</vt:lpstr>
      <vt:lpstr>Spiritual Abuse</vt:lpstr>
      <vt:lpstr>Introduction</vt:lpstr>
      <vt:lpstr>Overview</vt:lpstr>
      <vt:lpstr>Spiritual abuse</vt:lpstr>
      <vt:lpstr>Spiritual abuse</vt:lpstr>
      <vt:lpstr>Spiritual abuse</vt:lpstr>
      <vt:lpstr>Ezekiel 34:2-6</vt:lpstr>
      <vt:lpstr>Unhelpful beliefs</vt:lpstr>
      <vt:lpstr>Unhelpful beliefs</vt:lpstr>
      <vt:lpstr>The spectrum of behaviour (L. Oakley, 2021)</vt:lpstr>
      <vt:lpstr>The spectrum of behaviour  (L. Oakley, 2021)</vt:lpstr>
      <vt:lpstr>An example: Healthy Behaviour</vt:lpstr>
      <vt:lpstr>An example: Unhelpful Behaviour</vt:lpstr>
      <vt:lpstr>An example: Unhealthy Behaviour</vt:lpstr>
      <vt:lpstr>An example: Spiritually Abuse</vt:lpstr>
      <vt:lpstr>Spiritual abuse and teaching children</vt:lpstr>
      <vt:lpstr>Abusers may use scripture or spiritual practices: </vt:lpstr>
      <vt:lpstr>Abusers may use scripture or spiritual practices:  </vt:lpstr>
      <vt:lpstr>Asserting Authority</vt:lpstr>
      <vt:lpstr>Trapping victims in abusive relationships</vt:lpstr>
      <vt:lpstr>Isolation</vt:lpstr>
      <vt:lpstr>Using coercion in the spiritual community</vt:lpstr>
      <vt:lpstr>Victim blaming</vt:lpstr>
      <vt:lpstr>Restricting access to health care</vt:lpstr>
      <vt:lpstr>The devastating effects of spiritual abuse</vt:lpstr>
      <vt:lpstr>How can we be part of the healing?</vt:lpstr>
      <vt:lpstr>Abuse versus love…</vt:lpstr>
      <vt:lpstr>Jesus</vt:lpstr>
      <vt:lpstr>Psalm 103</vt:lpstr>
      <vt:lpstr>The perfume story</vt:lpstr>
      <vt:lpstr>Does their behaviour exhibit the fruit of the Spirit, and nurture the fruit of the Spirit in others?</vt:lpstr>
      <vt:lpstr>Healthy approach</vt:lpstr>
      <vt:lpstr>Empowerment</vt:lpstr>
      <vt:lpstr>Empowerment</vt:lpstr>
      <vt:lpstr>Perfect love takes away fear </vt:lpstr>
      <vt:lpstr>Gifts not burdens…</vt:lpstr>
      <vt:lpstr>Reflect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Spiritual Abuse</dc:title>
  <dc:creator>Karen Holford</dc:creator>
  <cp:lastModifiedBy>John</cp:lastModifiedBy>
  <cp:revision>11</cp:revision>
  <dcterms:created xsi:type="dcterms:W3CDTF">2022-07-06T21:30:42Z</dcterms:created>
  <dcterms:modified xsi:type="dcterms:W3CDTF">2022-09-25T13:34:03Z</dcterms:modified>
</cp:coreProperties>
</file>