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4" r:id="rId2"/>
    <p:sldId id="262" r:id="rId3"/>
    <p:sldId id="287" r:id="rId4"/>
    <p:sldId id="282" r:id="rId5"/>
    <p:sldId id="314" r:id="rId6"/>
    <p:sldId id="323" r:id="rId7"/>
    <p:sldId id="316" r:id="rId8"/>
    <p:sldId id="321" r:id="rId9"/>
    <p:sldId id="266" r:id="rId10"/>
    <p:sldId id="319" r:id="rId11"/>
    <p:sldId id="317" r:id="rId12"/>
    <p:sldId id="264" r:id="rId13"/>
    <p:sldId id="318" r:id="rId14"/>
    <p:sldId id="322" r:id="rId15"/>
    <p:sldId id="324" r:id="rId16"/>
    <p:sldId id="277" r:id="rId17"/>
    <p:sldId id="320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2D2B"/>
    <a:srgbClr val="873D2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249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8FEF-6109-475F-9E44-D1207CD7FDCA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9CFA-978B-46F8-BB1F-79D557783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learn the skills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Healthy couples that recognize they can't solve problems together make it a point to </a:t>
            </a:r>
            <a:r>
              <a:rPr lang="en-US" sz="1200" b="1" dirty="0"/>
              <a:t>read books</a:t>
            </a:r>
            <a:r>
              <a:rPr lang="en-US" sz="1200" dirty="0"/>
              <a:t>, attend </a:t>
            </a:r>
            <a:r>
              <a:rPr lang="en-US" sz="1200" b="1" dirty="0"/>
              <a:t>workshops, counseling </a:t>
            </a:r>
            <a:r>
              <a:rPr lang="en-US" sz="1200" dirty="0"/>
              <a:t>or other methods to </a:t>
            </a:r>
            <a:r>
              <a:rPr lang="en-US" sz="1200" b="1" dirty="0"/>
              <a:t>learn the skills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They set speaking rules and </a:t>
            </a:r>
            <a:r>
              <a:rPr lang="en-US" sz="1200" b="1" dirty="0"/>
              <a:t>actively practice </a:t>
            </a:r>
            <a:r>
              <a:rPr lang="en-US" sz="1200" dirty="0"/>
              <a:t>good communication every day and create </a:t>
            </a:r>
            <a:r>
              <a:rPr lang="en-US" sz="1200" b="1" dirty="0"/>
              <a:t>weekly time </a:t>
            </a:r>
            <a:r>
              <a:rPr lang="en-US" sz="1200" dirty="0"/>
              <a:t>together to </a:t>
            </a:r>
            <a:r>
              <a:rPr lang="en-US" sz="1200" b="1" dirty="0"/>
              <a:t>deal with difficult issues</a:t>
            </a:r>
            <a:r>
              <a:rPr lang="en-US" sz="1200" dirty="0"/>
              <a:t>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learn the skills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Healthy couples that recognize they can't solve problems together make it a point to </a:t>
            </a:r>
            <a:r>
              <a:rPr lang="en-US" sz="1200" b="1" dirty="0"/>
              <a:t>read books</a:t>
            </a:r>
            <a:r>
              <a:rPr lang="en-US" sz="1200" dirty="0"/>
              <a:t>, attend </a:t>
            </a:r>
            <a:r>
              <a:rPr lang="en-US" sz="1200" b="1" dirty="0"/>
              <a:t>workshops, counseling </a:t>
            </a:r>
            <a:r>
              <a:rPr lang="en-US" sz="1200" dirty="0"/>
              <a:t>or other methods to </a:t>
            </a:r>
            <a:r>
              <a:rPr lang="en-US" sz="1200" b="1" dirty="0"/>
              <a:t>learn the skills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They set speaking rules and </a:t>
            </a:r>
            <a:r>
              <a:rPr lang="en-US" sz="1200" b="1" dirty="0"/>
              <a:t>actively practice </a:t>
            </a:r>
            <a:r>
              <a:rPr lang="en-US" sz="1200" dirty="0"/>
              <a:t>good communication every day and create </a:t>
            </a:r>
            <a:r>
              <a:rPr lang="en-US" sz="1200" b="1" dirty="0"/>
              <a:t>weekly time </a:t>
            </a:r>
            <a:r>
              <a:rPr lang="en-US" sz="1200" dirty="0"/>
              <a:t>together to </a:t>
            </a:r>
            <a:r>
              <a:rPr lang="en-US" sz="1200" b="1" dirty="0"/>
              <a:t>deal with difficult issues</a:t>
            </a:r>
            <a:r>
              <a:rPr lang="en-US" sz="1200" dirty="0"/>
              <a:t>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learn the skills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Healthy couples that recognize they can't solve problems together make it a point to </a:t>
            </a:r>
            <a:r>
              <a:rPr lang="en-US" sz="1200" b="1" dirty="0"/>
              <a:t>read books</a:t>
            </a:r>
            <a:r>
              <a:rPr lang="en-US" sz="1200" dirty="0"/>
              <a:t>, attend </a:t>
            </a:r>
            <a:r>
              <a:rPr lang="en-US" sz="1200" b="1" dirty="0"/>
              <a:t>workshops, counseling </a:t>
            </a:r>
            <a:r>
              <a:rPr lang="en-US" sz="1200" dirty="0"/>
              <a:t>or other methods to </a:t>
            </a:r>
            <a:r>
              <a:rPr lang="en-US" sz="1200" b="1" dirty="0"/>
              <a:t>learn the skills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They set speaking rules and </a:t>
            </a:r>
            <a:r>
              <a:rPr lang="en-US" sz="1200" b="1" dirty="0"/>
              <a:t>actively practice </a:t>
            </a:r>
            <a:r>
              <a:rPr lang="en-US" sz="1200" dirty="0"/>
              <a:t>good communication every day and create </a:t>
            </a:r>
            <a:r>
              <a:rPr lang="en-US" sz="1200" b="1" dirty="0"/>
              <a:t>weekly time </a:t>
            </a:r>
            <a:r>
              <a:rPr lang="en-US" sz="1200" dirty="0"/>
              <a:t>together to </a:t>
            </a:r>
            <a:r>
              <a:rPr lang="en-US" sz="1200" b="1" dirty="0"/>
              <a:t>deal with difficult issues</a:t>
            </a:r>
            <a:r>
              <a:rPr lang="en-US" sz="1200" dirty="0"/>
              <a:t>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7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b="1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B9CFA-978B-46F8-BB1F-79D557783C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82D6-FC4B-45B3-923E-EBD1DA24952E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384D-8B51-4818-8126-16D0EE3AA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24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79712" y="1475347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solidFill>
                  <a:srgbClr val="7030A0"/>
                </a:solidFill>
              </a:rPr>
              <a:t>RESILIENT MARRIAGES</a:t>
            </a:r>
          </a:p>
          <a:p>
            <a:pPr algn="ctr"/>
            <a:r>
              <a:rPr lang="en-GB" sz="3600" b="1" dirty="0"/>
              <a:t>Stronger Marriages In </a:t>
            </a:r>
          </a:p>
          <a:p>
            <a:pPr algn="ctr"/>
            <a:r>
              <a:rPr lang="en-GB" sz="3600" b="1" dirty="0"/>
              <a:t>Hard Times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51250" y="6074171"/>
            <a:ext cx="2657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By Pastor Cyril Sweeney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460" y="692696"/>
            <a:ext cx="6707088" cy="1008112"/>
          </a:xfrm>
        </p:spPr>
        <p:txBody>
          <a:bodyPr>
            <a:normAutofit fontScale="90000"/>
          </a:bodyPr>
          <a:lstStyle/>
          <a:p>
            <a:br>
              <a:rPr lang="en-GB" sz="5400" b="1" dirty="0"/>
            </a:br>
            <a:r>
              <a:rPr lang="en-GB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3. Boredom</a:t>
            </a:r>
            <a:br>
              <a:rPr lang="en-GB" sz="5400" b="1" dirty="0"/>
            </a:br>
            <a:br>
              <a:rPr lang="en-GB" sz="5400" dirty="0"/>
            </a:br>
            <a:br>
              <a:rPr lang="en-GB" sz="5400" dirty="0"/>
            </a:br>
            <a:endParaRPr lang="en-US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20E6BA-C7F4-4967-B2F9-BB2DBFFD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32"/>
            <a:ext cx="9144000" cy="680864"/>
          </a:xfrm>
        </p:spPr>
        <p:txBody>
          <a:bodyPr>
            <a:normAutofit fontScale="90000"/>
          </a:bodyPr>
          <a:lstStyle/>
          <a:p>
            <a:br>
              <a:rPr lang="en-GB" sz="5400" b="1" dirty="0"/>
            </a:br>
            <a:r>
              <a:rPr lang="en-GB" sz="4900" b="1" dirty="0">
                <a:solidFill>
                  <a:srgbClr val="FF0000"/>
                </a:solidFill>
                <a:latin typeface="Georgia" panose="02040502050405020303" pitchFamily="18" charset="0"/>
              </a:rPr>
              <a:t>4. Growing apart</a:t>
            </a:r>
            <a:br>
              <a:rPr lang="en-GB" sz="5400" dirty="0"/>
            </a:br>
            <a:endParaRPr lang="en-US" sz="5400" dirty="0"/>
          </a:p>
        </p:txBody>
      </p:sp>
      <p:pic>
        <p:nvPicPr>
          <p:cNvPr id="5" name="Picture 6" descr="1002_Life_Family_Love_relationships_conflict">
            <a:extLst>
              <a:ext uri="{FF2B5EF4-FFF2-40B4-BE49-F238E27FC236}">
                <a16:creationId xmlns:a16="http://schemas.microsoft.com/office/drawing/2014/main" id="{EC126A47-053E-45DB-AEF7-B0A3C3C6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0"/>
            <a:ext cx="8856984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5. Money problems</a:t>
            </a:r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817BDE-1057-4644-A191-C3375CE0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792088"/>
            <a:ext cx="8569968" cy="5733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0"/>
            <a:ext cx="8569967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6. Selfishness</a:t>
            </a:r>
            <a:endParaRPr lang="en-US" sz="4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http://img.ehowcdn.com/article-new/ehow/images/a08/2g/0m/differences-listening-between-man-woman-800x800.jpg">
            <a:extLst>
              <a:ext uri="{FF2B5EF4-FFF2-40B4-BE49-F238E27FC236}">
                <a16:creationId xmlns:a16="http://schemas.microsoft.com/office/drawing/2014/main" id="{3596DE38-3419-4408-BC81-B71A133D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980728"/>
            <a:ext cx="856996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3EFB-F585-4674-A6A9-8575EDE8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Georgia" panose="02040502050405020303" pitchFamily="18" charset="0"/>
              </a:rPr>
              <a:t>HOW TO MAKE YOUR MARRIAGE COME ALIVE</a:t>
            </a:r>
            <a:r>
              <a:rPr lang="en-GB" sz="6000" b="1" dirty="0">
                <a:solidFill>
                  <a:srgbClr val="FF0000"/>
                </a:solidFill>
                <a:latin typeface="Georgia" panose="02040502050405020303" pitchFamily="18" charset="0"/>
              </a:rPr>
              <a:t>!!!</a:t>
            </a:r>
          </a:p>
        </p:txBody>
      </p:sp>
      <p:pic>
        <p:nvPicPr>
          <p:cNvPr id="9" name="Picture 8" descr="http://www.edppr.com/wp-content/uploads/2011/01/123.jpg">
            <a:extLst>
              <a:ext uri="{FF2B5EF4-FFF2-40B4-BE49-F238E27FC236}">
                <a16:creationId xmlns:a16="http://schemas.microsoft.com/office/drawing/2014/main" id="{41CD670B-7203-4960-ABFD-9374C109725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4104456" cy="4608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http://allhiphop.files.wordpress.com/2012/02/happy-black-couple3-e1329235793449.jpg?w=620">
            <a:extLst>
              <a:ext uri="{FF2B5EF4-FFF2-40B4-BE49-F238E27FC236}">
                <a16:creationId xmlns:a16="http://schemas.microsoft.com/office/drawing/2014/main" id="{56D3DE42-72EC-4A62-A7AC-45B19E36644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284984" cy="4608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9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3EFB-F585-4674-A6A9-8575EDE8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398576"/>
            <a:ext cx="5364088" cy="2060848"/>
          </a:xfrm>
        </p:spPr>
        <p:txBody>
          <a:bodyPr>
            <a:noAutofit/>
          </a:bodyPr>
          <a:lstStyle/>
          <a:p>
            <a:r>
              <a:rPr lang="en-GB" sz="5400" dirty="0">
                <a:latin typeface="Georgia" panose="02040502050405020303" pitchFamily="18" charset="0"/>
              </a:rPr>
              <a:t>The true </a:t>
            </a:r>
            <a:r>
              <a:rPr lang="en-GB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principles</a:t>
            </a:r>
            <a:r>
              <a:rPr lang="en-GB" sz="5400" dirty="0">
                <a:latin typeface="Georgia" panose="02040502050405020303" pitchFamily="18" charset="0"/>
              </a:rPr>
              <a:t> for success and happiness in love and marriage are found in the Bible. </a:t>
            </a:r>
            <a:endParaRPr lang="en-GB" sz="6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C721C-0FED-4A95-83E1-52D778F2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2610"/>
            <a:ext cx="4069107" cy="31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14702" cy="5712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Isa 9: 6</a:t>
            </a:r>
          </a:p>
          <a:p>
            <a:pPr marL="0" indent="0">
              <a:buNone/>
            </a:pPr>
            <a:r>
              <a:rPr lang="en-GB" dirty="0"/>
              <a:t>“For unto us a Child is born, Unto us a Son is given;</a:t>
            </a:r>
            <a:br>
              <a:rPr lang="en-GB" dirty="0"/>
            </a:br>
            <a:r>
              <a:rPr lang="en-GB" dirty="0"/>
              <a:t>And the government will be upon His shoulder.</a:t>
            </a:r>
            <a:br>
              <a:rPr lang="en-GB" dirty="0"/>
            </a:br>
            <a:r>
              <a:rPr lang="en-GB" dirty="0"/>
              <a:t>And His name will be called Wonderful, </a:t>
            </a:r>
            <a:r>
              <a:rPr lang="en-GB" dirty="0" err="1"/>
              <a:t>Counselor</a:t>
            </a:r>
            <a:r>
              <a:rPr lang="en-GB" dirty="0"/>
              <a:t>, Mighty God, Everlasting Father, Prince of Peace.”</a:t>
            </a:r>
          </a:p>
          <a:p>
            <a:pPr marL="0" indent="0">
              <a:buNone/>
            </a:pPr>
            <a:r>
              <a:rPr lang="en-GB" sz="2400" b="1" dirty="0" err="1">
                <a:solidFill>
                  <a:srgbClr val="FF0000"/>
                </a:solidFill>
              </a:rPr>
              <a:t>Prov</a:t>
            </a:r>
            <a:r>
              <a:rPr lang="en-GB" sz="2400" b="1" dirty="0">
                <a:solidFill>
                  <a:srgbClr val="FF0000"/>
                </a:solidFill>
              </a:rPr>
              <a:t> 3:6 </a:t>
            </a:r>
          </a:p>
          <a:p>
            <a:pPr marL="0" indent="0">
              <a:buNone/>
            </a:pPr>
            <a:r>
              <a:rPr lang="en-GB" dirty="0"/>
              <a:t>“In all your ways acknowledge Him, And He shall direct your paths.”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James 1:5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</a:rPr>
              <a:t>“If any of you lacks wisdom, let him ask of God, who gives to all liberally and without reproach, and it will be given to him.”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0FB33-62AE-4D66-BFE3-BF1DC645EAF1}"/>
              </a:ext>
            </a:extLst>
          </p:cNvPr>
          <p:cNvSpPr txBox="1"/>
          <p:nvPr/>
        </p:nvSpPr>
        <p:spPr>
          <a:xfrm>
            <a:off x="0" y="125011"/>
            <a:ext cx="911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God is the best marriage counsellor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6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Ten Keys to marital bliss: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016" y="946238"/>
            <a:ext cx="42839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dirty="0"/>
              <a:t>Communication</a:t>
            </a:r>
          </a:p>
          <a:p>
            <a:endParaRPr lang="en-GB" sz="3200" dirty="0"/>
          </a:p>
          <a:p>
            <a:r>
              <a:rPr lang="en-GB" sz="3200" dirty="0"/>
              <a:t>2. Consistent worship</a:t>
            </a:r>
          </a:p>
          <a:p>
            <a:endParaRPr lang="en-GB" sz="3200" dirty="0"/>
          </a:p>
          <a:p>
            <a:r>
              <a:rPr lang="en-GB" sz="3200" dirty="0"/>
              <a:t>3. Christ in the heart   </a:t>
            </a:r>
            <a:r>
              <a:rPr lang="en-GB" sz="3200" dirty="0">
                <a:solidFill>
                  <a:schemeClr val="bg1"/>
                </a:solidFill>
              </a:rPr>
              <a:t>…..</a:t>
            </a:r>
            <a:r>
              <a:rPr lang="en-GB" sz="3200" dirty="0"/>
              <a:t>and home </a:t>
            </a:r>
          </a:p>
          <a:p>
            <a:endParaRPr lang="en-GB" sz="3200" dirty="0"/>
          </a:p>
          <a:p>
            <a:r>
              <a:rPr lang="en-GB" sz="3200" dirty="0"/>
              <a:t>4. Commitment</a:t>
            </a:r>
          </a:p>
          <a:p>
            <a:endParaRPr lang="en-GB" sz="3200" dirty="0"/>
          </a:p>
          <a:p>
            <a:r>
              <a:rPr lang="en-GB" sz="3200" dirty="0"/>
              <a:t>5. Conflict management  </a:t>
            </a:r>
          </a:p>
          <a:p>
            <a:endParaRPr lang="en-GB" sz="3200" dirty="0"/>
          </a:p>
          <a:p>
            <a:r>
              <a:rPr lang="en-GB" sz="32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11959" y="920292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6. Compassion</a:t>
            </a:r>
          </a:p>
          <a:p>
            <a:r>
              <a:rPr lang="en-GB" sz="3200" dirty="0"/>
              <a:t> </a:t>
            </a:r>
          </a:p>
          <a:p>
            <a:r>
              <a:rPr lang="en-GB" sz="3200" dirty="0"/>
              <a:t>7. Conjugal harmony</a:t>
            </a:r>
          </a:p>
          <a:p>
            <a:endParaRPr lang="en-GB" sz="3200" dirty="0"/>
          </a:p>
          <a:p>
            <a:r>
              <a:rPr lang="en-GB" sz="3200" dirty="0"/>
              <a:t>8. Cash management</a:t>
            </a:r>
          </a:p>
          <a:p>
            <a:endParaRPr lang="en-GB" sz="3200" dirty="0"/>
          </a:p>
          <a:p>
            <a:r>
              <a:rPr lang="en-GB" sz="3200" dirty="0"/>
              <a:t>9. Caring</a:t>
            </a:r>
          </a:p>
          <a:p>
            <a:endParaRPr lang="en-GB" sz="3200" dirty="0"/>
          </a:p>
          <a:p>
            <a:r>
              <a:rPr lang="en-GB" sz="3200" dirty="0"/>
              <a:t>10. Consummate love</a:t>
            </a:r>
          </a:p>
        </p:txBody>
      </p:sp>
      <p:pic>
        <p:nvPicPr>
          <p:cNvPr id="6" name="Picture 5" descr="A picture containing sunset&#10;&#10;Description automatically generated">
            <a:extLst>
              <a:ext uri="{FF2B5EF4-FFF2-40B4-BE49-F238E27FC236}">
                <a16:creationId xmlns:a16="http://schemas.microsoft.com/office/drawing/2014/main" id="{6806397D-2071-43D3-80BF-4A3664780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r="24601" b="26185"/>
          <a:stretch/>
        </p:blipFill>
        <p:spPr bwMode="auto">
          <a:xfrm>
            <a:off x="6516216" y="5444607"/>
            <a:ext cx="2411758" cy="12967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0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844"/>
            <a:ext cx="45704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Good marriages  do not happen by </a:t>
            </a:r>
            <a:r>
              <a:rPr lang="en-GB" sz="4000" b="1" dirty="0"/>
              <a:t>accident</a:t>
            </a:r>
            <a:r>
              <a:rPr lang="en-GB" sz="4000" dirty="0"/>
              <a:t>. They come by couples who are prepared to put the </a:t>
            </a:r>
            <a:r>
              <a:rPr lang="en-GB" sz="4000" b="1" dirty="0"/>
              <a:t>effort in</a:t>
            </a:r>
            <a:r>
              <a:rPr lang="en-GB" sz="4000" dirty="0"/>
              <a:t>. God wants </a:t>
            </a:r>
            <a:r>
              <a:rPr lang="en-GB" sz="4000" b="1" dirty="0"/>
              <a:t>happy marriages </a:t>
            </a:r>
            <a:r>
              <a:rPr lang="en-GB" sz="4000" dirty="0"/>
              <a:t>and happy </a:t>
            </a:r>
            <a:r>
              <a:rPr lang="en-GB" sz="4000" b="1" dirty="0"/>
              <a:t>homes</a:t>
            </a:r>
            <a:r>
              <a:rPr lang="en-GB" sz="4000" dirty="0"/>
              <a:t>. </a:t>
            </a:r>
            <a:endParaRPr lang="en-US" sz="4000" dirty="0"/>
          </a:p>
        </p:txBody>
      </p:sp>
      <p:pic>
        <p:nvPicPr>
          <p:cNvPr id="5" name="Picture 3" descr="http://www.yurtopic.com/education/learning/images/wisdom/elderly=couple-hugging.jpg">
            <a:extLst>
              <a:ext uri="{FF2B5EF4-FFF2-40B4-BE49-F238E27FC236}">
                <a16:creationId xmlns:a16="http://schemas.microsoft.com/office/drawing/2014/main" id="{CB053DEA-019C-422A-B0D7-644DBF6D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7" t="-4668" r="6885" b="38084"/>
          <a:stretch>
            <a:fillRect/>
          </a:stretch>
        </p:blipFill>
        <p:spPr bwMode="auto">
          <a:xfrm>
            <a:off x="4570445" y="31102"/>
            <a:ext cx="4321391" cy="656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448" y="332656"/>
            <a:ext cx="4932040" cy="6264696"/>
          </a:xfrm>
        </p:spPr>
        <p:txBody>
          <a:bodyPr>
            <a:noAutofit/>
          </a:bodyPr>
          <a:lstStyle/>
          <a:p>
            <a:r>
              <a:rPr lang="en-US" sz="6000" dirty="0"/>
              <a:t>More than </a:t>
            </a:r>
            <a:r>
              <a:rPr lang="en-US" sz="6000" b="1" dirty="0"/>
              <a:t>500,000</a:t>
            </a:r>
            <a:r>
              <a:rPr lang="en-US" sz="6000" dirty="0"/>
              <a:t> couples get married every year. </a:t>
            </a:r>
            <a:br>
              <a:rPr lang="en-US" sz="3200" dirty="0"/>
            </a:b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1D661-2413-4336-9682-C64FAA49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6" t="21020" r="3615" b="15981"/>
          <a:stretch/>
        </p:blipFill>
        <p:spPr>
          <a:xfrm>
            <a:off x="179647" y="620688"/>
            <a:ext cx="3852936" cy="5472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D3CF9-C099-4177-8971-7C3CF8C02640}"/>
              </a:ext>
            </a:extLst>
          </p:cNvPr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wedding industry is big business!!! 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Why do people want to get married?</a:t>
            </a:r>
            <a:endParaRPr lang="en-US" sz="3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1CA66C-26F3-476A-89CA-584EC01A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53" y="5722349"/>
            <a:ext cx="2105806" cy="10901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017" y="946238"/>
            <a:ext cx="38879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Escape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Children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Loneliness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To be cared for </a:t>
            </a:r>
          </a:p>
          <a:p>
            <a:pPr marL="742950" indent="-742950">
              <a:buFont typeface="+mj-lt"/>
              <a:buAutoNum type="arabicPeriod"/>
            </a:pP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Pregnancy</a:t>
            </a:r>
            <a:endParaRPr lang="en-GB" sz="4000" dirty="0"/>
          </a:p>
        </p:txBody>
      </p:sp>
      <p:sp>
        <p:nvSpPr>
          <p:cNvPr id="8" name="Rectangle 7"/>
          <p:cNvSpPr/>
          <p:nvPr/>
        </p:nvSpPr>
        <p:spPr>
          <a:xfrm>
            <a:off x="4211959" y="920292"/>
            <a:ext cx="4788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6. </a:t>
            </a:r>
            <a:r>
              <a:rPr lang="en-GB" sz="3600" dirty="0"/>
              <a:t>Sex</a:t>
            </a:r>
          </a:p>
          <a:p>
            <a:r>
              <a:rPr lang="en-GB" sz="3600" dirty="0"/>
              <a:t> </a:t>
            </a:r>
          </a:p>
          <a:p>
            <a:r>
              <a:rPr lang="en-GB" sz="3600" dirty="0"/>
              <a:t>7. Money</a:t>
            </a:r>
          </a:p>
          <a:p>
            <a:endParaRPr lang="en-GB" sz="3600" dirty="0"/>
          </a:p>
          <a:p>
            <a:r>
              <a:rPr lang="en-GB" sz="3600" dirty="0"/>
              <a:t>8. Pressure</a:t>
            </a:r>
          </a:p>
          <a:p>
            <a:endParaRPr lang="en-GB" sz="3600" dirty="0"/>
          </a:p>
          <a:p>
            <a:r>
              <a:rPr lang="en-GB" sz="3600" dirty="0"/>
              <a:t>9. Status</a:t>
            </a:r>
          </a:p>
          <a:p>
            <a:endParaRPr lang="en-GB" sz="3600" dirty="0"/>
          </a:p>
          <a:p>
            <a:r>
              <a:rPr lang="en-GB" sz="3600" dirty="0"/>
              <a:t>10. To please relatives or </a:t>
            </a:r>
            <a:r>
              <a:rPr lang="en-GB" sz="3600" dirty="0">
                <a:solidFill>
                  <a:schemeClr val="bg1"/>
                </a:solidFill>
              </a:rPr>
              <a:t>…….</a:t>
            </a:r>
            <a:r>
              <a:rPr lang="en-GB" sz="3600" dirty="0"/>
              <a:t>friends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97EB6C-E9D9-49EB-B2C5-546A265E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12" y="1772816"/>
            <a:ext cx="203904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Primary motives for two people to marry: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7A4BB-539D-4EF4-A5FD-CA47445AA0C9}"/>
              </a:ext>
            </a:extLst>
          </p:cNvPr>
          <p:cNvSpPr txBox="1"/>
          <p:nvPr/>
        </p:nvSpPr>
        <p:spPr>
          <a:xfrm>
            <a:off x="0" y="742826"/>
            <a:ext cx="912004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TO GLORIFY GOD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Cor 10:31 </a:t>
            </a:r>
            <a:r>
              <a:rPr lang="en-GB" sz="3200" b="1" baseline="30000" dirty="0">
                <a:solidFill>
                  <a:srgbClr val="000000"/>
                </a:solidFill>
              </a:rPr>
              <a:t>  “</a:t>
            </a:r>
            <a:r>
              <a:rPr lang="en-GB" sz="3200" b="0" i="0" dirty="0">
                <a:solidFill>
                  <a:srgbClr val="000000"/>
                </a:solidFill>
                <a:effectLst/>
              </a:rPr>
              <a:t>Therefore, whether you eat or drink, or whatever you do, do all to the glory of God.”</a:t>
            </a:r>
            <a:br>
              <a:rPr lang="en-US" sz="3200" dirty="0"/>
            </a:br>
            <a:endParaRPr lang="en-US" sz="3200" dirty="0"/>
          </a:p>
          <a:p>
            <a:r>
              <a:rPr lang="en-US" sz="2400" b="1" dirty="0">
                <a:solidFill>
                  <a:srgbClr val="FF0000"/>
                </a:solidFill>
              </a:rPr>
              <a:t>Isa 43:7   </a:t>
            </a:r>
            <a:r>
              <a:rPr lang="en-US" sz="3200" dirty="0"/>
              <a:t>“</a:t>
            </a:r>
            <a:r>
              <a:rPr lang="en-GB" sz="3200" b="0" i="0" dirty="0">
                <a:solidFill>
                  <a:srgbClr val="000000"/>
                </a:solidFill>
                <a:effectLst/>
              </a:rPr>
              <a:t>Everyone who is called by My name,</a:t>
            </a:r>
            <a:br>
              <a:rPr lang="en-GB" sz="3200" dirty="0"/>
            </a:br>
            <a:r>
              <a:rPr lang="en-GB" sz="3200" b="0" i="0" dirty="0">
                <a:solidFill>
                  <a:srgbClr val="000000"/>
                </a:solidFill>
                <a:effectLst/>
              </a:rPr>
              <a:t>Whom I have created for My glory; I have formed him, yes, I have made him.”</a:t>
            </a:r>
            <a:br>
              <a:rPr lang="en-US" sz="3200" dirty="0"/>
            </a:br>
            <a:endParaRPr lang="en-US" sz="3200" dirty="0"/>
          </a:p>
          <a:p>
            <a:r>
              <a:rPr lang="en-US" sz="2400" b="1" dirty="0">
                <a:solidFill>
                  <a:srgbClr val="FF0000"/>
                </a:solidFill>
              </a:rPr>
              <a:t>John 8:29 </a:t>
            </a:r>
            <a:r>
              <a:rPr lang="en-GB" sz="3200" b="1" baseline="30000" dirty="0">
                <a:solidFill>
                  <a:srgbClr val="000000"/>
                </a:solidFill>
              </a:rPr>
              <a:t>  “</a:t>
            </a:r>
            <a:r>
              <a:rPr lang="en-GB" sz="3200" b="0" i="0" dirty="0">
                <a:solidFill>
                  <a:srgbClr val="000000"/>
                </a:solidFill>
                <a:effectLst/>
              </a:rPr>
              <a:t>And He who sent Me is with Me. The Father has not left Me alone, for I always do those things that please Him.”</a:t>
            </a:r>
            <a:br>
              <a:rPr lang="en-US" sz="2400" dirty="0"/>
            </a:br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2976"/>
            <a:ext cx="9144000" cy="301034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       TO SHARE THE EXPERIENCE OF MUTUAL LOVE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100" b="1" dirty="0">
                <a:solidFill>
                  <a:srgbClr val="FF0000"/>
                </a:solidFill>
              </a:rPr>
              <a:t>1 Cor 13: 4 – 8</a:t>
            </a:r>
            <a:br>
              <a:rPr lang="en-US" sz="3600" dirty="0"/>
            </a:br>
            <a:r>
              <a:rPr lang="en-GB" sz="2700" b="1" baseline="30000" dirty="0">
                <a:solidFill>
                  <a:srgbClr val="000000"/>
                </a:solidFill>
                <a:effectLst/>
                <a:latin typeface="+mn-lt"/>
              </a:rPr>
              <a:t>4</a:t>
            </a:r>
            <a:r>
              <a:rPr lang="en-GB" sz="3600" b="1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600" b="0" dirty="0">
                <a:solidFill>
                  <a:srgbClr val="000000"/>
                </a:solidFill>
                <a:effectLst/>
                <a:latin typeface="+mn-lt"/>
              </a:rPr>
              <a:t>Love suffers long and is kind; love does not envy; love does not parade itself, is not puffed up; </a:t>
            </a:r>
            <a:r>
              <a:rPr lang="en-GB" sz="2700" b="1" baseline="30000" dirty="0">
                <a:solidFill>
                  <a:srgbClr val="000000"/>
                </a:solidFill>
                <a:effectLst/>
                <a:latin typeface="+mn-lt"/>
              </a:rPr>
              <a:t>5</a:t>
            </a:r>
            <a:r>
              <a:rPr lang="en-GB" sz="3600" b="1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600" b="0" dirty="0">
                <a:solidFill>
                  <a:srgbClr val="000000"/>
                </a:solidFill>
                <a:effectLst/>
                <a:latin typeface="+mn-lt"/>
              </a:rPr>
              <a:t>does not behave rudely, does not seek its own, is not provoked, thinks no evil; </a:t>
            </a:r>
            <a:r>
              <a:rPr lang="en-GB" sz="2700" b="1" baseline="30000" dirty="0">
                <a:solidFill>
                  <a:srgbClr val="000000"/>
                </a:solidFill>
                <a:effectLst/>
                <a:latin typeface="+mn-lt"/>
              </a:rPr>
              <a:t>6</a:t>
            </a:r>
            <a:r>
              <a:rPr lang="en-GB" sz="3600" b="1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600" b="0" dirty="0">
                <a:solidFill>
                  <a:srgbClr val="000000"/>
                </a:solidFill>
                <a:effectLst/>
                <a:latin typeface="+mn-lt"/>
              </a:rPr>
              <a:t>does not rejoice in iniquity, but rejoices in the truth; </a:t>
            </a:r>
            <a:r>
              <a:rPr lang="en-GB" sz="2700" b="1" baseline="30000" dirty="0">
                <a:solidFill>
                  <a:srgbClr val="000000"/>
                </a:solidFill>
                <a:effectLst/>
                <a:latin typeface="+mn-lt"/>
              </a:rPr>
              <a:t>7</a:t>
            </a:r>
            <a:r>
              <a:rPr lang="en-GB" sz="3600" b="1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600" b="0" dirty="0">
                <a:solidFill>
                  <a:srgbClr val="000000"/>
                </a:solidFill>
                <a:effectLst/>
                <a:latin typeface="+mn-lt"/>
              </a:rPr>
              <a:t>bears all things, believes all things, hopes all things, endures all things.</a:t>
            </a:r>
            <a:br>
              <a:rPr lang="en-GB" sz="3600" b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GB" sz="2700" b="1" baseline="30000" dirty="0">
                <a:solidFill>
                  <a:srgbClr val="000000"/>
                </a:solidFill>
                <a:effectLst/>
                <a:latin typeface="+mn-lt"/>
              </a:rPr>
              <a:t>8</a:t>
            </a:r>
            <a:r>
              <a:rPr lang="en-GB" sz="3600" b="1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600" b="0" dirty="0">
                <a:solidFill>
                  <a:srgbClr val="000000"/>
                </a:solidFill>
                <a:effectLst/>
                <a:latin typeface="+mn-lt"/>
              </a:rPr>
              <a:t>Love never fails. But whether there are prophecies, they will fail; whether there are tongues, they will cease; whether there is knowledge, it will vanish away.</a:t>
            </a:r>
            <a:br>
              <a:rPr lang="en-GB" sz="2000" b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sz="49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8EE527-6E95-4C1C-92C9-108E21EA4985}"/>
              </a:ext>
            </a:extLst>
          </p:cNvPr>
          <p:cNvSpPr txBox="1">
            <a:spLocks/>
          </p:cNvSpPr>
          <p:nvPr/>
        </p:nvSpPr>
        <p:spPr>
          <a:xfrm>
            <a:off x="-27451" y="-171400"/>
            <a:ext cx="9144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Primary motives for two people to marry: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236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492075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       TO SHARE THE EXPERIENCE OF MUTUAL LOVE</a:t>
            </a:r>
            <a:br>
              <a:rPr lang="en-US" sz="3600" dirty="0"/>
            </a:br>
            <a:r>
              <a:rPr lang="en-US" sz="3100" b="1" dirty="0">
                <a:solidFill>
                  <a:srgbClr val="FF0000"/>
                </a:solidFill>
                <a:latin typeface="+mn-lt"/>
              </a:rPr>
              <a:t>Eph 5: 25, 28</a:t>
            </a:r>
            <a:br>
              <a:rPr lang="en-US" sz="3100" dirty="0">
                <a:latin typeface="+mn-lt"/>
              </a:rPr>
            </a:br>
            <a:r>
              <a:rPr lang="en-GB" sz="2700" b="1" i="0" baseline="30000" dirty="0">
                <a:solidFill>
                  <a:srgbClr val="000000"/>
                </a:solidFill>
                <a:effectLst/>
                <a:latin typeface="+mn-lt"/>
              </a:rPr>
              <a:t>25</a:t>
            </a:r>
            <a:r>
              <a:rPr lang="en-GB" sz="3100" b="1" i="0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  <a:t>Husbands, love your wives, just as Christ also loved the church and gave Himself for her,</a:t>
            </a:r>
            <a:r>
              <a:rPr lang="en-US" sz="31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700" i="0" baseline="30000" dirty="0">
                <a:solidFill>
                  <a:srgbClr val="000000"/>
                </a:solidFill>
                <a:effectLst/>
                <a:latin typeface="+mn-lt"/>
              </a:rPr>
              <a:t>28</a:t>
            </a:r>
            <a:r>
              <a:rPr lang="en-GB" sz="2700" b="1" i="0" baseline="3000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  <a:t>So husbands ought to love their own wives as their own bodies; he who loves his wife loves himself. </a:t>
            </a:r>
            <a:b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b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3100" b="1" dirty="0">
                <a:solidFill>
                  <a:srgbClr val="FF0000"/>
                </a:solidFill>
                <a:latin typeface="+mn-lt"/>
              </a:rPr>
              <a:t>Col 3: 19</a:t>
            </a:r>
            <a:br>
              <a:rPr lang="en-US" sz="3100" b="1" dirty="0">
                <a:solidFill>
                  <a:srgbClr val="FF0000"/>
                </a:solidFill>
                <a:latin typeface="+mn-lt"/>
              </a:rPr>
            </a:br>
            <a: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  <a:t> “Husbands, love your wives and do not be bitter toward them.”</a:t>
            </a:r>
            <a:b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b="1" dirty="0">
                <a:solidFill>
                  <a:srgbClr val="FF0000"/>
                </a:solidFill>
                <a:latin typeface="+mn-lt"/>
              </a:rPr>
              <a:t>Titus 2: 4</a:t>
            </a:r>
            <a:br>
              <a:rPr lang="en-US" sz="3100" b="1" dirty="0">
                <a:solidFill>
                  <a:srgbClr val="FF0000"/>
                </a:solidFill>
                <a:latin typeface="+mn-lt"/>
              </a:rPr>
            </a:br>
            <a:r>
              <a:rPr lang="en-GB" sz="3100" b="0" i="0" dirty="0">
                <a:solidFill>
                  <a:srgbClr val="000000"/>
                </a:solidFill>
                <a:effectLst/>
                <a:latin typeface="+mn-lt"/>
              </a:rPr>
              <a:t>“ that they admonish the young women to love their husbands, to love their children”</a:t>
            </a:r>
            <a:br>
              <a:rPr lang="en-US" sz="3100" dirty="0"/>
            </a:br>
            <a:r>
              <a:rPr lang="en-US" sz="3100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8EE527-6E95-4C1C-92C9-108E21EA49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Primary motives for two people to marry: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263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3EFB-F585-4674-A6A9-8575EDE8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Georgia" panose="02040502050405020303" pitchFamily="18" charset="0"/>
              </a:rPr>
              <a:t>WHAT CAN KILL A MARRIAGE !!!</a:t>
            </a:r>
          </a:p>
        </p:txBody>
      </p:sp>
      <p:pic>
        <p:nvPicPr>
          <p:cNvPr id="7" name="Picture 6" descr="http://cdn.madamenoire.com/wp-content/uploads/2011/11/slide-333-378x333.jpg">
            <a:extLst>
              <a:ext uri="{FF2B5EF4-FFF2-40B4-BE49-F238E27FC236}">
                <a16:creationId xmlns:a16="http://schemas.microsoft.com/office/drawing/2014/main" id="{891A307D-EC8F-46D5-B951-F4052ACE89E2}"/>
              </a:ext>
            </a:extLst>
          </p:cNvPr>
          <p:cNvPicPr/>
          <p:nvPr/>
        </p:nvPicPr>
        <p:blipFill rotWithShape="1">
          <a:blip r:embed="rId3" cstate="print"/>
          <a:srcRect r="26090"/>
          <a:stretch/>
        </p:blipFill>
        <p:spPr bwMode="auto">
          <a:xfrm>
            <a:off x="179511" y="2276872"/>
            <a:ext cx="4248473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http://cdn.madamenoire.com/wp-content/uploads/2011/11/slide-135.jpg">
            <a:extLst>
              <a:ext uri="{FF2B5EF4-FFF2-40B4-BE49-F238E27FC236}">
                <a16:creationId xmlns:a16="http://schemas.microsoft.com/office/drawing/2014/main" id="{C1F8D79F-9009-486A-9708-2B56902A4F3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2276872"/>
            <a:ext cx="4104456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Content Placeholder 3" descr="http://cdn.madamenoire.com/wp-content/uploads/2011/11/slide-333-378x333.jpg">
            <a:extLst>
              <a:ext uri="{FF2B5EF4-FFF2-40B4-BE49-F238E27FC236}">
                <a16:creationId xmlns:a16="http://schemas.microsoft.com/office/drawing/2014/main" id="{35AECE27-113B-4313-9094-468398A4957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62362" t="64178" r="26090" b="7419"/>
          <a:stretch/>
        </p:blipFill>
        <p:spPr bwMode="auto">
          <a:xfrm>
            <a:off x="3869250" y="4077072"/>
            <a:ext cx="702750" cy="720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FB068D-E069-459B-97C7-93ED552F65A0}"/>
              </a:ext>
            </a:extLst>
          </p:cNvPr>
          <p:cNvSpPr/>
          <p:nvPr/>
        </p:nvSpPr>
        <p:spPr>
          <a:xfrm>
            <a:off x="4427985" y="4005064"/>
            <a:ext cx="21602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7F7DF-EDEA-45B9-983A-C012BA7E18F8}"/>
              </a:ext>
            </a:extLst>
          </p:cNvPr>
          <p:cNvCxnSpPr>
            <a:cxnSpLocks/>
          </p:cNvCxnSpPr>
          <p:nvPr/>
        </p:nvCxnSpPr>
        <p:spPr>
          <a:xfrm>
            <a:off x="4427984" y="4005064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7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3EFB-F585-4674-A6A9-8575EDE8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rgbClr val="FF0000"/>
                </a:solidFill>
              </a:rPr>
              <a:t>1. </a:t>
            </a:r>
            <a:r>
              <a:rPr lang="en-GB" sz="4900" b="1" dirty="0">
                <a:solidFill>
                  <a:srgbClr val="FF0000"/>
                </a:solidFill>
                <a:latin typeface="Georgia" panose="02040502050405020303" pitchFamily="18" charset="0"/>
              </a:rPr>
              <a:t>Communication Breakdown</a:t>
            </a:r>
            <a:endParaRPr lang="en-GB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5ECD-5AB9-47B9-A378-9B792083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/>
          </a:p>
        </p:txBody>
      </p:sp>
      <p:pic>
        <p:nvPicPr>
          <p:cNvPr id="4" name="Picture 3" descr="http://timesofindia.indiatimes.com/photo/11974909.cms">
            <a:extLst>
              <a:ext uri="{FF2B5EF4-FFF2-40B4-BE49-F238E27FC236}">
                <a16:creationId xmlns:a16="http://schemas.microsoft.com/office/drawing/2014/main" id="{3BC4303B-FD86-4AA1-90FB-A5BB15EB45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3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9944"/>
            <a:ext cx="9144000" cy="680864"/>
          </a:xfrm>
        </p:spPr>
        <p:txBody>
          <a:bodyPr>
            <a:normAutofit fontScale="90000"/>
          </a:bodyPr>
          <a:lstStyle/>
          <a:p>
            <a:br>
              <a:rPr lang="en-GB" sz="5400" b="1" dirty="0"/>
            </a:br>
            <a:r>
              <a:rPr lang="en-GB" sz="4900" b="1" dirty="0">
                <a:solidFill>
                  <a:srgbClr val="FF0000"/>
                </a:solidFill>
                <a:latin typeface="Georgia" panose="02040502050405020303" pitchFamily="18" charset="0"/>
              </a:rPr>
              <a:t>2. Sex Difficulties</a:t>
            </a:r>
            <a:br>
              <a:rPr lang="en-GB" sz="5400" b="1" dirty="0"/>
            </a:br>
            <a:br>
              <a:rPr lang="en-GB" sz="5400" dirty="0"/>
            </a:br>
            <a:br>
              <a:rPr lang="en-GB" sz="5400" dirty="0"/>
            </a:br>
            <a:endParaRPr lang="en-US" sz="5400" dirty="0"/>
          </a:p>
        </p:txBody>
      </p:sp>
      <p:pic>
        <p:nvPicPr>
          <p:cNvPr id="3" name="Picture 2" descr="Poor communication = poor productivit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19944"/>
            <a:ext cx="8496944" cy="48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8DAEAE-9CDE-4598-9F06-4DF88AA43293}"/>
              </a:ext>
            </a:extLst>
          </p:cNvPr>
          <p:cNvSpPr txBox="1">
            <a:spLocks/>
          </p:cNvSpPr>
          <p:nvPr/>
        </p:nvSpPr>
        <p:spPr>
          <a:xfrm>
            <a:off x="1403648" y="6192788"/>
            <a:ext cx="6707088" cy="68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5400" b="1" dirty="0"/>
            </a:br>
            <a:r>
              <a:rPr lang="en-GB" sz="17600" b="1" dirty="0">
                <a:solidFill>
                  <a:srgbClr val="FF0000"/>
                </a:solidFill>
                <a:latin typeface="Georgia" panose="02040502050405020303" pitchFamily="18" charset="0"/>
              </a:rPr>
              <a:t>Dishonesty </a:t>
            </a:r>
            <a:br>
              <a:rPr lang="en-GB" sz="176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n-US" sz="17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Office PowerPoint</Application>
  <PresentationFormat>On-screen Show (4:3)</PresentationFormat>
  <Paragraphs>97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system-ui</vt:lpstr>
      <vt:lpstr>Office Theme</vt:lpstr>
      <vt:lpstr>PowerPoint Presentation</vt:lpstr>
      <vt:lpstr>More than 500,000 couples get married every year.  </vt:lpstr>
      <vt:lpstr>PowerPoint Presentation</vt:lpstr>
      <vt:lpstr>Primary motives for two people to marry:</vt:lpstr>
      <vt:lpstr>       TO SHARE THE EXPERIENCE OF MUTUAL LOVE  1 Cor 13: 4 – 8 4 Love suffers long and is kind; love does not envy; love does not parade itself, is not puffed up; 5 does not behave rudely, does not seek its own, is not provoked, thinks no evil; 6 does not rejoice in iniquity, but rejoices in the truth; 7 bears all things, believes all things, hopes all things, endures all things. 8 Love never fails. But whether there are prophecies, they will fail; whether there are tongues, they will cease; whether there is knowledge, it will vanish away.     </vt:lpstr>
      <vt:lpstr>       TO SHARE THE EXPERIENCE OF MUTUAL LOVE Eph 5: 25, 28 25 Husbands, love your wives, just as Christ also loved the church and gave Himself for her, 28 So husbands ought to love their own wives as their own bodies; he who loves his wife loves himself.    Col 3: 19  “Husbands, love your wives and do not be bitter toward them.”  Titus 2: 4 “ that they admonish the young women to love their husbands, to love their children”  </vt:lpstr>
      <vt:lpstr>WHAT CAN KILL A MARRIAGE !!!</vt:lpstr>
      <vt:lpstr>1. Communication Breakdown</vt:lpstr>
      <vt:lpstr> 2. Sex Difficulties   </vt:lpstr>
      <vt:lpstr> 3. Boredom   </vt:lpstr>
      <vt:lpstr> 4. Growing apart </vt:lpstr>
      <vt:lpstr>PowerPoint Presentation</vt:lpstr>
      <vt:lpstr>PowerPoint Presentation</vt:lpstr>
      <vt:lpstr>HOW TO MAKE YOUR MARRIAGE COME ALIVE!!!</vt:lpstr>
      <vt:lpstr>The true principles for success and happiness in love and marriage are found in the Bible.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Through Love The Art of Good Communication</dc:title>
  <dc:creator>Delivon</dc:creator>
  <cp:lastModifiedBy>John Francis</cp:lastModifiedBy>
  <cp:revision>318</cp:revision>
  <dcterms:created xsi:type="dcterms:W3CDTF">2016-01-28T18:00:32Z</dcterms:created>
  <dcterms:modified xsi:type="dcterms:W3CDTF">2022-03-07T23:42:31Z</dcterms:modified>
</cp:coreProperties>
</file>