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62" r:id="rId2"/>
    <p:sldId id="361" r:id="rId3"/>
    <p:sldId id="328" r:id="rId4"/>
    <p:sldId id="347" r:id="rId5"/>
    <p:sldId id="326" r:id="rId6"/>
    <p:sldId id="359" r:id="rId7"/>
    <p:sldId id="300" r:id="rId8"/>
    <p:sldId id="298" r:id="rId9"/>
    <p:sldId id="258" r:id="rId10"/>
    <p:sldId id="329" r:id="rId11"/>
    <p:sldId id="330" r:id="rId12"/>
    <p:sldId id="331" r:id="rId13"/>
    <p:sldId id="332" r:id="rId14"/>
    <p:sldId id="334" r:id="rId15"/>
    <p:sldId id="335" r:id="rId16"/>
    <p:sldId id="336" r:id="rId17"/>
    <p:sldId id="338" r:id="rId18"/>
    <p:sldId id="339" r:id="rId19"/>
    <p:sldId id="340" r:id="rId20"/>
    <p:sldId id="341" r:id="rId21"/>
    <p:sldId id="342" r:id="rId22"/>
    <p:sldId id="297" r:id="rId23"/>
    <p:sldId id="354" r:id="rId24"/>
    <p:sldId id="301" r:id="rId25"/>
    <p:sldId id="345" r:id="rId26"/>
    <p:sldId id="349" r:id="rId27"/>
    <p:sldId id="296" r:id="rId28"/>
    <p:sldId id="259" r:id="rId29"/>
    <p:sldId id="348" r:id="rId30"/>
    <p:sldId id="355" r:id="rId31"/>
    <p:sldId id="356" r:id="rId32"/>
    <p:sldId id="357" r:id="rId33"/>
    <p:sldId id="294" r:id="rId34"/>
    <p:sldId id="295" r:id="rId35"/>
    <p:sldId id="358" r:id="rId36"/>
    <p:sldId id="293" r:id="rId37"/>
    <p:sldId id="266" r:id="rId38"/>
    <p:sldId id="305" r:id="rId39"/>
    <p:sldId id="265" r:id="rId40"/>
    <p:sldId id="267" r:id="rId41"/>
    <p:sldId id="268" r:id="rId42"/>
    <p:sldId id="307" r:id="rId43"/>
    <p:sldId id="27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292"/>
    <p:restoredTop sz="96327"/>
  </p:normalViewPr>
  <p:slideViewPr>
    <p:cSldViewPr snapToGrid="0" snapToObjects="1">
      <p:cViewPr varScale="1">
        <p:scale>
          <a:sx n="14" d="100"/>
          <a:sy n="14" d="100"/>
        </p:scale>
        <p:origin x="200" y="30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2CDEF-C480-BF49-BB74-06526A72A9F4}" type="datetimeFigureOut">
              <a:rPr lang="en-US" smtClean="0"/>
              <a:t>8/26/22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B66E3-F268-2B45-8795-0EC15BAAD03B}" type="slidenum">
              <a:rPr lang="en-US" smtClean="0"/>
              <a:t>‹#›</a:t>
            </a:fld>
            <a:endParaRPr lang="en-US"/>
          </a:p>
        </p:txBody>
      </p:sp>
    </p:spTree>
    <p:extLst>
      <p:ext uri="{BB962C8B-B14F-4D97-AF65-F5344CB8AC3E}">
        <p14:creationId xmlns:p14="http://schemas.microsoft.com/office/powerpoint/2010/main" val="190913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2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5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Master" Target="../slideMasters/slideMaster1.xml"/><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9ADD533B-0985-7740-8C69-7734BCAA74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51"/>
          <a:stretch/>
        </p:blipFill>
        <p:spPr>
          <a:xfrm>
            <a:off x="0" y="0"/>
            <a:ext cx="11085449" cy="6858000"/>
          </a:xfrm>
          <a:prstGeom prst="rect">
            <a:avLst/>
          </a:prstGeom>
        </p:spPr>
      </p:pic>
      <p:sp>
        <p:nvSpPr>
          <p:cNvPr id="7" name="Rectangle 6">
            <a:extLst>
              <a:ext uri="{FF2B5EF4-FFF2-40B4-BE49-F238E27FC236}">
                <a16:creationId xmlns:a16="http://schemas.microsoft.com/office/drawing/2014/main" id="{ED2FCFA2-8C9A-4840-89B4-49B1CD0F787D}"/>
              </a:ext>
            </a:extLst>
          </p:cNvPr>
          <p:cNvSpPr/>
          <p:nvPr userDrawn="1"/>
        </p:nvSpPr>
        <p:spPr>
          <a:xfrm>
            <a:off x="929148" y="693174"/>
            <a:ext cx="8377084" cy="5471652"/>
          </a:xfrm>
          <a:prstGeom prst="rect">
            <a:avLst/>
          </a:prstGeom>
          <a:solidFill>
            <a:schemeClr val="bg1"/>
          </a:solidFill>
          <a:ln>
            <a:noFill/>
          </a:ln>
          <a:effectLst>
            <a:outerShdw blurRad="251767" dist="167481" dir="2700000" sx="99339" sy="99339"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8699D141-AC68-704E-AB78-3AC975F371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4547" b="19250"/>
          <a:stretch/>
        </p:blipFill>
        <p:spPr>
          <a:xfrm>
            <a:off x="2180303" y="1167062"/>
            <a:ext cx="6096000" cy="4271211"/>
          </a:xfrm>
          <a:prstGeom prst="rect">
            <a:avLst/>
          </a:prstGeom>
        </p:spPr>
      </p:pic>
      <p:sp>
        <p:nvSpPr>
          <p:cNvPr id="9" name="Rectangle 8">
            <a:extLst>
              <a:ext uri="{FF2B5EF4-FFF2-40B4-BE49-F238E27FC236}">
                <a16:creationId xmlns:a16="http://schemas.microsoft.com/office/drawing/2014/main" id="{615294B3-B647-DD46-B17D-ED338DA2350C}"/>
              </a:ext>
            </a:extLst>
          </p:cNvPr>
          <p:cNvSpPr/>
          <p:nvPr userDrawn="1"/>
        </p:nvSpPr>
        <p:spPr>
          <a:xfrm>
            <a:off x="10456606" y="0"/>
            <a:ext cx="17424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with low confidence">
            <a:extLst>
              <a:ext uri="{FF2B5EF4-FFF2-40B4-BE49-F238E27FC236}">
                <a16:creationId xmlns:a16="http://schemas.microsoft.com/office/drawing/2014/main" id="{7DB21F06-A362-8642-9AD7-AF1D9E5F622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6574" y="5082610"/>
            <a:ext cx="1762432" cy="1762432"/>
          </a:xfrm>
          <a:prstGeom prst="rect">
            <a:avLst/>
          </a:prstGeom>
        </p:spPr>
      </p:pic>
    </p:spTree>
    <p:extLst>
      <p:ext uri="{BB962C8B-B14F-4D97-AF65-F5344CB8AC3E}">
        <p14:creationId xmlns:p14="http://schemas.microsoft.com/office/powerpoint/2010/main" val="106535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9"/>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338555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ib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laughing&#10;&#10;Description automatically generated with medium confidence">
            <a:extLst>
              <a:ext uri="{FF2B5EF4-FFF2-40B4-BE49-F238E27FC236}">
                <a16:creationId xmlns:a16="http://schemas.microsoft.com/office/drawing/2014/main" id="{FFD22BFA-1EF5-DA43-B29B-6221C955C75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49381"/>
            <a:ext cx="12192000" cy="5818910"/>
          </a:xfrm>
          <a:prstGeom prst="rect">
            <a:avLst/>
          </a:prstGeom>
        </p:spPr>
      </p:pic>
      <p:sp>
        <p:nvSpPr>
          <p:cNvPr id="5" name="Rectangle 4">
            <a:extLst>
              <a:ext uri="{FF2B5EF4-FFF2-40B4-BE49-F238E27FC236}">
                <a16:creationId xmlns:a16="http://schemas.microsoft.com/office/drawing/2014/main" id="{074BAA74-2A5A-EB4E-A379-D507DF8DB541}"/>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231" y="4411673"/>
            <a:ext cx="2424288" cy="2446327"/>
          </a:xfrm>
          <a:prstGeom prst="rect">
            <a:avLst/>
          </a:prstGeom>
        </p:spPr>
      </p:pic>
      <p:pic>
        <p:nvPicPr>
          <p:cNvPr id="10" name="Picture 9" descr="A black background with a white logo&#10;&#10;Description automatically generated with low confidence">
            <a:extLst>
              <a:ext uri="{FF2B5EF4-FFF2-40B4-BE49-F238E27FC236}">
                <a16:creationId xmlns:a16="http://schemas.microsoft.com/office/drawing/2014/main" id="{41D0A0F1-9E62-5A4E-AB41-E23B5CE865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8687"/>
          <a:stretch/>
        </p:blipFill>
        <p:spPr>
          <a:xfrm>
            <a:off x="6599190" y="5171996"/>
            <a:ext cx="5445028" cy="1402948"/>
          </a:xfrm>
          <a:prstGeom prst="rect">
            <a:avLst/>
          </a:prstGeom>
        </p:spPr>
      </p:pic>
    </p:spTree>
    <p:extLst>
      <p:ext uri="{BB962C8B-B14F-4D97-AF65-F5344CB8AC3E}">
        <p14:creationId xmlns:p14="http://schemas.microsoft.com/office/powerpoint/2010/main" val="301721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eas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pic>
        <p:nvPicPr>
          <p:cNvPr id="3" name="Picture 2" descr="A picture containing person, outdoor, person, suit&#10;&#10;Description automatically generated">
            <a:extLst>
              <a:ext uri="{FF2B5EF4-FFF2-40B4-BE49-F238E27FC236}">
                <a16:creationId xmlns:a16="http://schemas.microsoft.com/office/drawing/2014/main" id="{39CEB189-866F-AF49-B0F1-D3D4D30C47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482109" y="0"/>
            <a:ext cx="8422409" cy="6858000"/>
          </a:xfrm>
          <a:prstGeom prst="rect">
            <a:avLst/>
          </a:prstGeom>
        </p:spPr>
      </p:pic>
      <p:pic>
        <p:nvPicPr>
          <p:cNvPr id="10" name="Picture 9" descr="Logo, icon&#10;&#10;Description automatically generated">
            <a:extLst>
              <a:ext uri="{FF2B5EF4-FFF2-40B4-BE49-F238E27FC236}">
                <a16:creationId xmlns:a16="http://schemas.microsoft.com/office/drawing/2014/main" id="{735C72F3-1C82-1D48-9F76-C12C3D2183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70478" y="152400"/>
            <a:ext cx="2424288" cy="2446327"/>
          </a:xfrm>
          <a:prstGeom prst="rect">
            <a:avLst/>
          </a:prstGeom>
        </p:spPr>
      </p:pic>
      <p:sp>
        <p:nvSpPr>
          <p:cNvPr id="11" name="Rectangle 10">
            <a:extLst>
              <a:ext uri="{FF2B5EF4-FFF2-40B4-BE49-F238E27FC236}">
                <a16:creationId xmlns:a16="http://schemas.microsoft.com/office/drawing/2014/main" id="{BEBD7050-A622-484B-87EE-B2A698CBC2DB}"/>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with low confidence">
            <a:extLst>
              <a:ext uri="{FF2B5EF4-FFF2-40B4-BE49-F238E27FC236}">
                <a16:creationId xmlns:a16="http://schemas.microsoft.com/office/drawing/2014/main" id="{61F168B8-A95F-8C47-8BDA-D5F0AE1C4EC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5091" y="3552289"/>
            <a:ext cx="5394036" cy="1709222"/>
          </a:xfrm>
          <a:prstGeom prst="rect">
            <a:avLst/>
          </a:prstGeom>
        </p:spPr>
      </p:pic>
    </p:spTree>
    <p:extLst>
      <p:ext uri="{BB962C8B-B14F-4D97-AF65-F5344CB8AC3E}">
        <p14:creationId xmlns:p14="http://schemas.microsoft.com/office/powerpoint/2010/main" val="1832581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stimon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1"/>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1529120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A080F-9091-EB47-94AA-E774A4C9287C}"/>
              </a:ext>
            </a:extLst>
          </p:cNvPr>
          <p:cNvSpPr>
            <a:spLocks noGrp="1"/>
          </p:cNvSpPr>
          <p:nvPr>
            <p:ph type="title"/>
          </p:nvPr>
        </p:nvSpPr>
        <p:spPr>
          <a:xfrm>
            <a:off x="1316182" y="365125"/>
            <a:ext cx="10037618" cy="1325563"/>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85D2627-B32C-AA41-B7A5-2F3465FDEFAD}"/>
              </a:ext>
            </a:extLst>
          </p:cNvPr>
          <p:cNvSpPr>
            <a:spLocks noGrp="1"/>
          </p:cNvSpPr>
          <p:nvPr>
            <p:ph idx="1"/>
          </p:nvPr>
        </p:nvSpPr>
        <p:spPr>
          <a:xfrm>
            <a:off x="1316182" y="1825625"/>
            <a:ext cx="10037618" cy="435133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a:extLst>
              <a:ext uri="{FF2B5EF4-FFF2-40B4-BE49-F238E27FC236}">
                <a16:creationId xmlns:a16="http://schemas.microsoft.com/office/drawing/2014/main" id="{CFE7534E-3C83-0B4D-8F0C-AB8AF22EEA54}"/>
              </a:ext>
            </a:extLst>
          </p:cNvPr>
          <p:cNvSpPr/>
          <p:nvPr userDrawn="1"/>
        </p:nvSpPr>
        <p:spPr>
          <a:xfrm>
            <a:off x="-1" y="0"/>
            <a:ext cx="108065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9462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ble Verse or Quote">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89449"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spTree>
    <p:extLst>
      <p:ext uri="{BB962C8B-B14F-4D97-AF65-F5344CB8AC3E}">
        <p14:creationId xmlns:p14="http://schemas.microsoft.com/office/powerpoint/2010/main" val="108888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e Verse or Quote Opt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A2691EA-4C4D-6546-B3E6-347211AABF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11085449" cy="6858000"/>
          </a:xfrm>
          <a:prstGeom prst="rect">
            <a:avLst/>
          </a:prstGeom>
        </p:spPr>
      </p:pic>
      <p:sp>
        <p:nvSpPr>
          <p:cNvPr id="10" name="Rectangle 9">
            <a:extLst>
              <a:ext uri="{FF2B5EF4-FFF2-40B4-BE49-F238E27FC236}">
                <a16:creationId xmlns:a16="http://schemas.microsoft.com/office/drawing/2014/main" id="{8E772C35-C558-AD47-A937-C9AAF6CAB130}"/>
              </a:ext>
            </a:extLst>
          </p:cNvPr>
          <p:cNvSpPr/>
          <p:nvPr userDrawn="1"/>
        </p:nvSpPr>
        <p:spPr>
          <a:xfrm>
            <a:off x="1772356" y="1614311"/>
            <a:ext cx="8647288" cy="3951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ED9C0FA-8347-8A49-9543-C3E6570225A0}"/>
              </a:ext>
            </a:extLst>
          </p:cNvPr>
          <p:cNvSpPr>
            <a:spLocks noGrp="1"/>
          </p:cNvSpPr>
          <p:nvPr>
            <p:ph sz="half" idx="2" hasCustomPrompt="1"/>
          </p:nvPr>
        </p:nvSpPr>
        <p:spPr>
          <a:xfrm>
            <a:off x="1772356" y="1885244"/>
            <a:ext cx="8647288" cy="3409245"/>
          </a:xfrm>
        </p:spPr>
        <p:txBody>
          <a:bodyPr anchor="ctr"/>
          <a:lstStyle>
            <a:lvl1pPr marL="0" indent="0">
              <a:buNone/>
              <a:defRPr/>
            </a:lvl1pPr>
            <a:lvl2pPr marL="457200" indent="0" algn="ctr">
              <a:buNone/>
              <a:defRPr>
                <a:solidFill>
                  <a:schemeClr val="bg1"/>
                </a:solidFill>
              </a:defRPr>
            </a:lvl2pPr>
            <a:lvl3pPr marL="914400" indent="0">
              <a:buNone/>
              <a:defRPr/>
            </a:lvl3pPr>
            <a:lvl4pPr marL="1371600" indent="0">
              <a:buNone/>
              <a:defRPr/>
            </a:lvl4pPr>
            <a:lvl5pPr marL="1828800" indent="0">
              <a:buNone/>
              <a:defRPr/>
            </a:lvl5pPr>
          </a:lstStyle>
          <a:p>
            <a:pPr lvl="1"/>
            <a:r>
              <a:rPr lang="en-GB" dirty="0"/>
              <a:t>“Second level”</a:t>
            </a:r>
          </a:p>
        </p:txBody>
      </p:sp>
      <p:pic>
        <p:nvPicPr>
          <p:cNvPr id="3" name="Picture 2" descr="Icon&#10;&#10;Description automatically generated">
            <a:extLst>
              <a:ext uri="{FF2B5EF4-FFF2-40B4-BE49-F238E27FC236}">
                <a16:creationId xmlns:a16="http://schemas.microsoft.com/office/drawing/2014/main" id="{66D86DCD-A1BF-A741-9F8F-A2C21DBD24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73" y="247650"/>
            <a:ext cx="1358900" cy="1282700"/>
          </a:xfrm>
          <a:prstGeom prst="rect">
            <a:avLst/>
          </a:prstGeom>
        </p:spPr>
      </p:pic>
    </p:spTree>
    <p:extLst>
      <p:ext uri="{BB962C8B-B14F-4D97-AF65-F5344CB8AC3E}">
        <p14:creationId xmlns:p14="http://schemas.microsoft.com/office/powerpoint/2010/main" val="2863104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280FA5-E09D-7941-8991-5672DC104F05}"/>
              </a:ext>
            </a:extLst>
          </p:cNvPr>
          <p:cNvSpPr/>
          <p:nvPr userDrawn="1"/>
        </p:nvSpPr>
        <p:spPr>
          <a:xfrm>
            <a:off x="6254043"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19598"/>
            <a:ext cx="1272289" cy="1283855"/>
          </a:xfrm>
          <a:prstGeom prst="rect">
            <a:avLst/>
          </a:prstGeom>
        </p:spPr>
      </p:pic>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6774302" y="2154901"/>
            <a:ext cx="4897438" cy="3867208"/>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6774301" y="740672"/>
            <a:ext cx="4897437" cy="1325563"/>
          </a:xfrm>
        </p:spPr>
        <p:txBody>
          <a:bodyPr/>
          <a:lstStyle/>
          <a:p>
            <a:r>
              <a:rPr lang="en-GB"/>
              <a:t>Click to edit Master title style</a:t>
            </a:r>
            <a:endParaRPr lang="en-US" dirty="0"/>
          </a:p>
        </p:txBody>
      </p:sp>
      <p:pic>
        <p:nvPicPr>
          <p:cNvPr id="8" name="Picture 7" descr="Text&#10;&#10;Description automatically generated">
            <a:extLst>
              <a:ext uri="{FF2B5EF4-FFF2-40B4-BE49-F238E27FC236}">
                <a16:creationId xmlns:a16="http://schemas.microsoft.com/office/drawing/2014/main" id="{C7D0BCF5-28D8-6042-A0D0-842AE38927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
        <p:nvSpPr>
          <p:cNvPr id="9" name="Rectangle 8">
            <a:extLst>
              <a:ext uri="{FF2B5EF4-FFF2-40B4-BE49-F238E27FC236}">
                <a16:creationId xmlns:a16="http://schemas.microsoft.com/office/drawing/2014/main" id="{844E8C13-CA01-3F49-8653-E451BC56E387}"/>
              </a:ext>
            </a:extLst>
          </p:cNvPr>
          <p:cNvSpPr/>
          <p:nvPr userDrawn="1"/>
        </p:nvSpPr>
        <p:spPr>
          <a:xfrm>
            <a:off x="1358927" y="-95219"/>
            <a:ext cx="4286252" cy="697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43053FE3-37B0-DB45-8EE3-A1EED32C85B0}"/>
              </a:ext>
            </a:extLst>
          </p:cNvPr>
          <p:cNvSpPr>
            <a:spLocks noGrp="1"/>
          </p:cNvSpPr>
          <p:nvPr>
            <p:ph type="pic" sz="quarter" idx="12"/>
          </p:nvPr>
        </p:nvSpPr>
        <p:spPr>
          <a:xfrm>
            <a:off x="1358927" y="740673"/>
            <a:ext cx="4286250" cy="5126088"/>
          </a:xfrm>
        </p:spPr>
        <p:txBody>
          <a:bodyPr/>
          <a:lstStyle/>
          <a:p>
            <a:r>
              <a:rPr lang="en-GB"/>
              <a:t>Click icon to add picture</a:t>
            </a:r>
            <a:endParaRPr lang="en-US" dirty="0"/>
          </a:p>
        </p:txBody>
      </p:sp>
    </p:spTree>
    <p:extLst>
      <p:ext uri="{BB962C8B-B14F-4D97-AF65-F5344CB8AC3E}">
        <p14:creationId xmlns:p14="http://schemas.microsoft.com/office/powerpoint/2010/main" val="1013556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Image and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6D0390-E931-C147-9471-BDDFC7CCC1FB}"/>
              </a:ext>
            </a:extLst>
          </p:cNvPr>
          <p:cNvSpPr/>
          <p:nvPr userDrawn="1"/>
        </p:nvSpPr>
        <p:spPr>
          <a:xfrm>
            <a:off x="5937955" y="740672"/>
            <a:ext cx="6254045" cy="51260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280FA5-E09D-7941-8991-5672DC104F05}"/>
              </a:ext>
            </a:extLst>
          </p:cNvPr>
          <p:cNvSpPr/>
          <p:nvPr userDrawn="1"/>
        </p:nvSpPr>
        <p:spPr>
          <a:xfrm>
            <a:off x="0" y="0"/>
            <a:ext cx="59379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287D7A-1FCE-B640-A9E9-3DFDD676C9CB}"/>
              </a:ext>
            </a:extLst>
          </p:cNvPr>
          <p:cNvSpPr>
            <a:spLocks noGrp="1"/>
          </p:cNvSpPr>
          <p:nvPr>
            <p:ph type="pic" sz="quarter" idx="10"/>
          </p:nvPr>
        </p:nvSpPr>
        <p:spPr>
          <a:xfrm>
            <a:off x="6799223" y="740672"/>
            <a:ext cx="4286250" cy="5126088"/>
          </a:xfrm>
        </p:spPr>
        <p:txBody>
          <a:bodyPr/>
          <a:lstStyle/>
          <a:p>
            <a:r>
              <a:rPr lang="en-GB"/>
              <a:t>Click icon to add picture</a:t>
            </a:r>
            <a:endParaRPr lang="en-US" dirty="0"/>
          </a:p>
        </p:txBody>
      </p:sp>
      <p:sp>
        <p:nvSpPr>
          <p:cNvPr id="5" name="Text Placeholder 4">
            <a:extLst>
              <a:ext uri="{FF2B5EF4-FFF2-40B4-BE49-F238E27FC236}">
                <a16:creationId xmlns:a16="http://schemas.microsoft.com/office/drawing/2014/main" id="{7448B6E4-70F1-E247-B097-214E896B38C1}"/>
              </a:ext>
            </a:extLst>
          </p:cNvPr>
          <p:cNvSpPr>
            <a:spLocks noGrp="1"/>
          </p:cNvSpPr>
          <p:nvPr>
            <p:ph type="body" sz="quarter" idx="11"/>
          </p:nvPr>
        </p:nvSpPr>
        <p:spPr>
          <a:xfrm>
            <a:off x="747739" y="2154901"/>
            <a:ext cx="4897438" cy="371185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Title 6">
            <a:extLst>
              <a:ext uri="{FF2B5EF4-FFF2-40B4-BE49-F238E27FC236}">
                <a16:creationId xmlns:a16="http://schemas.microsoft.com/office/drawing/2014/main" id="{1F2532C6-3816-DA42-A4A5-B3FA4F458674}"/>
              </a:ext>
            </a:extLst>
          </p:cNvPr>
          <p:cNvSpPr>
            <a:spLocks noGrp="1"/>
          </p:cNvSpPr>
          <p:nvPr>
            <p:ph type="title"/>
          </p:nvPr>
        </p:nvSpPr>
        <p:spPr>
          <a:xfrm>
            <a:off x="747738" y="740672"/>
            <a:ext cx="4897437" cy="1325563"/>
          </a:xfrm>
        </p:spPr>
        <p:txBody>
          <a:bodyPr/>
          <a:lstStyle/>
          <a:p>
            <a:r>
              <a:rPr lang="en-GB"/>
              <a:t>Click to edit Master title style</a:t>
            </a:r>
            <a:endParaRPr lang="en-US" dirty="0"/>
          </a:p>
        </p:txBody>
      </p:sp>
    </p:spTree>
    <p:extLst>
      <p:ext uri="{BB962C8B-B14F-4D97-AF65-F5344CB8AC3E}">
        <p14:creationId xmlns:p14="http://schemas.microsoft.com/office/powerpoint/2010/main" val="1919334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EE22CF92-08AB-4A4C-AAB9-F710DF951406}"/>
              </a:ext>
            </a:extLst>
          </p:cNvPr>
          <p:cNvSpPr>
            <a:spLocks noGrp="1"/>
          </p:cNvSpPr>
          <p:nvPr>
            <p:ph type="media" sz="quarter" idx="10"/>
          </p:nvPr>
        </p:nvSpPr>
        <p:spPr>
          <a:xfrm>
            <a:off x="902873" y="586203"/>
            <a:ext cx="10386253" cy="5437187"/>
          </a:xfrm>
        </p:spPr>
        <p:txBody>
          <a:bodyPr/>
          <a:lstStyle/>
          <a:p>
            <a:endParaRPr lang="en-US"/>
          </a:p>
        </p:txBody>
      </p:sp>
    </p:spTree>
    <p:extLst>
      <p:ext uri="{BB962C8B-B14F-4D97-AF65-F5344CB8AC3E}">
        <p14:creationId xmlns:p14="http://schemas.microsoft.com/office/powerpoint/2010/main" val="1296659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720847-DE42-3443-9E31-D8FD211537B8}"/>
              </a:ext>
            </a:extLst>
          </p:cNvPr>
          <p:cNvSpPr/>
          <p:nvPr userDrawn="1"/>
        </p:nvSpPr>
        <p:spPr>
          <a:xfrm>
            <a:off x="-51506" y="0"/>
            <a:ext cx="12282311" cy="28527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E9EDE8-48DC-644E-886E-2EC47BF9F943}"/>
              </a:ext>
            </a:extLst>
          </p:cNvPr>
          <p:cNvSpPr/>
          <p:nvPr userDrawn="1"/>
        </p:nvSpPr>
        <p:spPr>
          <a:xfrm>
            <a:off x="1556456" y="1693333"/>
            <a:ext cx="9066388" cy="439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B9D7A-5C74-B945-9232-E23ECD765B4E}"/>
              </a:ext>
            </a:extLst>
          </p:cNvPr>
          <p:cNvSpPr>
            <a:spLocks noGrp="1"/>
          </p:cNvSpPr>
          <p:nvPr>
            <p:ph type="title"/>
          </p:nvPr>
        </p:nvSpPr>
        <p:spPr>
          <a:xfrm>
            <a:off x="1579033" y="1709738"/>
            <a:ext cx="9021234" cy="2852737"/>
          </a:xfrm>
        </p:spPr>
        <p:txBody>
          <a:bodyPr anchor="ctr"/>
          <a:lstStyle>
            <a:lvl1pPr algn="ct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BCC439B2-7047-484A-B0B6-4F58EEC08648}"/>
              </a:ext>
            </a:extLst>
          </p:cNvPr>
          <p:cNvSpPr>
            <a:spLocks noGrp="1"/>
          </p:cNvSpPr>
          <p:nvPr>
            <p:ph type="body" idx="1"/>
          </p:nvPr>
        </p:nvSpPr>
        <p:spPr>
          <a:xfrm>
            <a:off x="1556456" y="4589463"/>
            <a:ext cx="906638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3831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5C17EFE4-F168-D243-8DB2-D96DC9E5F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42" y="-5885583"/>
            <a:ext cx="12231084" cy="7566746"/>
          </a:xfrm>
          <a:prstGeom prst="rect">
            <a:avLst/>
          </a:prstGeom>
        </p:spPr>
      </p:pic>
      <p:sp>
        <p:nvSpPr>
          <p:cNvPr id="2" name="Title 1">
            <a:extLst>
              <a:ext uri="{FF2B5EF4-FFF2-40B4-BE49-F238E27FC236}">
                <a16:creationId xmlns:a16="http://schemas.microsoft.com/office/drawing/2014/main" id="{59683A45-8D67-6A44-B070-6A24AE07552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42999C-408D-CB49-A016-A196D51A9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215FA6-6956-7D40-B6AE-B6E66B01F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821C072-2EA7-D34E-A472-1B5EE3051F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FF34FA-DFB8-1D4B-B994-541562ACD1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7118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517410-0164-CB44-9678-7FD76351285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0A488-183A-F44A-8F86-6971DEC00585}"/>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96156AE-F7A6-324B-9486-AFCF41748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FBCB84-A209-BB42-8265-068BA44A4F8B}"/>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598800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40DF3A-9752-354F-9765-82DE7EEE9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Rectangle 7">
            <a:extLst>
              <a:ext uri="{FF2B5EF4-FFF2-40B4-BE49-F238E27FC236}">
                <a16:creationId xmlns:a16="http://schemas.microsoft.com/office/drawing/2014/main" id="{D0A7A854-05A7-2247-9CE8-3B2AAA41793A}"/>
              </a:ext>
            </a:extLst>
          </p:cNvPr>
          <p:cNvSpPr/>
          <p:nvPr userDrawn="1"/>
        </p:nvSpPr>
        <p:spPr>
          <a:xfrm>
            <a:off x="0" y="0"/>
            <a:ext cx="50014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5DEF74D-2639-534C-9B96-3638B7AA6464}"/>
              </a:ext>
            </a:extLst>
          </p:cNvPr>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GB"/>
              <a:t>Click to edit Master title style</a:t>
            </a:r>
            <a:endParaRPr lang="en-US" dirty="0"/>
          </a:p>
        </p:txBody>
      </p:sp>
      <p:sp>
        <p:nvSpPr>
          <p:cNvPr id="10" name="Text Placeholder 3">
            <a:extLst>
              <a:ext uri="{FF2B5EF4-FFF2-40B4-BE49-F238E27FC236}">
                <a16:creationId xmlns:a16="http://schemas.microsoft.com/office/drawing/2014/main" id="{0BD79E1E-A607-9B45-8D0E-6BDC11D06670}"/>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81175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328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BC345-1ADC-3942-AF2D-ED332C16F210}"/>
              </a:ext>
            </a:extLst>
          </p:cNvPr>
          <p:cNvSpPr>
            <a:spLocks noGrp="1"/>
          </p:cNvSpPr>
          <p:nvPr>
            <p:ph type="body" sz="quarter" idx="10" hasCustomPrompt="1"/>
          </p:nvPr>
        </p:nvSpPr>
        <p:spPr>
          <a:xfrm>
            <a:off x="2289969" y="1547018"/>
            <a:ext cx="7612062" cy="3763963"/>
          </a:xfrm>
          <a:solidFill>
            <a:schemeClr val="bg1"/>
          </a:solidFill>
        </p:spPr>
        <p:txBody>
          <a:bodyPr/>
          <a:lstStyle>
            <a:lvl1pPr marL="0" indent="0">
              <a:buNone/>
              <a:defRPr/>
            </a:lvl1pPr>
          </a:lstStyle>
          <a:p>
            <a:pPr lvl="0"/>
            <a:r>
              <a:rPr lang="en-GB" dirty="0"/>
              <a:t>Insert text here</a:t>
            </a:r>
            <a:endParaRPr lang="en-US" dirty="0"/>
          </a:p>
        </p:txBody>
      </p:sp>
    </p:spTree>
    <p:extLst>
      <p:ext uri="{BB962C8B-B14F-4D97-AF65-F5344CB8AC3E}">
        <p14:creationId xmlns:p14="http://schemas.microsoft.com/office/powerpoint/2010/main" val="2826553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5C707-DD60-864D-B5C2-6C60EB331A6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9BDF542-BD21-574D-BC4A-C9673955C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0B11298-4D98-C444-9312-A2A964D29670}"/>
              </a:ext>
            </a:extLst>
          </p:cNvPr>
          <p:cNvSpPr>
            <a:spLocks noGrp="1"/>
          </p:cNvSpPr>
          <p:nvPr>
            <p:ph type="dt" sz="half" idx="10"/>
          </p:nvPr>
        </p:nvSpPr>
        <p:spPr/>
        <p:txBody>
          <a:bodyPr/>
          <a:lstStyle/>
          <a:p>
            <a:fld id="{45EED765-4386-774D-B5F0-990144620AE1}" type="datetimeFigureOut">
              <a:rPr lang="en-US" smtClean="0"/>
              <a:t>8/26/22</a:t>
            </a:fld>
            <a:endParaRPr lang="en-US"/>
          </a:p>
        </p:txBody>
      </p:sp>
      <p:sp>
        <p:nvSpPr>
          <p:cNvPr id="5" name="Footer Placeholder 4">
            <a:extLst>
              <a:ext uri="{FF2B5EF4-FFF2-40B4-BE49-F238E27FC236}">
                <a16:creationId xmlns:a16="http://schemas.microsoft.com/office/drawing/2014/main" id="{2E58FF6A-D7DF-054D-BEA2-616C13F58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686AF-1A77-114D-9510-D79765374F63}"/>
              </a:ext>
            </a:extLst>
          </p:cNvPr>
          <p:cNvSpPr>
            <a:spLocks noGrp="1"/>
          </p:cNvSpPr>
          <p:nvPr>
            <p:ph type="sldNum" sz="quarter" idx="12"/>
          </p:nvPr>
        </p:nvSpPr>
        <p:spPr/>
        <p:txBody>
          <a:bodyPr/>
          <a:lstStyle/>
          <a:p>
            <a:fld id="{EB18AD64-93A8-404C-8C70-071E414F4828}" type="slidenum">
              <a:rPr lang="en-US" smtClean="0"/>
              <a:t>‹#›</a:t>
            </a:fld>
            <a:endParaRPr lang="en-US"/>
          </a:p>
        </p:txBody>
      </p:sp>
    </p:spTree>
    <p:extLst>
      <p:ext uri="{BB962C8B-B14F-4D97-AF65-F5344CB8AC3E}">
        <p14:creationId xmlns:p14="http://schemas.microsoft.com/office/powerpoint/2010/main" val="1149541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WKrause We Exist for Those Who Are Not Here Yet WIP v3 1.2.jpg">
            <a:extLst>
              <a:ext uri="{FF2B5EF4-FFF2-40B4-BE49-F238E27FC236}">
                <a16:creationId xmlns:a16="http://schemas.microsoft.com/office/drawing/2014/main" id="{87BB2C7B-3BBE-C844-A6B4-0626A84F79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7322"/>
            <a:ext cx="12192000" cy="6420678"/>
          </a:xfrm>
          <a:prstGeom prst="rect">
            <a:avLst/>
          </a:prstGeom>
        </p:spPr>
      </p:pic>
      <p:pic>
        <p:nvPicPr>
          <p:cNvPr id="3" name="Picture 2" descr="Icon&#10;&#10;Description automatically generated">
            <a:extLst>
              <a:ext uri="{FF2B5EF4-FFF2-40B4-BE49-F238E27FC236}">
                <a16:creationId xmlns:a16="http://schemas.microsoft.com/office/drawing/2014/main" id="{308A57F5-EA3C-B742-945D-79B33EEA8A62}"/>
              </a:ext>
            </a:extLst>
          </p:cNvPr>
          <p:cNvPicPr>
            <a:picLocks noChangeAspect="1"/>
          </p:cNvPicPr>
          <p:nvPr userDrawn="1"/>
        </p:nvPicPr>
        <p:blipFill>
          <a:blip r:embed="rId3"/>
          <a:stretch>
            <a:fillRect/>
          </a:stretch>
        </p:blipFill>
        <p:spPr>
          <a:xfrm>
            <a:off x="0" y="2494721"/>
            <a:ext cx="12192000" cy="2217529"/>
          </a:xfrm>
          <a:prstGeom prst="rect">
            <a:avLst/>
          </a:prstGeom>
        </p:spPr>
      </p:pic>
      <p:sp>
        <p:nvSpPr>
          <p:cNvPr id="7" name="Rectangle 6">
            <a:extLst>
              <a:ext uri="{FF2B5EF4-FFF2-40B4-BE49-F238E27FC236}">
                <a16:creationId xmlns:a16="http://schemas.microsoft.com/office/drawing/2014/main" id="{5E943FCC-EDE7-A141-A6C7-4E668125E677}"/>
              </a:ext>
            </a:extLst>
          </p:cNvPr>
          <p:cNvSpPr/>
          <p:nvPr userDrawn="1"/>
        </p:nvSpPr>
        <p:spPr>
          <a:xfrm>
            <a:off x="0" y="0"/>
            <a:ext cx="12192000" cy="4373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ogo&#10;&#10;Description automatically generated">
            <a:extLst>
              <a:ext uri="{FF2B5EF4-FFF2-40B4-BE49-F238E27FC236}">
                <a16:creationId xmlns:a16="http://schemas.microsoft.com/office/drawing/2014/main" id="{CBFBFB93-C421-6949-BDD5-B27DB92EC9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43293"/>
            <a:ext cx="4054583" cy="523907"/>
          </a:xfrm>
          <a:prstGeom prst="rect">
            <a:avLst/>
          </a:prstGeom>
        </p:spPr>
      </p:pic>
    </p:spTree>
    <p:extLst>
      <p:ext uri="{BB962C8B-B14F-4D97-AF65-F5344CB8AC3E}">
        <p14:creationId xmlns:p14="http://schemas.microsoft.com/office/powerpoint/2010/main" val="4164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 T's Overview with Audio">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pic>
        <p:nvPicPr>
          <p:cNvPr id="2" name="8 T's Jingle - Anna Beaden &amp; Kemy Ogendi.mp3" descr="8 T's Jingle - Anna Beaden &amp; Kemy Ogendi.mp3">
            <a:hlinkClick r:id="" action="ppaction://media"/>
            <a:extLst>
              <a:ext uri="{FF2B5EF4-FFF2-40B4-BE49-F238E27FC236}">
                <a16:creationId xmlns:a16="http://schemas.microsoft.com/office/drawing/2014/main" id="{16F199C7-5DBE-6249-92D1-EE465EFF091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pic>
        <p:nvPicPr>
          <p:cNvPr id="4" name="8 T's Jingle - Anna Beaden &amp; Kemy Ogendi.mp3" descr="8 T's Jingle - Anna Beaden &amp; Kemy Ogendi.mp3">
            <a:hlinkClick r:id="" action="ppaction://media"/>
            <a:extLst>
              <a:ext uri="{FF2B5EF4-FFF2-40B4-BE49-F238E27FC236}">
                <a16:creationId xmlns:a16="http://schemas.microsoft.com/office/drawing/2014/main" id="{FECAF695-1700-BE44-8B5A-ED4EBEC9A12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21"/>
          <a:stretch>
            <a:fillRect/>
          </a:stretch>
        </p:blipFill>
        <p:spPr>
          <a:xfrm>
            <a:off x="5689600" y="3022600"/>
            <a:ext cx="812800" cy="812800"/>
          </a:xfrm>
          <a:prstGeom prst="rect">
            <a:avLst/>
          </a:prstGeom>
        </p:spPr>
      </p:pic>
      <p:sp>
        <p:nvSpPr>
          <p:cNvPr id="31" name="TextBox 30">
            <a:extLst>
              <a:ext uri="{FF2B5EF4-FFF2-40B4-BE49-F238E27FC236}">
                <a16:creationId xmlns:a16="http://schemas.microsoft.com/office/drawing/2014/main" id="{6DC54BA3-5B89-874D-9356-50B361EB8EE4}"/>
              </a:ext>
            </a:extLst>
          </p:cNvPr>
          <p:cNvSpPr txBox="1"/>
          <p:nvPr userDrawn="1"/>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12644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250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400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450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550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850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1050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
                </p:tgtEl>
              </p:cMediaNode>
            </p:audio>
            <p:audio>
              <p:cMediaNode vol="80000" showWhenStopped="0">
                <p:cTn id="24"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 T's Images &amp; Headings">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1" name="Rectangle 60">
            <a:extLst>
              <a:ext uri="{FF2B5EF4-FFF2-40B4-BE49-F238E27FC236}">
                <a16:creationId xmlns:a16="http://schemas.microsoft.com/office/drawing/2014/main" id="{02F1507C-FA42-E041-A930-C2AB7C02F008}"/>
              </a:ext>
            </a:extLst>
          </p:cNvPr>
          <p:cNvSpPr/>
          <p:nvPr userDrawn="1"/>
        </p:nvSpPr>
        <p:spPr>
          <a:xfrm>
            <a:off x="8721181" y="3647392"/>
            <a:ext cx="2624360" cy="23994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F9965A0-FF4C-2E45-A7A3-220FCEEADE87}"/>
              </a:ext>
            </a:extLst>
          </p:cNvPr>
          <p:cNvSpPr/>
          <p:nvPr userDrawn="1"/>
        </p:nvSpPr>
        <p:spPr>
          <a:xfrm>
            <a:off x="6093718" y="3644659"/>
            <a:ext cx="2626643" cy="2401082"/>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8A62826-8321-714D-B802-9D02D66D57A7}"/>
              </a:ext>
            </a:extLst>
          </p:cNvPr>
          <p:cNvSpPr/>
          <p:nvPr userDrawn="1"/>
        </p:nvSpPr>
        <p:spPr>
          <a:xfrm>
            <a:off x="3478066" y="3648780"/>
            <a:ext cx="261483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3486415-8B2F-A84D-AA5F-A446E06A401B}"/>
              </a:ext>
            </a:extLst>
          </p:cNvPr>
          <p:cNvSpPr/>
          <p:nvPr userDrawn="1"/>
        </p:nvSpPr>
        <p:spPr>
          <a:xfrm>
            <a:off x="835983" y="1251921"/>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F83D788-20E7-274E-9556-34D9D3744961}"/>
              </a:ext>
            </a:extLst>
          </p:cNvPr>
          <p:cNvSpPr/>
          <p:nvPr userDrawn="1"/>
        </p:nvSpPr>
        <p:spPr>
          <a:xfrm>
            <a:off x="6091447" y="1251921"/>
            <a:ext cx="2632815" cy="2395726"/>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C1F2AD6-9285-6849-917D-2AD9627F296D}"/>
              </a:ext>
            </a:extLst>
          </p:cNvPr>
          <p:cNvSpPr/>
          <p:nvPr userDrawn="1"/>
        </p:nvSpPr>
        <p:spPr>
          <a:xfrm>
            <a:off x="3478738" y="1251215"/>
            <a:ext cx="2614160" cy="2395107"/>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3C529E-CD0C-4A4A-A6D8-3756B8BFA967}"/>
              </a:ext>
            </a:extLst>
          </p:cNvPr>
          <p:cNvSpPr/>
          <p:nvPr userDrawn="1"/>
        </p:nvSpPr>
        <p:spPr>
          <a:xfrm>
            <a:off x="8721180" y="1248955"/>
            <a:ext cx="2625793" cy="2399825"/>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0D3286-9C8F-2643-B4E9-C0513065E86B}"/>
              </a:ext>
            </a:extLst>
          </p:cNvPr>
          <p:cNvSpPr/>
          <p:nvPr userDrawn="1"/>
        </p:nvSpPr>
        <p:spPr>
          <a:xfrm>
            <a:off x="836914" y="3648780"/>
            <a:ext cx="2639812" cy="2395471"/>
          </a:xfrm>
          <a:prstGeom prst="rect">
            <a:avLst/>
          </a:prstGeom>
          <a:solidFill>
            <a:schemeClr val="bg1">
              <a:alpha val="67136"/>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6FB252A7-8A6C-1B43-A2E5-5E0AEEE479B3}"/>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282642" y="4506628"/>
            <a:ext cx="2192408" cy="694713"/>
          </a:xfrm>
          <a:prstGeom prst="rect">
            <a:avLst/>
          </a:prstGeom>
        </p:spPr>
      </p:pic>
      <p:pic>
        <p:nvPicPr>
          <p:cNvPr id="42" name="Picture 41">
            <a:extLst>
              <a:ext uri="{FF2B5EF4-FFF2-40B4-BE49-F238E27FC236}">
                <a16:creationId xmlns:a16="http://schemas.microsoft.com/office/drawing/2014/main" id="{C32D5845-1D4B-BF41-9AB4-00C02E49001C}"/>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935811" y="4508673"/>
            <a:ext cx="2192405" cy="694713"/>
          </a:xfrm>
          <a:prstGeom prst="rect">
            <a:avLst/>
          </a:prstGeom>
        </p:spPr>
      </p:pic>
      <p:pic>
        <p:nvPicPr>
          <p:cNvPr id="40" name="Picture 39">
            <a:extLst>
              <a:ext uri="{FF2B5EF4-FFF2-40B4-BE49-F238E27FC236}">
                <a16:creationId xmlns:a16="http://schemas.microsoft.com/office/drawing/2014/main" id="{DA0864C2-1338-A24E-9114-4E9B507913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8935810" y="2088995"/>
            <a:ext cx="2192408" cy="694713"/>
          </a:xfrm>
          <a:prstGeom prst="rect">
            <a:avLst/>
          </a:prstGeom>
        </p:spPr>
      </p:pic>
      <p:pic>
        <p:nvPicPr>
          <p:cNvPr id="44" name="Picture 43">
            <a:extLst>
              <a:ext uri="{FF2B5EF4-FFF2-40B4-BE49-F238E27FC236}">
                <a16:creationId xmlns:a16="http://schemas.microsoft.com/office/drawing/2014/main" id="{2252732F-82C9-514A-B144-1839A4BBC3C2}"/>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715043" y="4508673"/>
            <a:ext cx="2192408" cy="694713"/>
          </a:xfrm>
          <a:prstGeom prst="rect">
            <a:avLst/>
          </a:prstGeom>
        </p:spPr>
      </p:pic>
      <p:pic>
        <p:nvPicPr>
          <p:cNvPr id="52" name="Picture 51">
            <a:extLst>
              <a:ext uri="{FF2B5EF4-FFF2-40B4-BE49-F238E27FC236}">
                <a16:creationId xmlns:a16="http://schemas.microsoft.com/office/drawing/2014/main" id="{22B33553-DD69-C048-8615-95F7AD0ADA2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1074345" y="4495095"/>
            <a:ext cx="2192408" cy="694713"/>
          </a:xfrm>
          <a:prstGeom prst="rect">
            <a:avLst/>
          </a:prstGeom>
        </p:spPr>
      </p:pic>
      <p:pic>
        <p:nvPicPr>
          <p:cNvPr id="46" name="Picture 45" descr="Text&#10;&#10;Description automatically generated with medium confidence">
            <a:extLst>
              <a:ext uri="{FF2B5EF4-FFF2-40B4-BE49-F238E27FC236}">
                <a16:creationId xmlns:a16="http://schemas.microsoft.com/office/drawing/2014/main" id="{B7378BEF-AEB6-5741-9BB3-B12C554ECCF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43664" y="2114191"/>
            <a:ext cx="2192408" cy="694714"/>
          </a:xfrm>
          <a:prstGeom prst="rect">
            <a:avLst/>
          </a:prstGeom>
        </p:spPr>
      </p:pic>
      <p:pic>
        <p:nvPicPr>
          <p:cNvPr id="48" name="Picture 47">
            <a:extLst>
              <a:ext uri="{FF2B5EF4-FFF2-40B4-BE49-F238E27FC236}">
                <a16:creationId xmlns:a16="http://schemas.microsoft.com/office/drawing/2014/main" id="{FC05278C-91A7-2B47-9BFB-A3776824C828}"/>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311553" y="2110992"/>
            <a:ext cx="2192408" cy="694713"/>
          </a:xfrm>
          <a:prstGeom prst="rect">
            <a:avLst/>
          </a:prstGeom>
        </p:spPr>
      </p:pic>
      <p:pic>
        <p:nvPicPr>
          <p:cNvPr id="50" name="Picture 49">
            <a:extLst>
              <a:ext uri="{FF2B5EF4-FFF2-40B4-BE49-F238E27FC236}">
                <a16:creationId xmlns:a16="http://schemas.microsoft.com/office/drawing/2014/main" id="{C2B05626-A123-BD44-A26D-F50596EA0B3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3671387" y="2110992"/>
            <a:ext cx="2192405" cy="694713"/>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34472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450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550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850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1050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 T's Images Only">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F70C09F-DF29-6F46-AB5C-C98DEE7F3B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32" y="-295171"/>
            <a:ext cx="6125318" cy="8595863"/>
          </a:xfrm>
          <a:prstGeom prst="rect">
            <a:avLst/>
          </a:prstGeom>
        </p:spPr>
      </p:pic>
      <p:pic>
        <p:nvPicPr>
          <p:cNvPr id="24" name="Picture 23">
            <a:extLst>
              <a:ext uri="{FF2B5EF4-FFF2-40B4-BE49-F238E27FC236}">
                <a16:creationId xmlns:a16="http://schemas.microsoft.com/office/drawing/2014/main" id="{C71D935B-FA8C-E847-84F3-82F93437753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721796" y="3644928"/>
            <a:ext cx="2629258" cy="2403061"/>
          </a:xfrm>
          <a:prstGeom prst="rect">
            <a:avLst/>
          </a:prstGeom>
        </p:spPr>
      </p:pic>
      <p:pic>
        <p:nvPicPr>
          <p:cNvPr id="32" name="Picture 31">
            <a:extLst>
              <a:ext uri="{FF2B5EF4-FFF2-40B4-BE49-F238E27FC236}">
                <a16:creationId xmlns:a16="http://schemas.microsoft.com/office/drawing/2014/main" id="{D52BDC56-B625-DA45-984B-F5A3D60707D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718153" y="1249457"/>
            <a:ext cx="2627722" cy="2397997"/>
          </a:xfrm>
          <a:prstGeom prst="rect">
            <a:avLst/>
          </a:prstGeom>
        </p:spPr>
      </p:pic>
      <p:pic>
        <p:nvPicPr>
          <p:cNvPr id="34" name="Picture 33">
            <a:extLst>
              <a:ext uri="{FF2B5EF4-FFF2-40B4-BE49-F238E27FC236}">
                <a16:creationId xmlns:a16="http://schemas.microsoft.com/office/drawing/2014/main" id="{6ABD5FD3-5FA5-054D-9654-EAC6F3D432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476726" y="3651643"/>
            <a:ext cx="2622832" cy="2395636"/>
          </a:xfrm>
          <a:prstGeom prst="rect">
            <a:avLst/>
          </a:prstGeom>
        </p:spPr>
      </p:pic>
      <p:pic>
        <p:nvPicPr>
          <p:cNvPr id="30" name="Picture 29">
            <a:extLst>
              <a:ext uri="{FF2B5EF4-FFF2-40B4-BE49-F238E27FC236}">
                <a16:creationId xmlns:a16="http://schemas.microsoft.com/office/drawing/2014/main" id="{364FD68F-4F69-ED40-9076-8C6EFC541B4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5983" y="3653708"/>
            <a:ext cx="2646995" cy="2386996"/>
          </a:xfrm>
          <a:prstGeom prst="rect">
            <a:avLst/>
          </a:prstGeom>
        </p:spPr>
      </p:pic>
      <p:pic>
        <p:nvPicPr>
          <p:cNvPr id="26" name="Picture 25">
            <a:extLst>
              <a:ext uri="{FF2B5EF4-FFF2-40B4-BE49-F238E27FC236}">
                <a16:creationId xmlns:a16="http://schemas.microsoft.com/office/drawing/2014/main" id="{BD5962C2-356F-3C4E-BFB0-23FC5CA42C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6096384" y="1249872"/>
            <a:ext cx="2625407" cy="2405781"/>
          </a:xfrm>
          <a:prstGeom prst="rect">
            <a:avLst/>
          </a:prstGeom>
        </p:spPr>
      </p:pic>
      <p:pic>
        <p:nvPicPr>
          <p:cNvPr id="36" name="Picture 35">
            <a:extLst>
              <a:ext uri="{FF2B5EF4-FFF2-40B4-BE49-F238E27FC236}">
                <a16:creationId xmlns:a16="http://schemas.microsoft.com/office/drawing/2014/main" id="{98F3F8B8-A82B-A047-B4E7-6741D57472F8}"/>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6094093" y="3647455"/>
            <a:ext cx="2627328" cy="2401723"/>
          </a:xfrm>
          <a:prstGeom prst="rect">
            <a:avLst/>
          </a:prstGeom>
        </p:spPr>
      </p:pic>
      <p:pic>
        <p:nvPicPr>
          <p:cNvPr id="22" name="Picture 21">
            <a:extLst>
              <a:ext uri="{FF2B5EF4-FFF2-40B4-BE49-F238E27FC236}">
                <a16:creationId xmlns:a16="http://schemas.microsoft.com/office/drawing/2014/main" id="{87681CE0-37C7-434A-A1B3-9C234C8AA310}"/>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b="-408"/>
          <a:stretch/>
        </p:blipFill>
        <p:spPr>
          <a:xfrm>
            <a:off x="3468278" y="1251819"/>
            <a:ext cx="2627722" cy="2401888"/>
          </a:xfrm>
          <a:prstGeom prst="rect">
            <a:avLst/>
          </a:prstGeom>
        </p:spPr>
      </p:pic>
      <p:pic>
        <p:nvPicPr>
          <p:cNvPr id="28" name="Picture 27" descr="A person holding a person&#10;&#10;Description automatically generated with low confidence">
            <a:extLst>
              <a:ext uri="{FF2B5EF4-FFF2-40B4-BE49-F238E27FC236}">
                <a16:creationId xmlns:a16="http://schemas.microsoft.com/office/drawing/2014/main" id="{84992742-289A-1941-AE18-B01ED99C23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6914" y="1253005"/>
            <a:ext cx="2636376" cy="2401888"/>
          </a:xfrm>
          <a:prstGeom prst="rect">
            <a:avLst/>
          </a:prstGeom>
        </p:spPr>
      </p:pic>
      <p:sp>
        <p:nvSpPr>
          <p:cNvPr id="62" name="TextBox 61">
            <a:extLst>
              <a:ext uri="{FF2B5EF4-FFF2-40B4-BE49-F238E27FC236}">
                <a16:creationId xmlns:a16="http://schemas.microsoft.com/office/drawing/2014/main" id="{66B967B8-853E-714B-946B-999548B4F276}"/>
              </a:ext>
            </a:extLst>
          </p:cNvPr>
          <p:cNvSpPr txBox="1"/>
          <p:nvPr userDrawn="1"/>
        </p:nvSpPr>
        <p:spPr>
          <a:xfrm>
            <a:off x="768085" y="280548"/>
            <a:ext cx="6351626"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accent3"/>
                </a:solidFill>
                <a:effectLst/>
                <a:uLnTx/>
                <a:uFillTx/>
                <a:latin typeface="Open Sans" panose="020B0606030504020204" pitchFamily="34" charset="0"/>
                <a:ea typeface="Open Sans" panose="020B0606030504020204" pitchFamily="34" charset="0"/>
                <a:cs typeface="Open Sans" panose="020B0606030504020204" pitchFamily="34" charset="0"/>
              </a:rPr>
              <a:t>The 8 T’s of Grateful Living</a:t>
            </a:r>
            <a:endParaRPr lang="en-US" sz="2800" b="1" dirty="0">
              <a:solidFill>
                <a:schemeClr val="accent3"/>
              </a:solidFill>
            </a:endParaRPr>
          </a:p>
        </p:txBody>
      </p:sp>
    </p:spTree>
    <p:extLst>
      <p:ext uri="{BB962C8B-B14F-4D97-AF65-F5344CB8AC3E}">
        <p14:creationId xmlns:p14="http://schemas.microsoft.com/office/powerpoint/2010/main" val="2138615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th">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person, outdoor, cellphone, phone&#10;&#10;Description automatically generated">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2A116FB4-678E-794E-BEAA-50697B19F82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15343"/>
          <a:stretch/>
        </p:blipFill>
        <p:spPr>
          <a:xfrm>
            <a:off x="743336" y="3610021"/>
            <a:ext cx="5445028" cy="1460652"/>
          </a:xfrm>
          <a:prstGeom prst="rect">
            <a:avLst/>
          </a:prstGeom>
        </p:spPr>
      </p:pic>
    </p:spTree>
    <p:extLst>
      <p:ext uri="{BB962C8B-B14F-4D97-AF65-F5344CB8AC3E}">
        <p14:creationId xmlns:p14="http://schemas.microsoft.com/office/powerpoint/2010/main" val="156731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m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3155" y="0"/>
            <a:ext cx="8578387" cy="6858000"/>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6098950" y="919090"/>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4" cstate="screen">
            <a:extLst>
              <a:ext uri="{28A0092B-C50C-407E-A947-70E740481C1C}">
                <a14:useLocalDpi xmlns:a14="http://schemas.microsoft.com/office/drawing/2010/main"/>
              </a:ext>
            </a:extLst>
          </a:blip>
          <a:srcRect t="7672" b="7672"/>
          <a:stretch/>
        </p:blipFill>
        <p:spPr>
          <a:xfrm>
            <a:off x="6096000" y="944805"/>
            <a:ext cx="5445028" cy="1460652"/>
          </a:xfrm>
          <a:prstGeom prst="rect">
            <a:avLst/>
          </a:prstGeom>
        </p:spPr>
      </p:pic>
    </p:spTree>
    <p:extLst>
      <p:ext uri="{BB962C8B-B14F-4D97-AF65-F5344CB8AC3E}">
        <p14:creationId xmlns:p14="http://schemas.microsoft.com/office/powerpoint/2010/main" val="154551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len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394E6-0946-D048-A357-C15288387B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30222" y="0"/>
            <a:ext cx="8578387" cy="6858000"/>
          </a:xfrm>
          <a:prstGeom prst="rect">
            <a:avLst/>
          </a:prstGeom>
        </p:spPr>
      </p:pic>
      <p:pic>
        <p:nvPicPr>
          <p:cNvPr id="12" name="Picture 11" descr="Logo, icon&#10;&#10;Description automatically generated">
            <a:extLst>
              <a:ext uri="{FF2B5EF4-FFF2-40B4-BE49-F238E27FC236}">
                <a16:creationId xmlns:a16="http://schemas.microsoft.com/office/drawing/2014/main" id="{57062ACC-6237-AC48-8ED9-4BD0D074B87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18078" y="0"/>
            <a:ext cx="2424288" cy="2446327"/>
          </a:xfrm>
          <a:prstGeom prst="rect">
            <a:avLst/>
          </a:prstGeom>
        </p:spPr>
      </p:pic>
      <p:sp>
        <p:nvSpPr>
          <p:cNvPr id="7" name="Rectangle 6">
            <a:extLst>
              <a:ext uri="{FF2B5EF4-FFF2-40B4-BE49-F238E27FC236}">
                <a16:creationId xmlns:a16="http://schemas.microsoft.com/office/drawing/2014/main" id="{A26762EF-B775-2343-B21C-37BBA8E45FB1}"/>
              </a:ext>
            </a:extLst>
          </p:cNvPr>
          <p:cNvSpPr/>
          <p:nvPr userDrawn="1"/>
        </p:nvSpPr>
        <p:spPr>
          <a:xfrm>
            <a:off x="746286" y="3679382"/>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116FB4-678E-794E-BEAA-50697B19F82E}"/>
              </a:ext>
            </a:extLst>
          </p:cNvPr>
          <p:cNvPicPr>
            <a:picLocks noChangeAspect="1"/>
          </p:cNvPicPr>
          <p:nvPr userDrawn="1"/>
        </p:nvPicPr>
        <p:blipFill>
          <a:blip r:embed="rId5" cstate="screen">
            <a:extLst>
              <a:ext uri="{28A0092B-C50C-407E-A947-70E740481C1C}">
                <a14:useLocalDpi xmlns:a14="http://schemas.microsoft.com/office/drawing/2010/main"/>
              </a:ext>
            </a:extLst>
          </a:blip>
          <a:srcRect t="7672" b="7672"/>
          <a:stretch/>
        </p:blipFill>
        <p:spPr>
          <a:xfrm>
            <a:off x="743336" y="3755300"/>
            <a:ext cx="5445028" cy="1460652"/>
          </a:xfrm>
          <a:prstGeom prst="rect">
            <a:avLst/>
          </a:prstGeom>
        </p:spPr>
      </p:pic>
    </p:spTree>
    <p:extLst>
      <p:ext uri="{BB962C8B-B14F-4D97-AF65-F5344CB8AC3E}">
        <p14:creationId xmlns:p14="http://schemas.microsoft.com/office/powerpoint/2010/main" val="282258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rritor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B5470-BA94-224E-A67D-0A58F64F5B3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37053" y="0"/>
            <a:ext cx="10321272" cy="6858001"/>
          </a:xfrm>
          <a:prstGeom prst="rect">
            <a:avLst/>
          </a:prstGeom>
        </p:spPr>
      </p:pic>
      <p:pic>
        <p:nvPicPr>
          <p:cNvPr id="10" name="Picture 9" descr="Logo, icon&#10;&#10;Description automatically generated">
            <a:extLst>
              <a:ext uri="{FF2B5EF4-FFF2-40B4-BE49-F238E27FC236}">
                <a16:creationId xmlns:a16="http://schemas.microsoft.com/office/drawing/2014/main" id="{C2F32099-8A1F-F442-8F3C-497C7A8EB1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0659" y="0"/>
            <a:ext cx="2424288" cy="2446327"/>
          </a:xfrm>
          <a:prstGeom prst="rect">
            <a:avLst/>
          </a:prstGeom>
        </p:spPr>
      </p:pic>
      <p:sp>
        <p:nvSpPr>
          <p:cNvPr id="7" name="Rectangle 6">
            <a:extLst>
              <a:ext uri="{FF2B5EF4-FFF2-40B4-BE49-F238E27FC236}">
                <a16:creationId xmlns:a16="http://schemas.microsoft.com/office/drawing/2014/main" id="{B95382B7-31CA-F140-83A7-AE65C6C45D68}"/>
              </a:ext>
            </a:extLst>
          </p:cNvPr>
          <p:cNvSpPr/>
          <p:nvPr userDrawn="1"/>
        </p:nvSpPr>
        <p:spPr>
          <a:xfrm>
            <a:off x="6602140" y="5231091"/>
            <a:ext cx="5439128" cy="1460652"/>
          </a:xfrm>
          <a:prstGeom prst="rect">
            <a:avLst/>
          </a:prstGeom>
          <a:solidFill>
            <a:schemeClr val="bg1"/>
          </a:solidFill>
          <a:ln>
            <a:noFill/>
          </a:ln>
          <a:effectLst>
            <a:outerShdw blurRad="151361" dist="71409" dir="2700000" algn="tl" rotWithShape="0">
              <a:prstClr val="black">
                <a:alpha val="2625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4C2798-9EE1-C943-8292-5FAF04C11878}"/>
              </a:ext>
            </a:extLst>
          </p:cNvPr>
          <p:cNvPicPr>
            <a:picLocks noChangeAspect="1"/>
          </p:cNvPicPr>
          <p:nvPr userDrawn="1"/>
        </p:nvPicPr>
        <p:blipFill>
          <a:blip r:embed="rId5" cstate="screen">
            <a:extLst>
              <a:ext uri="{28A0092B-C50C-407E-A947-70E740481C1C}">
                <a14:useLocalDpi xmlns:a14="http://schemas.microsoft.com/office/drawing/2010/main"/>
              </a:ext>
            </a:extLst>
          </a:blip>
          <a:srcRect t="9344" b="9344"/>
          <a:stretch/>
        </p:blipFill>
        <p:spPr>
          <a:xfrm>
            <a:off x="6599190" y="5257456"/>
            <a:ext cx="5445028" cy="1402948"/>
          </a:xfrm>
          <a:prstGeom prst="rect">
            <a:avLst/>
          </a:prstGeom>
        </p:spPr>
      </p:pic>
    </p:spTree>
    <p:extLst>
      <p:ext uri="{BB962C8B-B14F-4D97-AF65-F5344CB8AC3E}">
        <p14:creationId xmlns:p14="http://schemas.microsoft.com/office/powerpoint/2010/main" val="991434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A4F3E-34B1-FF46-8E0A-A56FB688C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08B8536-F253-4347-99E4-6DF02B2DF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Text&#10;&#10;Description automatically generated">
            <a:extLst>
              <a:ext uri="{FF2B5EF4-FFF2-40B4-BE49-F238E27FC236}">
                <a16:creationId xmlns:a16="http://schemas.microsoft.com/office/drawing/2014/main" id="{94FAE065-3487-0C4E-880E-534A1FF9463D}"/>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9511" y="6176963"/>
            <a:ext cx="3273778" cy="697963"/>
          </a:xfrm>
          <a:prstGeom prst="rect">
            <a:avLst/>
          </a:prstGeom>
        </p:spPr>
      </p:pic>
    </p:spTree>
    <p:extLst>
      <p:ext uri="{BB962C8B-B14F-4D97-AF65-F5344CB8AC3E}">
        <p14:creationId xmlns:p14="http://schemas.microsoft.com/office/powerpoint/2010/main" val="937133208"/>
      </p:ext>
    </p:extLst>
  </p:cSld>
  <p:clrMap bg1="lt1" tx1="dk1" bg2="lt2" tx2="dk2" accent1="accent1" accent2="accent2" accent3="accent3" accent4="accent4" accent5="accent5" accent6="accent6" hlink="hlink" folHlink="folHlink"/>
  <p:sldLayoutIdLst>
    <p:sldLayoutId id="2147483685" r:id="rId1"/>
    <p:sldLayoutId id="2147483651" r:id="rId2"/>
    <p:sldLayoutId id="2147483678" r:id="rId3"/>
    <p:sldLayoutId id="2147483680" r:id="rId4"/>
    <p:sldLayoutId id="2147483679" r:id="rId5"/>
    <p:sldLayoutId id="2147483661" r:id="rId6"/>
    <p:sldLayoutId id="2147483671" r:id="rId7"/>
    <p:sldLayoutId id="2147483672" r:id="rId8"/>
    <p:sldLayoutId id="2147483674" r:id="rId9"/>
    <p:sldLayoutId id="2147483673" r:id="rId10"/>
    <p:sldLayoutId id="2147483669" r:id="rId11"/>
    <p:sldLayoutId id="2147483670" r:id="rId12"/>
    <p:sldLayoutId id="2147483662" r:id="rId13"/>
    <p:sldLayoutId id="2147483650" r:id="rId14"/>
    <p:sldLayoutId id="2147483652" r:id="rId15"/>
    <p:sldLayoutId id="2147483660" r:id="rId16"/>
    <p:sldLayoutId id="2147483654" r:id="rId17"/>
    <p:sldLayoutId id="2147483668" r:id="rId18"/>
    <p:sldLayoutId id="2147483676" r:id="rId19"/>
    <p:sldLayoutId id="2147483653" r:id="rId20"/>
    <p:sldLayoutId id="2147483656" r:id="rId21"/>
    <p:sldLayoutId id="2147483657" r:id="rId22"/>
    <p:sldLayoutId id="2147483683" r:id="rId23"/>
    <p:sldLayoutId id="2147483684" r:id="rId24"/>
    <p:sldLayoutId id="2147483677" r:id="rId25"/>
    <p:sldLayoutId id="2147483682" r:id="rId26"/>
  </p:sldLayoutIdLst>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stewardship.adventistchurch.com/grateful-living/" TargetMode="Externa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30C1-AA62-5745-B0BA-7622852BC5F8}"/>
              </a:ext>
            </a:extLst>
          </p:cNvPr>
          <p:cNvSpPr>
            <a:spLocks noGrp="1"/>
          </p:cNvSpPr>
          <p:nvPr>
            <p:ph type="title"/>
          </p:nvPr>
        </p:nvSpPr>
        <p:spPr>
          <a:xfrm>
            <a:off x="1579033" y="1709738"/>
            <a:ext cx="9021234" cy="1207633"/>
          </a:xfrm>
        </p:spPr>
        <p:txBody>
          <a:bodyPr>
            <a:normAutofit/>
          </a:bodyPr>
          <a:lstStyle/>
          <a:p>
            <a:r>
              <a:rPr lang="en-US" sz="2400" b="1" dirty="0"/>
              <a:t>The 8 T’s of Grateful Living</a:t>
            </a:r>
            <a:br>
              <a:rPr lang="en-US" sz="2400" b="1" dirty="0"/>
            </a:br>
            <a:r>
              <a:rPr lang="en-US" sz="2400" dirty="0"/>
              <a:t>POWERPOINT INSTRUCTIONS</a:t>
            </a:r>
            <a:br>
              <a:rPr lang="en-US" sz="2400" b="1" dirty="0"/>
            </a:br>
            <a:r>
              <a:rPr lang="en-US" sz="1400" dirty="0">
                <a:solidFill>
                  <a:srgbClr val="00B050"/>
                </a:solidFill>
              </a:rPr>
              <a:t>(Delete this slide before presenting! </a:t>
            </a:r>
            <a:r>
              <a:rPr lang="en-US" sz="1400" dirty="0">
                <a:solidFill>
                  <a:srgbClr val="00B050"/>
                </a:solidFill>
                <a:sym typeface="Wingdings" pitchFamily="2" charset="2"/>
              </a:rPr>
              <a:t>)</a:t>
            </a:r>
            <a:endParaRPr lang="en-US" sz="1400" b="1" dirty="0"/>
          </a:p>
        </p:txBody>
      </p:sp>
      <p:sp>
        <p:nvSpPr>
          <p:cNvPr id="3" name="Text Placeholder 2">
            <a:extLst>
              <a:ext uri="{FF2B5EF4-FFF2-40B4-BE49-F238E27FC236}">
                <a16:creationId xmlns:a16="http://schemas.microsoft.com/office/drawing/2014/main" id="{37365BB3-BF32-5047-A8A3-7CD28DF6287B}"/>
              </a:ext>
            </a:extLst>
          </p:cNvPr>
          <p:cNvSpPr>
            <a:spLocks noGrp="1"/>
          </p:cNvSpPr>
          <p:nvPr>
            <p:ph type="body" idx="1"/>
          </p:nvPr>
        </p:nvSpPr>
        <p:spPr>
          <a:xfrm>
            <a:off x="2100942" y="2917370"/>
            <a:ext cx="7761515" cy="2590801"/>
          </a:xfrm>
        </p:spPr>
        <p:txBody>
          <a:bodyPr>
            <a:normAutofit fontScale="25000" lnSpcReduction="20000"/>
          </a:bodyPr>
          <a:lstStyle/>
          <a:p>
            <a:pPr algn="l">
              <a:lnSpc>
                <a:spcPct val="120000"/>
              </a:lnSpc>
              <a:spcBef>
                <a:spcPts val="0"/>
              </a:spcBef>
            </a:pPr>
            <a:r>
              <a:rPr lang="en-US" sz="7200" dirty="0"/>
              <a:t>These slides are simply a helpful guide to get you started on the </a:t>
            </a:r>
            <a:r>
              <a:rPr lang="en-US" sz="7200" i="1" dirty="0"/>
              <a:t>8 T’s of Grateful Living </a:t>
            </a:r>
            <a:r>
              <a:rPr lang="en-US" sz="7200" dirty="0"/>
              <a:t>theme. You can add, delete or edit them to suit your personal message.</a:t>
            </a:r>
          </a:p>
          <a:p>
            <a:pPr algn="l">
              <a:lnSpc>
                <a:spcPct val="120000"/>
              </a:lnSpc>
              <a:spcBef>
                <a:spcPts val="0"/>
              </a:spcBef>
            </a:pPr>
            <a:endParaRPr lang="en-US" sz="4800" dirty="0"/>
          </a:p>
          <a:p>
            <a:pPr algn="l">
              <a:lnSpc>
                <a:spcPct val="120000"/>
              </a:lnSpc>
              <a:spcBef>
                <a:spcPts val="0"/>
              </a:spcBef>
            </a:pPr>
            <a:r>
              <a:rPr lang="en-US" sz="7200" dirty="0"/>
              <a:t>REMEMBER to download the correct </a:t>
            </a:r>
            <a:r>
              <a:rPr lang="en-US" sz="7200" b="1" dirty="0"/>
              <a:t>Sermon Script</a:t>
            </a:r>
            <a:r>
              <a:rPr lang="en-US" sz="7200" dirty="0"/>
              <a:t> (it’s editable too), from the </a:t>
            </a:r>
            <a:r>
              <a:rPr lang="en-US" sz="7200" i="1" dirty="0"/>
              <a:t>Grateful Living </a:t>
            </a:r>
            <a:r>
              <a:rPr lang="en-US" sz="7200" dirty="0"/>
              <a:t>website, because it gives a suggested script for each slide.</a:t>
            </a:r>
          </a:p>
          <a:p>
            <a:pPr algn="l">
              <a:lnSpc>
                <a:spcPct val="120000"/>
              </a:lnSpc>
              <a:spcBef>
                <a:spcPts val="0"/>
              </a:spcBef>
            </a:pPr>
            <a:endParaRPr lang="en-US" sz="4800" dirty="0"/>
          </a:p>
          <a:p>
            <a:pPr algn="l">
              <a:lnSpc>
                <a:spcPct val="120000"/>
              </a:lnSpc>
              <a:spcBef>
                <a:spcPts val="0"/>
              </a:spcBef>
            </a:pPr>
            <a:r>
              <a:rPr lang="en-US" sz="7200" dirty="0"/>
              <a:t>To insert a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New Slide</a:t>
            </a:r>
            <a:r>
              <a:rPr lang="en-US" sz="7200" dirty="0"/>
              <a:t>. Select </a:t>
            </a:r>
            <a:r>
              <a:rPr lang="en-US" sz="7200" b="1" dirty="0"/>
              <a:t>New Slide </a:t>
            </a:r>
            <a:r>
              <a:rPr lang="en-US" sz="7200" dirty="0"/>
              <a:t>or </a:t>
            </a:r>
            <a:r>
              <a:rPr lang="en-US" sz="7200" b="1" dirty="0">
                <a:latin typeface="Open Sans Semibold" panose="020B0606030504020204" pitchFamily="34" charset="0"/>
                <a:ea typeface="Open Sans Semibold" panose="020B0606030504020204" pitchFamily="34" charset="0"/>
                <a:cs typeface="Open Sans Semibold" panose="020B0606030504020204" pitchFamily="34" charset="0"/>
              </a:rPr>
              <a:t>Layout</a:t>
            </a:r>
            <a:r>
              <a:rPr lang="en-US" sz="7200" dirty="0"/>
              <a:t> and select from the</a:t>
            </a:r>
            <a:r>
              <a:rPr lang="en-US" sz="7200" dirty="0">
                <a:solidFill>
                  <a:srgbClr val="FF0000"/>
                </a:solidFill>
              </a:rPr>
              <a:t> </a:t>
            </a:r>
            <a:r>
              <a:rPr lang="en-US" sz="7200" dirty="0">
                <a:solidFill>
                  <a:schemeClr val="tx1"/>
                </a:solidFill>
              </a:rPr>
              <a:t>25</a:t>
            </a:r>
            <a:r>
              <a:rPr lang="en-US" sz="7200" dirty="0">
                <a:solidFill>
                  <a:srgbClr val="FF0000"/>
                </a:solidFill>
              </a:rPr>
              <a:t> </a:t>
            </a:r>
            <a:r>
              <a:rPr lang="en-US" sz="7200" dirty="0">
                <a:solidFill>
                  <a:schemeClr val="tx1"/>
                </a:solidFill>
              </a:rPr>
              <a:t>x </a:t>
            </a:r>
            <a:r>
              <a:rPr lang="en-US" sz="7200" dirty="0"/>
              <a:t>slide templates.* Then simply insert your own text and images onto the slides.</a:t>
            </a:r>
            <a:br>
              <a:rPr lang="en-US" sz="7200" dirty="0"/>
            </a:br>
            <a:endParaRPr lang="en-US" sz="4000" dirty="0"/>
          </a:p>
          <a:p>
            <a:pPr algn="l">
              <a:lnSpc>
                <a:spcPct val="120000"/>
              </a:lnSpc>
              <a:spcBef>
                <a:spcPts val="0"/>
              </a:spcBef>
            </a:pPr>
            <a:r>
              <a:rPr lang="en-US" sz="5600" dirty="0"/>
              <a:t>*If you would like to edit the </a:t>
            </a:r>
            <a:r>
              <a:rPr lang="en-US" sz="5600" dirty="0">
                <a:solidFill>
                  <a:schemeClr val="tx1"/>
                </a:solidFill>
              </a:rPr>
              <a:t>25</a:t>
            </a:r>
            <a:r>
              <a:rPr lang="en-US" sz="5600" dirty="0"/>
              <a:t> Master templates or make additional slide templates you will need to do the following:  </a:t>
            </a:r>
            <a:r>
              <a:rPr lang="en-AU" sz="5600" dirty="0"/>
              <a:t>Select </a:t>
            </a:r>
            <a:r>
              <a:rPr lang="en-AU" sz="5600" b="1" dirty="0"/>
              <a:t>View</a:t>
            </a:r>
            <a:r>
              <a:rPr lang="en-AU" sz="5600" dirty="0"/>
              <a:t> &gt; </a:t>
            </a:r>
            <a:r>
              <a:rPr lang="en-AU" sz="5600" b="1" dirty="0"/>
              <a:t>Master</a:t>
            </a:r>
            <a:r>
              <a:rPr lang="en-AU" sz="5600" dirty="0"/>
              <a:t> &gt;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Slide Master</a:t>
            </a:r>
            <a:r>
              <a:rPr lang="en-AU" sz="5600" dirty="0"/>
              <a:t>.</a:t>
            </a:r>
          </a:p>
          <a:p>
            <a:pPr algn="l">
              <a:lnSpc>
                <a:spcPct val="120000"/>
              </a:lnSpc>
              <a:spcBef>
                <a:spcPts val="0"/>
              </a:spcBef>
            </a:pPr>
            <a:r>
              <a:rPr lang="en-AU" sz="5600" dirty="0"/>
              <a:t>You can then duplicate a slide layout and make the changes you want. </a:t>
            </a:r>
          </a:p>
          <a:p>
            <a:pPr algn="l">
              <a:lnSpc>
                <a:spcPct val="120000"/>
              </a:lnSpc>
              <a:spcBef>
                <a:spcPts val="0"/>
              </a:spcBef>
            </a:pPr>
            <a:r>
              <a:rPr lang="en-AU" sz="5600" dirty="0"/>
              <a:t>When you're done, simply select </a:t>
            </a:r>
            <a:r>
              <a:rPr lang="en-AU" sz="5600" b="1" dirty="0"/>
              <a:t>Close</a:t>
            </a:r>
            <a:r>
              <a:rPr lang="en-AU" sz="5600" dirty="0"/>
              <a:t> </a:t>
            </a:r>
            <a:r>
              <a:rPr lang="en-AU" sz="5600" b="1" dirty="0">
                <a:latin typeface="Open Sans Semibold" panose="020B0606030504020204" pitchFamily="34" charset="0"/>
                <a:ea typeface="Open Sans Semibold" panose="020B0606030504020204" pitchFamily="34" charset="0"/>
                <a:cs typeface="Open Sans Semibold" panose="020B0606030504020204" pitchFamily="34" charset="0"/>
              </a:rPr>
              <a:t>Master</a:t>
            </a:r>
            <a:r>
              <a:rPr lang="en-AU" sz="5600" dirty="0"/>
              <a:t> </a:t>
            </a:r>
            <a:r>
              <a:rPr lang="en-AU" sz="5600" b="1" dirty="0"/>
              <a:t>View</a:t>
            </a:r>
            <a:r>
              <a:rPr lang="en-AU" sz="5600" dirty="0"/>
              <a:t>.</a:t>
            </a:r>
          </a:p>
          <a:p>
            <a:pPr>
              <a:lnSpc>
                <a:spcPct val="120000"/>
              </a:lnSpc>
            </a:pPr>
            <a:endParaRPr lang="en-US" dirty="0"/>
          </a:p>
        </p:txBody>
      </p:sp>
      <p:grpSp>
        <p:nvGrpSpPr>
          <p:cNvPr id="7" name="Group 6">
            <a:extLst>
              <a:ext uri="{FF2B5EF4-FFF2-40B4-BE49-F238E27FC236}">
                <a16:creationId xmlns:a16="http://schemas.microsoft.com/office/drawing/2014/main" id="{6D86EA22-20B9-1A46-8E39-3F3DBD0CFB6A}"/>
              </a:ext>
            </a:extLst>
          </p:cNvPr>
          <p:cNvGrpSpPr/>
          <p:nvPr/>
        </p:nvGrpSpPr>
        <p:grpSpPr>
          <a:xfrm>
            <a:off x="1386795" y="1962293"/>
            <a:ext cx="2103895" cy="1031587"/>
            <a:chOff x="1386795" y="1962293"/>
            <a:chExt cx="2103895" cy="1031587"/>
          </a:xfrm>
        </p:grpSpPr>
        <p:sp>
          <p:nvSpPr>
            <p:cNvPr id="5" name="Striped Right Arrow 4">
              <a:extLst>
                <a:ext uri="{FF2B5EF4-FFF2-40B4-BE49-F238E27FC236}">
                  <a16:creationId xmlns:a16="http://schemas.microsoft.com/office/drawing/2014/main" id="{C3387364-6929-DC49-92E1-AD792ADC2423}"/>
                </a:ext>
              </a:extLst>
            </p:cNvPr>
            <p:cNvSpPr/>
            <p:nvPr/>
          </p:nvSpPr>
          <p:spPr>
            <a:xfrm rot="2939691" flipV="1">
              <a:off x="1786162" y="2635695"/>
              <a:ext cx="437321" cy="27904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0D7B372-1EA3-664A-8022-5C3E0DB3A8E4}"/>
                </a:ext>
              </a:extLst>
            </p:cNvPr>
            <p:cNvSpPr txBox="1"/>
            <p:nvPr/>
          </p:nvSpPr>
          <p:spPr>
            <a:xfrm>
              <a:off x="1386795" y="1962293"/>
              <a:ext cx="2103895" cy="646331"/>
            </a:xfrm>
            <a:prstGeom prst="rect">
              <a:avLst/>
            </a:prstGeom>
            <a:noFill/>
          </p:spPr>
          <p:txBody>
            <a:bodyPr wrap="square" rtlCol="0">
              <a:spAutoFit/>
            </a:bodyPr>
            <a:lstStyle/>
            <a:p>
              <a:pPr algn="ctr"/>
              <a:r>
                <a:rPr lang="en-US" b="1" dirty="0">
                  <a:solidFill>
                    <a:schemeClr val="accent1"/>
                  </a:solidFill>
                </a:rPr>
                <a:t>All the work is done! </a:t>
              </a:r>
              <a:r>
                <a:rPr lang="en-US" b="1" dirty="0">
                  <a:solidFill>
                    <a:schemeClr val="accent1"/>
                  </a:solidFill>
                  <a:sym typeface="Wingdings" pitchFamily="2" charset="2"/>
                </a:rPr>
                <a:t></a:t>
              </a:r>
              <a:endParaRPr lang="en-US" b="1" dirty="0">
                <a:solidFill>
                  <a:schemeClr val="accent1"/>
                </a:solidFill>
              </a:endParaRPr>
            </a:p>
          </p:txBody>
        </p:sp>
      </p:grpSp>
    </p:spTree>
    <p:extLst>
      <p:ext uri="{BB962C8B-B14F-4D97-AF65-F5344CB8AC3E}">
        <p14:creationId xmlns:p14="http://schemas.microsoft.com/office/powerpoint/2010/main" val="912178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Z Stadium - Olympic News">
            <a:extLst>
              <a:ext uri="{FF2B5EF4-FFF2-40B4-BE49-F238E27FC236}">
                <a16:creationId xmlns:a16="http://schemas.microsoft.com/office/drawing/2014/main" id="{942AC23B-2387-C696-1567-79D46C1890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43"/>
          <a:stretch/>
        </p:blipFill>
        <p:spPr bwMode="auto">
          <a:xfrm>
            <a:off x="1201738" y="68263"/>
            <a:ext cx="10869612" cy="6040437"/>
          </a:xfrm>
          <a:prstGeom prst="rect">
            <a:avLst/>
          </a:prstGeom>
          <a:solidFill>
            <a:srgbClr val="FFFFFF"/>
          </a:solidFill>
        </p:spPr>
      </p:pic>
    </p:spTree>
    <p:extLst>
      <p:ext uri="{BB962C8B-B14F-4D97-AF65-F5344CB8AC3E}">
        <p14:creationId xmlns:p14="http://schemas.microsoft.com/office/powerpoint/2010/main" val="8511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5157F7-CBF9-5AC1-B22D-4D1EEFCC97AF}"/>
              </a:ext>
            </a:extLst>
          </p:cNvPr>
          <p:cNvSpPr>
            <a:spLocks noGrp="1"/>
          </p:cNvSpPr>
          <p:nvPr>
            <p:ph sz="half" idx="2"/>
          </p:nvPr>
        </p:nvSpPr>
        <p:spPr>
          <a:xfrm>
            <a:off x="3545013" y="1724377"/>
            <a:ext cx="5101973" cy="3409245"/>
          </a:xfrm>
        </p:spPr>
        <p:txBody>
          <a:bodyPr/>
          <a:lstStyle/>
          <a:p>
            <a:pPr algn="ctr"/>
            <a:r>
              <a:rPr lang="en-US" dirty="0">
                <a:solidFill>
                  <a:schemeClr val="bg1"/>
                </a:solidFill>
              </a:rPr>
              <a:t>If the ANZ Stadium were watertight, how long would we have to get out of the stadium so that we didn’t drown?</a:t>
            </a:r>
          </a:p>
        </p:txBody>
      </p:sp>
    </p:spTree>
    <p:extLst>
      <p:ext uri="{BB962C8B-B14F-4D97-AF65-F5344CB8AC3E}">
        <p14:creationId xmlns:p14="http://schemas.microsoft.com/office/powerpoint/2010/main" val="1838979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39780-65D4-6A3E-66F0-2276E670B3C0}"/>
              </a:ext>
            </a:extLst>
          </p:cNvPr>
          <p:cNvSpPr>
            <a:spLocks noGrp="1"/>
          </p:cNvSpPr>
          <p:nvPr>
            <p:ph type="title"/>
          </p:nvPr>
        </p:nvSpPr>
        <p:spPr>
          <a:xfrm>
            <a:off x="1316182" y="901838"/>
            <a:ext cx="5750540" cy="658605"/>
          </a:xfrm>
        </p:spPr>
        <p:txBody>
          <a:bodyPr anchor="ctr">
            <a:normAutofit/>
          </a:bodyPr>
          <a:lstStyle/>
          <a:p>
            <a:r>
              <a:rPr lang="en-US" sz="3200" dirty="0"/>
              <a:t>By 12:44pm  - Only 1.5m of water</a:t>
            </a:r>
          </a:p>
        </p:txBody>
      </p:sp>
      <p:pic>
        <p:nvPicPr>
          <p:cNvPr id="5" name="Picture 4">
            <a:extLst>
              <a:ext uri="{FF2B5EF4-FFF2-40B4-BE49-F238E27FC236}">
                <a16:creationId xmlns:a16="http://schemas.microsoft.com/office/drawing/2014/main" id="{605D2B2F-7828-55CB-A66F-2B4C4648510B}"/>
              </a:ext>
            </a:extLst>
          </p:cNvPr>
          <p:cNvPicPr>
            <a:picLocks noChangeAspect="1"/>
          </p:cNvPicPr>
          <p:nvPr/>
        </p:nvPicPr>
        <p:blipFill rotWithShape="1">
          <a:blip r:embed="rId2"/>
          <a:srcRect t="4007" b="38192"/>
          <a:stretch/>
        </p:blipFill>
        <p:spPr>
          <a:xfrm>
            <a:off x="1316182" y="1825625"/>
            <a:ext cx="10037618" cy="4351338"/>
          </a:xfrm>
          <a:prstGeom prst="rect">
            <a:avLst/>
          </a:prstGeom>
          <a:noFill/>
        </p:spPr>
      </p:pic>
    </p:spTree>
    <p:extLst>
      <p:ext uri="{BB962C8B-B14F-4D97-AF65-F5344CB8AC3E}">
        <p14:creationId xmlns:p14="http://schemas.microsoft.com/office/powerpoint/2010/main" val="363713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bedclothes&#10;&#10;Description automatically generated">
            <a:extLst>
              <a:ext uri="{FF2B5EF4-FFF2-40B4-BE49-F238E27FC236}">
                <a16:creationId xmlns:a16="http://schemas.microsoft.com/office/drawing/2014/main" id="{E9533186-4C42-EB51-D9DE-B1A643D13CF2}"/>
              </a:ext>
            </a:extLst>
          </p:cNvPr>
          <p:cNvPicPr>
            <a:picLocks noChangeAspect="1"/>
          </p:cNvPicPr>
          <p:nvPr/>
        </p:nvPicPr>
        <p:blipFill rotWithShape="1">
          <a:blip r:embed="rId2"/>
          <a:srcRect l="10304" r="10110" b="-1"/>
          <a:stretch/>
        </p:blipFill>
        <p:spPr>
          <a:xfrm>
            <a:off x="1316182" y="1825625"/>
            <a:ext cx="10037618" cy="4351338"/>
          </a:xfrm>
          <a:prstGeom prst="rect">
            <a:avLst/>
          </a:prstGeom>
          <a:noFill/>
        </p:spPr>
      </p:pic>
      <p:sp>
        <p:nvSpPr>
          <p:cNvPr id="6" name="Content Placeholder 1">
            <a:extLst>
              <a:ext uri="{FF2B5EF4-FFF2-40B4-BE49-F238E27FC236}">
                <a16:creationId xmlns:a16="http://schemas.microsoft.com/office/drawing/2014/main" id="{94379160-04A8-2C49-ACC9-599CFF61B2E2}"/>
              </a:ext>
            </a:extLst>
          </p:cNvPr>
          <p:cNvSpPr>
            <a:spLocks noGrp="1"/>
          </p:cNvSpPr>
          <p:nvPr>
            <p:ph type="title"/>
          </p:nvPr>
        </p:nvSpPr>
        <p:spPr>
          <a:xfrm>
            <a:off x="1316182" y="901838"/>
            <a:ext cx="5750540" cy="658605"/>
          </a:xfrm>
        </p:spPr>
        <p:txBody>
          <a:bodyPr anchor="ctr">
            <a:normAutofit/>
          </a:bodyPr>
          <a:lstStyle/>
          <a:p>
            <a:r>
              <a:rPr lang="en-US" sz="3200" dirty="0"/>
              <a:t>Just 5 minutes later.</a:t>
            </a:r>
          </a:p>
        </p:txBody>
      </p:sp>
    </p:spTree>
    <p:extLst>
      <p:ext uri="{BB962C8B-B14F-4D97-AF65-F5344CB8AC3E}">
        <p14:creationId xmlns:p14="http://schemas.microsoft.com/office/powerpoint/2010/main" val="3235284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1C8A39C-0673-96B3-2448-908D5AAC7A40}"/>
              </a:ext>
            </a:extLst>
          </p:cNvPr>
          <p:cNvPicPr>
            <a:picLocks noGrp="1" noChangeAspect="1"/>
          </p:cNvPicPr>
          <p:nvPr>
            <p:ph idx="1"/>
          </p:nvPr>
        </p:nvPicPr>
        <p:blipFill>
          <a:blip r:embed="rId2"/>
          <a:stretch>
            <a:fillRect/>
          </a:stretch>
        </p:blipFill>
        <p:spPr>
          <a:xfrm>
            <a:off x="1361053" y="68263"/>
            <a:ext cx="10550981" cy="6040437"/>
          </a:xfrm>
          <a:noFill/>
        </p:spPr>
      </p:pic>
    </p:spTree>
    <p:extLst>
      <p:ext uri="{BB962C8B-B14F-4D97-AF65-F5344CB8AC3E}">
        <p14:creationId xmlns:p14="http://schemas.microsoft.com/office/powerpoint/2010/main" val="3109760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D3D3899-8A3B-4836-AA9F-CB04961B9B81}"/>
              </a:ext>
            </a:extLst>
          </p:cNvPr>
          <p:cNvSpPr>
            <a:spLocks noGrp="1"/>
          </p:cNvSpPr>
          <p:nvPr>
            <p:ph type="title"/>
          </p:nvPr>
        </p:nvSpPr>
        <p:spPr>
          <a:xfrm>
            <a:off x="9417188" y="500062"/>
            <a:ext cx="2308761" cy="1325563"/>
          </a:xfrm>
        </p:spPr>
        <p:txBody>
          <a:bodyPr/>
          <a:lstStyle/>
          <a:p>
            <a:r>
              <a:rPr lang="en-US" dirty="0"/>
              <a:t>Oil usage</a:t>
            </a:r>
          </a:p>
        </p:txBody>
      </p:sp>
      <p:pic>
        <p:nvPicPr>
          <p:cNvPr id="6" name="Content Placeholder 5">
            <a:extLst>
              <a:ext uri="{FF2B5EF4-FFF2-40B4-BE49-F238E27FC236}">
                <a16:creationId xmlns:a16="http://schemas.microsoft.com/office/drawing/2014/main" id="{BBA50D1B-DBD8-63BF-2496-6582935413A0}"/>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730569" y="751114"/>
            <a:ext cx="7686619" cy="5425849"/>
          </a:xfrm>
        </p:spPr>
      </p:pic>
    </p:spTree>
    <p:extLst>
      <p:ext uri="{BB962C8B-B14F-4D97-AF65-F5344CB8AC3E}">
        <p14:creationId xmlns:p14="http://schemas.microsoft.com/office/powerpoint/2010/main" val="2295763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9EFA-D432-833F-6152-3963EE3B35C2}"/>
              </a:ext>
            </a:extLst>
          </p:cNvPr>
          <p:cNvSpPr>
            <a:spLocks noGrp="1"/>
          </p:cNvSpPr>
          <p:nvPr>
            <p:ph type="title"/>
          </p:nvPr>
        </p:nvSpPr>
        <p:spPr>
          <a:xfrm>
            <a:off x="9414699" y="500062"/>
            <a:ext cx="3076204" cy="1325563"/>
          </a:xfrm>
        </p:spPr>
        <p:txBody>
          <a:bodyPr/>
          <a:lstStyle/>
          <a:p>
            <a:r>
              <a:rPr lang="en-US" dirty="0"/>
              <a:t>Freshwater Usage</a:t>
            </a:r>
          </a:p>
        </p:txBody>
      </p:sp>
      <p:pic>
        <p:nvPicPr>
          <p:cNvPr id="5" name="Content Placeholder 4">
            <a:extLst>
              <a:ext uri="{FF2B5EF4-FFF2-40B4-BE49-F238E27FC236}">
                <a16:creationId xmlns:a16="http://schemas.microsoft.com/office/drawing/2014/main" id="{ACBD1247-9748-8808-330A-FA7C18A64943}"/>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1600199" y="714191"/>
            <a:ext cx="7732856" cy="5462772"/>
          </a:xfrm>
        </p:spPr>
      </p:pic>
    </p:spTree>
    <p:extLst>
      <p:ext uri="{BB962C8B-B14F-4D97-AF65-F5344CB8AC3E}">
        <p14:creationId xmlns:p14="http://schemas.microsoft.com/office/powerpoint/2010/main" val="315475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90BC-142A-CA5E-740A-A93A95F9888A}"/>
              </a:ext>
            </a:extLst>
          </p:cNvPr>
          <p:cNvSpPr>
            <a:spLocks noGrp="1"/>
          </p:cNvSpPr>
          <p:nvPr>
            <p:ph type="title"/>
          </p:nvPr>
        </p:nvSpPr>
        <p:spPr>
          <a:xfrm>
            <a:off x="8817424" y="365496"/>
            <a:ext cx="3548743" cy="1325563"/>
          </a:xfrm>
        </p:spPr>
        <p:txBody>
          <a:bodyPr anchor="ctr">
            <a:normAutofit/>
          </a:bodyPr>
          <a:lstStyle/>
          <a:p>
            <a:r>
              <a:rPr lang="en-US" dirty="0"/>
              <a:t>Government Debt</a:t>
            </a:r>
          </a:p>
        </p:txBody>
      </p:sp>
      <p:pic>
        <p:nvPicPr>
          <p:cNvPr id="4" name="Content Placeholder 3">
            <a:extLst>
              <a:ext uri="{FF2B5EF4-FFF2-40B4-BE49-F238E27FC236}">
                <a16:creationId xmlns:a16="http://schemas.microsoft.com/office/drawing/2014/main" id="{E94ADFEE-6433-90AE-DF8A-AE56B6E841CA}"/>
              </a:ext>
            </a:extLst>
          </p:cNvPr>
          <p:cNvPicPr>
            <a:picLocks noGrp="1" noChangeAspect="1"/>
          </p:cNvPicPr>
          <p:nvPr>
            <p:ph idx="1"/>
          </p:nvPr>
        </p:nvPicPr>
        <p:blipFill>
          <a:blip r:embed="rId2"/>
          <a:stretch>
            <a:fillRect/>
          </a:stretch>
        </p:blipFill>
        <p:spPr>
          <a:xfrm>
            <a:off x="2411834" y="365496"/>
            <a:ext cx="5997374" cy="5997374"/>
          </a:xfrm>
          <a:noFill/>
        </p:spPr>
      </p:pic>
    </p:spTree>
    <p:extLst>
      <p:ext uri="{BB962C8B-B14F-4D97-AF65-F5344CB8AC3E}">
        <p14:creationId xmlns:p14="http://schemas.microsoft.com/office/powerpoint/2010/main" val="332769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DACB-F6E3-0EDD-5C74-6DCC4EA7BD55}"/>
              </a:ext>
            </a:extLst>
          </p:cNvPr>
          <p:cNvSpPr>
            <a:spLocks noGrp="1"/>
          </p:cNvSpPr>
          <p:nvPr>
            <p:ph type="title"/>
          </p:nvPr>
        </p:nvSpPr>
        <p:spPr>
          <a:xfrm>
            <a:off x="8887196" y="406627"/>
            <a:ext cx="3304804" cy="1325563"/>
          </a:xfrm>
        </p:spPr>
        <p:txBody>
          <a:bodyPr/>
          <a:lstStyle/>
          <a:p>
            <a:r>
              <a:rPr lang="en-US" dirty="0"/>
              <a:t>Consumer Debt</a:t>
            </a:r>
          </a:p>
        </p:txBody>
      </p:sp>
      <p:pic>
        <p:nvPicPr>
          <p:cNvPr id="4" name="Content Placeholder 3">
            <a:extLst>
              <a:ext uri="{FF2B5EF4-FFF2-40B4-BE49-F238E27FC236}">
                <a16:creationId xmlns:a16="http://schemas.microsoft.com/office/drawing/2014/main" id="{573B8D8D-158D-C8DF-9D89-C41FB03CF762}"/>
              </a:ext>
            </a:extLst>
          </p:cNvPr>
          <p:cNvPicPr>
            <a:picLocks noGrp="1" noChangeAspect="1"/>
          </p:cNvPicPr>
          <p:nvPr>
            <p:ph idx="1"/>
          </p:nvPr>
        </p:nvPicPr>
        <p:blipFill>
          <a:blip r:embed="rId2"/>
          <a:stretch>
            <a:fillRect/>
          </a:stretch>
        </p:blipFill>
        <p:spPr>
          <a:xfrm>
            <a:off x="1708777" y="516446"/>
            <a:ext cx="6786534" cy="5825108"/>
          </a:xfrm>
        </p:spPr>
      </p:pic>
    </p:spTree>
    <p:extLst>
      <p:ext uri="{BB962C8B-B14F-4D97-AF65-F5344CB8AC3E}">
        <p14:creationId xmlns:p14="http://schemas.microsoft.com/office/powerpoint/2010/main" val="1616835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139780-65D4-6A3E-66F0-2276E670B3C0}"/>
              </a:ext>
            </a:extLst>
          </p:cNvPr>
          <p:cNvSpPr>
            <a:spLocks noGrp="1"/>
          </p:cNvSpPr>
          <p:nvPr>
            <p:ph type="title"/>
          </p:nvPr>
        </p:nvSpPr>
        <p:spPr>
          <a:xfrm>
            <a:off x="1316182" y="752684"/>
            <a:ext cx="10037618" cy="775119"/>
          </a:xfrm>
        </p:spPr>
        <p:txBody>
          <a:bodyPr anchor="ctr">
            <a:normAutofit/>
          </a:bodyPr>
          <a:lstStyle/>
          <a:p>
            <a:r>
              <a:rPr lang="en-US" sz="3600" dirty="0"/>
              <a:t>A 5-minute difference on an exponential curve.</a:t>
            </a:r>
          </a:p>
        </p:txBody>
      </p:sp>
      <p:pic>
        <p:nvPicPr>
          <p:cNvPr id="5" name="Picture 4">
            <a:extLst>
              <a:ext uri="{FF2B5EF4-FFF2-40B4-BE49-F238E27FC236}">
                <a16:creationId xmlns:a16="http://schemas.microsoft.com/office/drawing/2014/main" id="{605D2B2F-7828-55CB-A66F-2B4C4648510B}"/>
              </a:ext>
            </a:extLst>
          </p:cNvPr>
          <p:cNvPicPr>
            <a:picLocks noChangeAspect="1"/>
          </p:cNvPicPr>
          <p:nvPr/>
        </p:nvPicPr>
        <p:blipFill rotWithShape="1">
          <a:blip r:embed="rId2"/>
          <a:srcRect t="4007" r="42276" b="38192"/>
          <a:stretch/>
        </p:blipFill>
        <p:spPr>
          <a:xfrm>
            <a:off x="1117924" y="1979279"/>
            <a:ext cx="4978076" cy="3738477"/>
          </a:xfrm>
          <a:prstGeom prst="rect">
            <a:avLst/>
          </a:prstGeom>
          <a:noFill/>
        </p:spPr>
      </p:pic>
      <p:pic>
        <p:nvPicPr>
          <p:cNvPr id="4" name="Picture 3" descr="A picture containing outdoor, bedclothes&#10;&#10;Description automatically generated">
            <a:extLst>
              <a:ext uri="{FF2B5EF4-FFF2-40B4-BE49-F238E27FC236}">
                <a16:creationId xmlns:a16="http://schemas.microsoft.com/office/drawing/2014/main" id="{BC438EEB-E68F-88D7-5E9A-9FEC44AC73DE}"/>
              </a:ext>
            </a:extLst>
          </p:cNvPr>
          <p:cNvPicPr>
            <a:picLocks noChangeAspect="1"/>
          </p:cNvPicPr>
          <p:nvPr/>
        </p:nvPicPr>
        <p:blipFill rotWithShape="1">
          <a:blip r:embed="rId3"/>
          <a:srcRect l="21395" r="27028"/>
          <a:stretch/>
        </p:blipFill>
        <p:spPr>
          <a:xfrm>
            <a:off x="6334991" y="1979280"/>
            <a:ext cx="5588774" cy="3738476"/>
          </a:xfrm>
          <a:prstGeom prst="rect">
            <a:avLst/>
          </a:prstGeom>
          <a:noFill/>
        </p:spPr>
      </p:pic>
    </p:spTree>
    <p:extLst>
      <p:ext uri="{BB962C8B-B14F-4D97-AF65-F5344CB8AC3E}">
        <p14:creationId xmlns:p14="http://schemas.microsoft.com/office/powerpoint/2010/main" val="2671873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284854"/>
            <a:ext cx="10037618" cy="759340"/>
          </a:xfrm>
        </p:spPr>
        <p:txBody>
          <a:bodyPr>
            <a:normAutofit fontScale="90000"/>
          </a:bodyPr>
          <a:lstStyle/>
          <a:p>
            <a:r>
              <a:rPr lang="en-US" sz="3200" b="1" dirty="0"/>
              <a:t>Why should we </a:t>
            </a:r>
            <a:r>
              <a:rPr lang="en-US" sz="3200" b="1" dirty="0">
                <a:solidFill>
                  <a:schemeClr val="tx1"/>
                </a:solidFill>
              </a:rPr>
              <a:t>encourage</a:t>
            </a:r>
            <a:r>
              <a:rPr lang="en-US" sz="3200" b="1" dirty="0">
                <a:solidFill>
                  <a:srgbClr val="FF0000"/>
                </a:solidFill>
              </a:rPr>
              <a:t> </a:t>
            </a:r>
            <a:r>
              <a:rPr lang="en-US" sz="3200" b="1" dirty="0"/>
              <a:t>Grateful Living?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991942"/>
            <a:ext cx="9395361" cy="4698852"/>
          </a:xfrm>
        </p:spPr>
        <p:txBody>
          <a:bodyPr>
            <a:normAutofit lnSpcReduction="10000"/>
          </a:bodyPr>
          <a:lstStyle/>
          <a:p>
            <a:r>
              <a:rPr lang="en-AU" sz="1400" b="1" dirty="0">
                <a:solidFill>
                  <a:schemeClr val="tx1"/>
                </a:solidFill>
              </a:rPr>
              <a:t>Because an ‘attitude of gratitude’ is good for us, and it’s God will! </a:t>
            </a:r>
            <a:r>
              <a:rPr lang="en-AU" sz="1400" dirty="0">
                <a:solidFill>
                  <a:schemeClr val="tx1"/>
                </a:solidFill>
              </a:rPr>
              <a:t>(1 Thess. 5:16-18; Prov. 17:22; Eph. 5:20; 2 Cor. 4:15)</a:t>
            </a:r>
          </a:p>
          <a:p>
            <a:r>
              <a:rPr lang="en-AU" sz="1400" dirty="0">
                <a:solidFill>
                  <a:schemeClr val="tx1"/>
                </a:solidFill>
              </a:rPr>
              <a:t>This series of Grateful Living messages falls under the category of what we often call ‘stewardship’—managing the things that God gives us—but for many listeners these messages will open up a whole new way of living abundantly (John 10:10).</a:t>
            </a:r>
          </a:p>
          <a:p>
            <a:r>
              <a:rPr lang="en-AU" sz="1400" dirty="0">
                <a:solidFill>
                  <a:schemeClr val="tx1"/>
                </a:solidFill>
              </a:rPr>
              <a:t>You see, it’s simple, yet profound. </a:t>
            </a:r>
            <a:r>
              <a:rPr lang="en-AU" sz="1400" b="1" dirty="0">
                <a:solidFill>
                  <a:schemeClr val="tx1"/>
                </a:solidFill>
              </a:rPr>
              <a:t>God is love, and because he loves he gives </a:t>
            </a:r>
            <a:r>
              <a:rPr lang="en-AU" sz="1400" dirty="0">
                <a:solidFill>
                  <a:schemeClr val="tx1"/>
                </a:solidFill>
              </a:rPr>
              <a:t>(see John 3:16). God calls us to be faithful stewards of His love by loving Him and </a:t>
            </a:r>
            <a:r>
              <a:rPr lang="en-AU" sz="1400" i="1" dirty="0">
                <a:solidFill>
                  <a:schemeClr val="tx1"/>
                </a:solidFill>
              </a:rPr>
              <a:t>giving</a:t>
            </a:r>
            <a:r>
              <a:rPr lang="en-AU" sz="1400" dirty="0">
                <a:solidFill>
                  <a:schemeClr val="tx1"/>
                </a:solidFill>
              </a:rPr>
              <a:t> His love to others. We do this by sharing </a:t>
            </a:r>
            <a:r>
              <a:rPr lang="en-AU" sz="1400" i="1" dirty="0">
                <a:solidFill>
                  <a:schemeClr val="tx1"/>
                </a:solidFill>
              </a:rPr>
              <a:t>all</a:t>
            </a:r>
            <a:r>
              <a:rPr lang="en-AU" sz="1400" dirty="0">
                <a:solidFill>
                  <a:schemeClr val="tx1"/>
                </a:solidFill>
              </a:rPr>
              <a:t> that we have and are.</a:t>
            </a:r>
          </a:p>
          <a:p>
            <a:pPr algn="ctr"/>
            <a:r>
              <a:rPr lang="en-AU" sz="1600" b="1" i="1" dirty="0">
                <a:solidFill>
                  <a:schemeClr val="tx1"/>
                </a:solidFill>
              </a:rPr>
              <a:t>The very heart and foundation of stewardship isn’t money, it’s love.</a:t>
            </a:r>
          </a:p>
          <a:p>
            <a:r>
              <a:rPr lang="en-AU" sz="1400" dirty="0">
                <a:solidFill>
                  <a:schemeClr val="tx1"/>
                </a:solidFill>
              </a:rPr>
              <a:t>At it’s very essence, </a:t>
            </a:r>
            <a:r>
              <a:rPr lang="en-AU" sz="1400" b="1" dirty="0">
                <a:solidFill>
                  <a:schemeClr val="tx1"/>
                </a:solidFill>
              </a:rPr>
              <a:t>Faithful Stewardship = Loving God and people with </a:t>
            </a:r>
            <a:r>
              <a:rPr lang="en-AU" sz="1400" b="1" i="1" dirty="0">
                <a:solidFill>
                  <a:schemeClr val="tx1"/>
                </a:solidFill>
              </a:rPr>
              <a:t>all</a:t>
            </a:r>
            <a:r>
              <a:rPr lang="en-AU" sz="1400" b="1" dirty="0">
                <a:solidFill>
                  <a:schemeClr val="tx1"/>
                </a:solidFill>
              </a:rPr>
              <a:t> we have and all we are</a:t>
            </a:r>
            <a:r>
              <a:rPr lang="en-AU" sz="1400" dirty="0">
                <a:solidFill>
                  <a:schemeClr val="tx1"/>
                </a:solidFill>
              </a:rPr>
              <a:t>. We are to love God and people with everything, with our 8 T’s—Time, Talents Testimony, Temple, Treasure, Territory, Tribe and God’s Truth.</a:t>
            </a:r>
          </a:p>
          <a:p>
            <a:r>
              <a:rPr lang="en-AU" sz="1400" dirty="0">
                <a:solidFill>
                  <a:schemeClr val="tx1"/>
                </a:solidFill>
              </a:rPr>
              <a:t>In the book </a:t>
            </a:r>
            <a:r>
              <a:rPr lang="en-AU" sz="1400" i="1" dirty="0">
                <a:solidFill>
                  <a:schemeClr val="tx1"/>
                </a:solidFill>
              </a:rPr>
              <a:t>Counsels on Stewardship </a:t>
            </a:r>
            <a:r>
              <a:rPr lang="en-AU" sz="1400" dirty="0">
                <a:solidFill>
                  <a:schemeClr val="tx1"/>
                </a:solidFill>
              </a:rPr>
              <a:t>by Ellen G. White, the word ‘love’ is used 36 times in just the first 18 pages! Love is the foundation of stewardship.</a:t>
            </a:r>
          </a:p>
          <a:p>
            <a:r>
              <a:rPr lang="en-AU" sz="1400" dirty="0">
                <a:solidFill>
                  <a:schemeClr val="tx1"/>
                </a:solidFill>
              </a:rPr>
              <a:t>When we understand God’s love we live gratefully. </a:t>
            </a:r>
            <a:r>
              <a:rPr lang="en-AU" sz="1400" b="1" dirty="0">
                <a:solidFill>
                  <a:schemeClr val="tx1"/>
                </a:solidFill>
              </a:rPr>
              <a:t>Grateful Living is about whole-of-life giving</a:t>
            </a:r>
            <a:r>
              <a:rPr lang="en-AU" sz="1400" dirty="0">
                <a:solidFill>
                  <a:schemeClr val="tx1"/>
                </a:solidFill>
              </a:rPr>
              <a:t>. God gives to us so that we can give to others. “And God is able to make </a:t>
            </a:r>
            <a:r>
              <a:rPr lang="en-AU" sz="1400" i="1" dirty="0">
                <a:solidFill>
                  <a:schemeClr val="tx1"/>
                </a:solidFill>
              </a:rPr>
              <a:t>all</a:t>
            </a:r>
            <a:r>
              <a:rPr lang="en-AU" sz="1400" dirty="0">
                <a:solidFill>
                  <a:schemeClr val="tx1"/>
                </a:solidFill>
              </a:rPr>
              <a:t> grace abound to you, so that in </a:t>
            </a:r>
            <a:r>
              <a:rPr lang="en-AU" sz="1400" i="1" dirty="0">
                <a:solidFill>
                  <a:schemeClr val="tx1"/>
                </a:solidFill>
              </a:rPr>
              <a:t>all</a:t>
            </a:r>
            <a:r>
              <a:rPr lang="en-AU" sz="1400" dirty="0">
                <a:solidFill>
                  <a:schemeClr val="tx1"/>
                </a:solidFill>
              </a:rPr>
              <a:t> things at </a:t>
            </a:r>
            <a:r>
              <a:rPr lang="en-AU" sz="1400" i="1" dirty="0">
                <a:solidFill>
                  <a:schemeClr val="tx1"/>
                </a:solidFill>
              </a:rPr>
              <a:t>all</a:t>
            </a:r>
            <a:r>
              <a:rPr lang="en-AU" sz="1400" dirty="0">
                <a:solidFill>
                  <a:schemeClr val="tx1"/>
                </a:solidFill>
              </a:rPr>
              <a:t> times having </a:t>
            </a:r>
            <a:r>
              <a:rPr lang="en-AU" sz="1400" i="1" dirty="0">
                <a:solidFill>
                  <a:schemeClr val="tx1"/>
                </a:solidFill>
              </a:rPr>
              <a:t>all</a:t>
            </a:r>
            <a:r>
              <a:rPr lang="en-AU" sz="1400" dirty="0">
                <a:solidFill>
                  <a:schemeClr val="tx1"/>
                </a:solidFill>
              </a:rPr>
              <a:t> that you need you will abound in </a:t>
            </a:r>
            <a:r>
              <a:rPr lang="en-AU" sz="1400" i="1" dirty="0">
                <a:solidFill>
                  <a:schemeClr val="tx1"/>
                </a:solidFill>
              </a:rPr>
              <a:t>every</a:t>
            </a:r>
            <a:r>
              <a:rPr lang="en-AU" sz="1400" dirty="0">
                <a:solidFill>
                  <a:schemeClr val="tx1"/>
                </a:solidFill>
              </a:rPr>
              <a:t> good work.” </a:t>
            </a:r>
            <a:r>
              <a:rPr lang="en-AU" sz="1400" i="1" dirty="0">
                <a:solidFill>
                  <a:schemeClr val="tx1"/>
                </a:solidFill>
              </a:rPr>
              <a:t>(2 Corinthians 9:8)</a:t>
            </a:r>
          </a:p>
          <a:p>
            <a:r>
              <a:rPr lang="en-AU" sz="1400" dirty="0">
                <a:solidFill>
                  <a:schemeClr val="tx1"/>
                </a:solidFill>
              </a:rPr>
              <a:t>The gospel calls for a whole new way of living, grateful living, and it places love at the centre. When we love like God loves, “when we love the world as He has loved it, then for us His mission is accomplished. We are fitted for heaven; for we have heaven in our hearts.” </a:t>
            </a:r>
            <a:r>
              <a:rPr lang="en-AU" sz="1400" i="1" dirty="0">
                <a:solidFill>
                  <a:schemeClr val="tx1"/>
                </a:solidFill>
              </a:rPr>
              <a:t>(Ellen G. White, The Desire of Ages, p. 641)</a:t>
            </a:r>
          </a:p>
          <a:p>
            <a:r>
              <a:rPr lang="en-AU" sz="1400" dirty="0">
                <a:solidFill>
                  <a:schemeClr val="tx1"/>
                </a:solidFill>
              </a:rPr>
              <a:t>So, is this </a:t>
            </a:r>
            <a:r>
              <a:rPr lang="en-AU" sz="1400" i="1" dirty="0">
                <a:solidFill>
                  <a:schemeClr val="tx1"/>
                </a:solidFill>
              </a:rPr>
              <a:t>8 Pillars of Grateful Living</a:t>
            </a:r>
            <a:r>
              <a:rPr lang="en-AU" sz="1400" dirty="0">
                <a:solidFill>
                  <a:schemeClr val="tx1"/>
                </a:solidFill>
              </a:rPr>
              <a:t> really a stewardship series? Yes, because </a:t>
            </a:r>
            <a:r>
              <a:rPr lang="en-AU" sz="1400" b="1" dirty="0">
                <a:solidFill>
                  <a:schemeClr val="tx1"/>
                </a:solidFill>
              </a:rPr>
              <a:t>grateful living leads to cheerful giving</a:t>
            </a:r>
            <a:r>
              <a:rPr lang="en-AU" sz="1400" dirty="0">
                <a:solidFill>
                  <a:schemeClr val="tx1"/>
                </a:solidFill>
              </a:rPr>
              <a:t>, not only more faithful tithing and generous, systematic offerings, but </a:t>
            </a:r>
            <a:r>
              <a:rPr lang="en-AU" sz="1400" i="1" dirty="0">
                <a:solidFill>
                  <a:schemeClr val="tx1"/>
                </a:solidFill>
              </a:rPr>
              <a:t>whole-of-life </a:t>
            </a:r>
            <a:r>
              <a:rPr lang="en-AU" sz="1400" dirty="0">
                <a:solidFill>
                  <a:schemeClr val="tx1"/>
                </a:solidFill>
              </a:rPr>
              <a:t>giving, and that’s what God invites us to experience.</a:t>
            </a:r>
          </a:p>
          <a:p>
            <a:pPr algn="ctr"/>
            <a:r>
              <a:rPr lang="en-AU" sz="1600" b="1" i="1" dirty="0">
                <a:solidFill>
                  <a:schemeClr val="tx1"/>
                </a:solidFill>
              </a:rPr>
              <a:t>Welcome!</a:t>
            </a:r>
            <a:r>
              <a:rPr lang="en-AU" sz="1600" b="1" dirty="0">
                <a:solidFill>
                  <a:schemeClr val="tx1"/>
                </a:solidFill>
              </a:rPr>
              <a:t> to a whole new level of Christ-centred abundant living.</a:t>
            </a:r>
          </a:p>
        </p:txBody>
      </p:sp>
    </p:spTree>
    <p:extLst>
      <p:ext uri="{BB962C8B-B14F-4D97-AF65-F5344CB8AC3E}">
        <p14:creationId xmlns:p14="http://schemas.microsoft.com/office/powerpoint/2010/main" val="90542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6F4C6-DC6C-2E63-973C-B310146E333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A8460C9-EBB1-F86E-C7A9-DFD17488FA2A}"/>
              </a:ext>
            </a:extLst>
          </p:cNvPr>
          <p:cNvPicPr>
            <a:picLocks noChangeAspect="1"/>
          </p:cNvPicPr>
          <p:nvPr/>
        </p:nvPicPr>
        <p:blipFill>
          <a:blip r:embed="rId2"/>
          <a:stretch>
            <a:fillRect/>
          </a:stretch>
        </p:blipFill>
        <p:spPr>
          <a:xfrm>
            <a:off x="5915608" y="3327529"/>
            <a:ext cx="6276392" cy="3530471"/>
          </a:xfrm>
          <a:prstGeom prst="rect">
            <a:avLst/>
          </a:prstGeom>
        </p:spPr>
      </p:pic>
      <p:pic>
        <p:nvPicPr>
          <p:cNvPr id="7" name="Picture 6">
            <a:extLst>
              <a:ext uri="{FF2B5EF4-FFF2-40B4-BE49-F238E27FC236}">
                <a16:creationId xmlns:a16="http://schemas.microsoft.com/office/drawing/2014/main" id="{DBFE2C50-D4A1-D1AB-0171-9530B20D23FD}"/>
              </a:ext>
            </a:extLst>
          </p:cNvPr>
          <p:cNvPicPr>
            <a:picLocks noChangeAspect="1"/>
          </p:cNvPicPr>
          <p:nvPr/>
        </p:nvPicPr>
        <p:blipFill>
          <a:blip r:embed="rId3"/>
          <a:stretch>
            <a:fillRect/>
          </a:stretch>
        </p:blipFill>
        <p:spPr>
          <a:xfrm>
            <a:off x="5938968" y="-6934"/>
            <a:ext cx="6253032" cy="3517331"/>
          </a:xfrm>
          <a:prstGeom prst="rect">
            <a:avLst/>
          </a:prstGeom>
        </p:spPr>
      </p:pic>
      <p:pic>
        <p:nvPicPr>
          <p:cNvPr id="10" name="Content Placeholder 9">
            <a:extLst>
              <a:ext uri="{FF2B5EF4-FFF2-40B4-BE49-F238E27FC236}">
                <a16:creationId xmlns:a16="http://schemas.microsoft.com/office/drawing/2014/main" id="{76FC9B4E-FD72-AE28-5814-BB8CC9206D00}"/>
              </a:ext>
            </a:extLst>
          </p:cNvPr>
          <p:cNvPicPr>
            <a:picLocks noGrp="1" noChangeAspect="1"/>
          </p:cNvPicPr>
          <p:nvPr>
            <p:ph idx="1"/>
          </p:nvPr>
        </p:nvPicPr>
        <p:blipFill>
          <a:blip r:embed="rId4"/>
          <a:stretch>
            <a:fillRect/>
          </a:stretch>
        </p:blipFill>
        <p:spPr>
          <a:xfrm>
            <a:off x="1048751" y="-6933"/>
            <a:ext cx="4982057" cy="3517332"/>
          </a:xfrm>
        </p:spPr>
      </p:pic>
      <p:pic>
        <p:nvPicPr>
          <p:cNvPr id="5" name="Picture 4">
            <a:extLst>
              <a:ext uri="{FF2B5EF4-FFF2-40B4-BE49-F238E27FC236}">
                <a16:creationId xmlns:a16="http://schemas.microsoft.com/office/drawing/2014/main" id="{E9D83B22-9C09-B766-163C-F91C2F7F8E4B}"/>
              </a:ext>
            </a:extLst>
          </p:cNvPr>
          <p:cNvPicPr>
            <a:picLocks noChangeAspect="1"/>
          </p:cNvPicPr>
          <p:nvPr/>
        </p:nvPicPr>
        <p:blipFill rotWithShape="1">
          <a:blip r:embed="rId5"/>
          <a:srcRect l="14721" r="17262"/>
          <a:stretch/>
        </p:blipFill>
        <p:spPr>
          <a:xfrm>
            <a:off x="1048752" y="3285217"/>
            <a:ext cx="5706612" cy="3579717"/>
          </a:xfrm>
          <a:prstGeom prst="rect">
            <a:avLst/>
          </a:prstGeom>
        </p:spPr>
      </p:pic>
    </p:spTree>
    <p:extLst>
      <p:ext uri="{BB962C8B-B14F-4D97-AF65-F5344CB8AC3E}">
        <p14:creationId xmlns:p14="http://schemas.microsoft.com/office/powerpoint/2010/main" val="4284613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069929" y="1883251"/>
            <a:ext cx="4371493" cy="3867208"/>
          </a:xfrm>
        </p:spPr>
        <p:txBody>
          <a:bodyPr>
            <a:normAutofit/>
          </a:bodyPr>
          <a:lstStyle/>
          <a:p>
            <a:pPr algn="ctr">
              <a:lnSpc>
                <a:spcPct val="100000"/>
              </a:lnSpc>
              <a:spcBef>
                <a:spcPts val="0"/>
              </a:spcBef>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“Great changes are soon to take place in our world, and the final movements will be rapid ones.”</a:t>
            </a:r>
          </a:p>
          <a:p>
            <a:pPr algn="ctr"/>
            <a:endParaRPr lang="en-AU" sz="18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000" i="1" dirty="0"/>
              <a:t>Ellen G. White, Testimonies v. 9, p.11</a:t>
            </a:r>
            <a:endParaRPr lang="en-AU" sz="2000" dirty="0"/>
          </a:p>
        </p:txBody>
      </p:sp>
    </p:spTree>
    <p:extLst>
      <p:ext uri="{BB962C8B-B14F-4D97-AF65-F5344CB8AC3E}">
        <p14:creationId xmlns:p14="http://schemas.microsoft.com/office/powerpoint/2010/main" val="1317662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682750" y="1237164"/>
            <a:ext cx="4897438" cy="4060394"/>
          </a:xfrm>
        </p:spPr>
        <p:txBody>
          <a:bodyPr>
            <a:normAutofit fontScale="77500" lnSpcReduction="20000"/>
          </a:bodyPr>
          <a:lstStyle/>
          <a:p>
            <a:pPr algn="ctr">
              <a:lnSpc>
                <a:spcPct val="120000"/>
              </a:lnSpc>
              <a:spcBef>
                <a:spcPts val="0"/>
              </a:spcBef>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“Our time belongs to God. Every moment is His, and we are under the most solemn obligation to improve it to His glory. </a:t>
            </a:r>
            <a:r>
              <a:rPr lang="en-AU" sz="3600" b="1" dirty="0">
                <a:latin typeface="Open Sans Light" panose="020B0306030504020204" pitchFamily="34" charset="0"/>
                <a:ea typeface="Open Sans Light" panose="020B0306030504020204" pitchFamily="34" charset="0"/>
                <a:cs typeface="Open Sans Light" panose="020B0306030504020204" pitchFamily="34" charset="0"/>
              </a:rPr>
              <a:t>Of no talent He has given will He require a more strict account than of our time.</a:t>
            </a:r>
            <a:r>
              <a:rPr lang="en-AU" sz="3600" dirty="0">
                <a:latin typeface="Open Sans Light" panose="020B0306030504020204" pitchFamily="34" charset="0"/>
                <a:ea typeface="Open Sans Light" panose="020B0306030504020204" pitchFamily="34" charset="0"/>
                <a:cs typeface="Open Sans Light" panose="020B0306030504020204" pitchFamily="34" charset="0"/>
              </a:rPr>
              <a:t>”</a:t>
            </a:r>
          </a:p>
          <a:p>
            <a:pPr algn="ctr">
              <a:lnSpc>
                <a:spcPct val="120000"/>
              </a:lnSpc>
            </a:pPr>
            <a:r>
              <a:rPr lang="en-AU" sz="1800" dirty="0">
                <a:latin typeface="Open Sans Light" panose="020B0306030504020204" pitchFamily="34" charset="0"/>
                <a:ea typeface="Open Sans Light" panose="020B0306030504020204" pitchFamily="34" charset="0"/>
                <a:cs typeface="Open Sans Light" panose="020B0306030504020204" pitchFamily="34" charset="0"/>
              </a:rPr>
              <a:t> </a:t>
            </a:r>
          </a:p>
          <a:p>
            <a:pPr algn="ctr">
              <a:lnSpc>
                <a:spcPct val="120000"/>
              </a:lnSpc>
            </a:pPr>
            <a:r>
              <a:rPr lang="en-AU" sz="2600" i="1" dirty="0"/>
              <a:t>Ellen G. White, Christ’s Object Lessons, 342</a:t>
            </a:r>
            <a:endParaRPr lang="en-AU" sz="2600" dirty="0"/>
          </a:p>
        </p:txBody>
      </p:sp>
      <p:pic>
        <p:nvPicPr>
          <p:cNvPr id="4" name="Picture 3" descr="A picture containing person, outdoor&#10;&#10;Description automatically generated">
            <a:extLst>
              <a:ext uri="{FF2B5EF4-FFF2-40B4-BE49-F238E27FC236}">
                <a16:creationId xmlns:a16="http://schemas.microsoft.com/office/drawing/2014/main" id="{53692685-C926-B74E-A106-3CA148875C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70846" y="802640"/>
            <a:ext cx="4279995" cy="5252720"/>
          </a:xfrm>
          <a:prstGeom prst="rect">
            <a:avLst/>
          </a:prstGeom>
        </p:spPr>
      </p:pic>
    </p:spTree>
    <p:extLst>
      <p:ext uri="{BB962C8B-B14F-4D97-AF65-F5344CB8AC3E}">
        <p14:creationId xmlns:p14="http://schemas.microsoft.com/office/powerpoint/2010/main" val="382660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679031" y="1724377"/>
            <a:ext cx="6833937" cy="3409245"/>
          </a:xfrm>
        </p:spPr>
        <p:txBody>
          <a:bodyPr>
            <a:normAutofit/>
          </a:bodyPr>
          <a:lstStyle/>
          <a:p>
            <a:pPr algn="ctr">
              <a:lnSpc>
                <a:spcPct val="110000"/>
              </a:lnSpc>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How might we best manage the TIME that God has entrusted to us?</a:t>
            </a:r>
          </a:p>
        </p:txBody>
      </p:sp>
    </p:spTree>
    <p:extLst>
      <p:ext uri="{BB962C8B-B14F-4D97-AF65-F5344CB8AC3E}">
        <p14:creationId xmlns:p14="http://schemas.microsoft.com/office/powerpoint/2010/main" val="268658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F668DC-610C-0C4F-8034-572B21287C09}"/>
              </a:ext>
            </a:extLst>
          </p:cNvPr>
          <p:cNvSpPr>
            <a:spLocks noGrp="1"/>
          </p:cNvSpPr>
          <p:nvPr>
            <p:ph type="body" idx="1"/>
          </p:nvPr>
        </p:nvSpPr>
        <p:spPr/>
        <p:txBody>
          <a:bodyPr/>
          <a:lstStyle/>
          <a:p>
            <a:r>
              <a:rPr lang="en-US" dirty="0"/>
              <a:t>God’s Blueprint</a:t>
            </a:r>
          </a:p>
        </p:txBody>
      </p:sp>
      <p:sp>
        <p:nvSpPr>
          <p:cNvPr id="4" name="Content Placeholder 3">
            <a:extLst>
              <a:ext uri="{FF2B5EF4-FFF2-40B4-BE49-F238E27FC236}">
                <a16:creationId xmlns:a16="http://schemas.microsoft.com/office/drawing/2014/main" id="{85D0ECCA-BED9-074F-8A3A-E99B1259F281}"/>
              </a:ext>
            </a:extLst>
          </p:cNvPr>
          <p:cNvSpPr>
            <a:spLocks noGrp="1"/>
          </p:cNvSpPr>
          <p:nvPr>
            <p:ph sz="half" idx="2"/>
          </p:nvPr>
        </p:nvSpPr>
        <p:spPr/>
        <p:txBody>
          <a:bodyPr>
            <a:noAutofit/>
          </a:bodyPr>
          <a:lstStyle/>
          <a:p>
            <a:pPr>
              <a:lnSpc>
                <a:spcPct val="110000"/>
              </a:lnSpc>
            </a:pPr>
            <a:r>
              <a:rPr lang="en-US" sz="2000" dirty="0">
                <a:latin typeface="Helvetica" pitchFamily="2" charset="0"/>
              </a:rPr>
              <a:t>Every moment is a precious gift and I will be most blessed if I use it for His glory.</a:t>
            </a:r>
          </a:p>
          <a:p>
            <a:pPr>
              <a:lnSpc>
                <a:spcPct val="110000"/>
              </a:lnSpc>
            </a:pPr>
            <a:r>
              <a:rPr lang="en-US" sz="2000" dirty="0">
                <a:latin typeface="Helvetica" pitchFamily="2" charset="0"/>
              </a:rPr>
              <a:t>God created the world in six literal, 24-hour days and rested on the 7</a:t>
            </a:r>
            <a:r>
              <a:rPr lang="en-US" sz="2000" baseline="30000" dirty="0">
                <a:latin typeface="Helvetica" pitchFamily="2" charset="0"/>
              </a:rPr>
              <a:t>th</a:t>
            </a:r>
            <a:r>
              <a:rPr lang="en-US" sz="2000" dirty="0">
                <a:latin typeface="Helvetica" pitchFamily="2" charset="0"/>
              </a:rPr>
              <a:t>.</a:t>
            </a:r>
          </a:p>
          <a:p>
            <a:pPr>
              <a:lnSpc>
                <a:spcPct val="110000"/>
              </a:lnSpc>
            </a:pPr>
            <a:r>
              <a:rPr lang="en-US" sz="2000" dirty="0">
                <a:latin typeface="Helvetica" pitchFamily="2" charset="0"/>
              </a:rPr>
              <a:t>Busyness can take us away from God.</a:t>
            </a:r>
          </a:p>
          <a:p>
            <a:pPr>
              <a:lnSpc>
                <a:spcPct val="110000"/>
              </a:lnSpc>
            </a:pPr>
            <a:r>
              <a:rPr lang="en-US" sz="2000" dirty="0">
                <a:latin typeface="Helvetica" pitchFamily="2" charset="0"/>
              </a:rPr>
              <a:t>Earth’s time will soon be finished.</a:t>
            </a:r>
          </a:p>
          <a:p>
            <a:pPr>
              <a:lnSpc>
                <a:spcPct val="110000"/>
              </a:lnSpc>
            </a:pPr>
            <a:r>
              <a:rPr lang="en-US" sz="2000" dirty="0">
                <a:latin typeface="Helvetica" pitchFamily="2" charset="0"/>
              </a:rPr>
              <a:t>Today is the day of salvation, I mustn’t delay my commitment to God.</a:t>
            </a:r>
          </a:p>
        </p:txBody>
      </p:sp>
      <p:sp>
        <p:nvSpPr>
          <p:cNvPr id="5" name="Text Placeholder 4">
            <a:extLst>
              <a:ext uri="{FF2B5EF4-FFF2-40B4-BE49-F238E27FC236}">
                <a16:creationId xmlns:a16="http://schemas.microsoft.com/office/drawing/2014/main" id="{25C8B1EF-1F5A-0549-AEFB-4E145A59F0CC}"/>
              </a:ext>
            </a:extLst>
          </p:cNvPr>
          <p:cNvSpPr>
            <a:spLocks noGrp="1"/>
          </p:cNvSpPr>
          <p:nvPr>
            <p:ph type="body" sz="quarter" idx="3"/>
          </p:nvPr>
        </p:nvSpPr>
        <p:spPr/>
        <p:txBody>
          <a:bodyPr/>
          <a:lstStyle/>
          <a:p>
            <a:r>
              <a:rPr lang="en-US" dirty="0"/>
              <a:t>Satan’s Counterfeit</a:t>
            </a:r>
          </a:p>
        </p:txBody>
      </p:sp>
      <p:sp>
        <p:nvSpPr>
          <p:cNvPr id="6" name="Content Placeholder 5">
            <a:extLst>
              <a:ext uri="{FF2B5EF4-FFF2-40B4-BE49-F238E27FC236}">
                <a16:creationId xmlns:a16="http://schemas.microsoft.com/office/drawing/2014/main" id="{B2C4325C-F5ED-5E4E-A5A3-0B3F6991031C}"/>
              </a:ext>
            </a:extLst>
          </p:cNvPr>
          <p:cNvSpPr>
            <a:spLocks noGrp="1"/>
          </p:cNvSpPr>
          <p:nvPr>
            <p:ph sz="quarter" idx="4"/>
          </p:nvPr>
        </p:nvSpPr>
        <p:spPr/>
        <p:txBody>
          <a:bodyPr>
            <a:noAutofit/>
          </a:bodyPr>
          <a:lstStyle/>
          <a:p>
            <a:pPr>
              <a:lnSpc>
                <a:spcPct val="110000"/>
              </a:lnSpc>
            </a:pPr>
            <a:r>
              <a:rPr lang="en-US" sz="2000" dirty="0">
                <a:latin typeface="Helvetica" pitchFamily="2" charset="0"/>
              </a:rPr>
              <a:t>I’ve got all the time in the world. Time is mine. I can use it how I want.</a:t>
            </a:r>
          </a:p>
          <a:p>
            <a:pPr>
              <a:lnSpc>
                <a:spcPct val="110000"/>
              </a:lnSpc>
            </a:pPr>
            <a:r>
              <a:rPr lang="en-US" sz="2000" dirty="0">
                <a:latin typeface="Helvetica" pitchFamily="2" charset="0"/>
              </a:rPr>
              <a:t>The earth evolved over millions of years, and it will just keep going.</a:t>
            </a:r>
          </a:p>
          <a:p>
            <a:pPr>
              <a:lnSpc>
                <a:spcPct val="110000"/>
              </a:lnSpc>
            </a:pPr>
            <a:r>
              <a:rPr lang="en-US" sz="2000" dirty="0">
                <a:latin typeface="Helvetica" pitchFamily="2" charset="0"/>
              </a:rPr>
              <a:t>Busyness is the best way to get ahead.</a:t>
            </a:r>
          </a:p>
          <a:p>
            <a:pPr>
              <a:lnSpc>
                <a:spcPct val="110000"/>
              </a:lnSpc>
            </a:pPr>
            <a:r>
              <a:rPr lang="en-US" sz="2000" dirty="0">
                <a:latin typeface="Helvetica" pitchFamily="2" charset="0"/>
              </a:rPr>
              <a:t>Mankind will find a way to save the planet from total destruction.</a:t>
            </a:r>
          </a:p>
          <a:p>
            <a:pPr>
              <a:lnSpc>
                <a:spcPct val="110000"/>
              </a:lnSpc>
            </a:pPr>
            <a:r>
              <a:rPr lang="en-US" sz="2000" dirty="0">
                <a:latin typeface="Helvetica" pitchFamily="2" charset="0"/>
              </a:rPr>
              <a:t>There’s no rush, make your eternal choices tomorrow.</a:t>
            </a:r>
          </a:p>
        </p:txBody>
      </p:sp>
      <p:pic>
        <p:nvPicPr>
          <p:cNvPr id="11" name="Picture 10" descr="Text&#10;&#10;Description automatically generated">
            <a:extLst>
              <a:ext uri="{FF2B5EF4-FFF2-40B4-BE49-F238E27FC236}">
                <a16:creationId xmlns:a16="http://schemas.microsoft.com/office/drawing/2014/main" id="{9031030E-8C85-E649-B088-8C587C0B72C6}"/>
              </a:ext>
            </a:extLst>
          </p:cNvPr>
          <p:cNvPicPr>
            <a:picLocks noChangeAspect="1"/>
          </p:cNvPicPr>
          <p:nvPr/>
        </p:nvPicPr>
        <p:blipFill>
          <a:blip r:embed="rId2"/>
          <a:stretch>
            <a:fillRect/>
          </a:stretch>
        </p:blipFill>
        <p:spPr>
          <a:xfrm>
            <a:off x="595312" y="188119"/>
            <a:ext cx="10756900" cy="1905000"/>
          </a:xfrm>
          <a:prstGeom prst="rect">
            <a:avLst/>
          </a:prstGeom>
        </p:spPr>
      </p:pic>
    </p:spTree>
    <p:extLst>
      <p:ext uri="{BB962C8B-B14F-4D97-AF65-F5344CB8AC3E}">
        <p14:creationId xmlns:p14="http://schemas.microsoft.com/office/powerpoint/2010/main" val="1915821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p:txBody>
          <a:bodyPr/>
          <a:lstStyle/>
          <a:p>
            <a:pPr algn="ctr">
              <a:lnSpc>
                <a:spcPct val="100000"/>
              </a:lnSpc>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[The Devil] is filled with fury, because he knows that </a:t>
            </a:r>
            <a:r>
              <a:rPr lang="en-AU" sz="3600" u="sng"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his time is short</a:t>
            </a: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p>
          <a:p>
            <a:pPr algn="ctr">
              <a:lnSpc>
                <a:spcPct val="100000"/>
              </a:lnSpc>
            </a:pPr>
            <a:endParaRPr lang="en-AU" dirty="0">
              <a:solidFill>
                <a:schemeClr val="bg1"/>
              </a:solidFill>
            </a:endParaRPr>
          </a:p>
          <a:p>
            <a:pPr algn="ctr">
              <a:lnSpc>
                <a:spcPct val="100000"/>
              </a:lnSpc>
            </a:pPr>
            <a:r>
              <a:rPr lang="en-AU" i="1" dirty="0">
                <a:solidFill>
                  <a:schemeClr val="bg1"/>
                </a:solidFill>
              </a:rPr>
              <a:t>Revelation 12:12 (NIV)</a:t>
            </a:r>
            <a:endParaRPr lang="en-US" i="1" dirty="0">
              <a:solidFill>
                <a:schemeClr val="bg1"/>
              </a:solidFill>
            </a:endParaRPr>
          </a:p>
        </p:txBody>
      </p:sp>
    </p:spTree>
    <p:extLst>
      <p:ext uri="{BB962C8B-B14F-4D97-AF65-F5344CB8AC3E}">
        <p14:creationId xmlns:p14="http://schemas.microsoft.com/office/powerpoint/2010/main" val="3859595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422071" y="1600200"/>
            <a:ext cx="7347857" cy="3951514"/>
          </a:xfrm>
        </p:spPr>
        <p:txBody>
          <a:bodyPr>
            <a:normAutofit fontScale="55000" lnSpcReduction="20000"/>
          </a:bodyPr>
          <a:lstStyle/>
          <a:p>
            <a:pPr algn="ctr">
              <a:lnSpc>
                <a:spcPct val="120000"/>
              </a:lnSpc>
            </a:pPr>
            <a:r>
              <a:rPr lang="en-AU"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See then that you walk circumspectly [cautiously], not as fools but as </a:t>
            </a:r>
            <a:r>
              <a:rPr lang="en-AU" sz="4400" u="sng"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wise</a:t>
            </a:r>
            <a:r>
              <a:rPr lang="en-AU"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n-AU" sz="4400" b="1" u="sng"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redeeming the time</a:t>
            </a:r>
            <a:r>
              <a:rPr lang="en-AU"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because the days are evil. Therefore do not be unwise, but understand what the will of the Lord is.</a:t>
            </a:r>
          </a:p>
          <a:p>
            <a:pPr algn="ctr">
              <a:lnSpc>
                <a:spcPct val="120000"/>
              </a:lnSpc>
            </a:pPr>
            <a:r>
              <a:rPr lang="en-AU" i="1" dirty="0">
                <a:solidFill>
                  <a:schemeClr val="bg1"/>
                </a:solidFill>
              </a:rPr>
              <a:t>Ephesians 5:15-17 (NKJV)</a:t>
            </a:r>
          </a:p>
          <a:p>
            <a:pPr algn="ctr">
              <a:lnSpc>
                <a:spcPct val="120000"/>
              </a:lnSpc>
            </a:pPr>
            <a:endParaRPr lang="en-AU" sz="1500" i="1" dirty="0">
              <a:solidFill>
                <a:schemeClr val="bg1"/>
              </a:solidFill>
            </a:endParaRPr>
          </a:p>
          <a:p>
            <a:pPr algn="ctr">
              <a:lnSpc>
                <a:spcPct val="120000"/>
              </a:lnSpc>
            </a:pPr>
            <a:r>
              <a:rPr lang="en-AU"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Those who are </a:t>
            </a:r>
            <a:r>
              <a:rPr lang="en-AU" sz="4400" u="sng"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wise </a:t>
            </a:r>
            <a:r>
              <a:rPr lang="en-AU" sz="4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will shine like the brightness of the heavens, and those who lead many to righteousness, like the stars for ever and ever.</a:t>
            </a:r>
          </a:p>
          <a:p>
            <a:pPr algn="ctr">
              <a:lnSpc>
                <a:spcPct val="120000"/>
              </a:lnSpc>
            </a:pPr>
            <a:r>
              <a:rPr lang="en-AU" i="1" dirty="0">
                <a:solidFill>
                  <a:schemeClr val="bg1"/>
                </a:solidFill>
              </a:rPr>
              <a:t>Daniel 12:3 (NIV)</a:t>
            </a:r>
          </a:p>
        </p:txBody>
      </p:sp>
    </p:spTree>
    <p:extLst>
      <p:ext uri="{BB962C8B-B14F-4D97-AF65-F5344CB8AC3E}">
        <p14:creationId xmlns:p14="http://schemas.microsoft.com/office/powerpoint/2010/main" val="50108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004615" y="1379954"/>
            <a:ext cx="4371493" cy="4306690"/>
          </a:xfrm>
        </p:spPr>
        <p:txBody>
          <a:bodyPr>
            <a:normAutofit fontScale="62500" lnSpcReduction="20000"/>
          </a:bodyPr>
          <a:lstStyle/>
          <a:p>
            <a:pPr algn="ctr">
              <a:lnSpc>
                <a:spcPct val="120000"/>
              </a:lnSpc>
              <a:spcBef>
                <a:spcPts val="0"/>
              </a:spcBef>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“We are admonished to redeem time. But time squandered can never be recovered. We cannot call back even one moment. </a:t>
            </a:r>
            <a:r>
              <a:rPr lang="en-AU" sz="3600" b="1" dirty="0">
                <a:latin typeface="Open Sans Light" panose="020B0306030504020204" pitchFamily="34" charset="0"/>
                <a:ea typeface="Open Sans Light" panose="020B0306030504020204" pitchFamily="34" charset="0"/>
                <a:cs typeface="Open Sans Light" panose="020B0306030504020204" pitchFamily="34" charset="0"/>
              </a:rPr>
              <a:t>The only way in which we can redeem our time is by making the most of that which remains, by being co-workers with God in His great plan of redemption.”</a:t>
            </a:r>
          </a:p>
          <a:p>
            <a:pPr algn="ctr">
              <a:lnSpc>
                <a:spcPct val="120000"/>
              </a:lnSpc>
              <a:spcBef>
                <a:spcPts val="0"/>
              </a:spcBef>
            </a:pPr>
            <a:endParaRPr lang="en-AU" sz="33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20000"/>
              </a:lnSpc>
            </a:pPr>
            <a:r>
              <a:rPr lang="en-AU" sz="2900" dirty="0">
                <a:latin typeface="Open Sans Light" panose="020B0306030504020204" pitchFamily="34" charset="0"/>
                <a:ea typeface="Open Sans Light" panose="020B0306030504020204" pitchFamily="34" charset="0"/>
                <a:cs typeface="Open Sans Light" panose="020B0306030504020204" pitchFamily="34" charset="0"/>
              </a:rPr>
              <a:t> </a:t>
            </a:r>
            <a:r>
              <a:rPr lang="en-AU" sz="2900" i="1" dirty="0"/>
              <a:t>Ellen G. White, Christ’s Object Lessons, 350</a:t>
            </a:r>
            <a:endParaRPr lang="en-AU" sz="2900" dirty="0"/>
          </a:p>
        </p:txBody>
      </p:sp>
      <p:pic>
        <p:nvPicPr>
          <p:cNvPr id="4" name="Picture 3" descr="A picture containing text&#10;&#10;Description automatically generated">
            <a:extLst>
              <a:ext uri="{FF2B5EF4-FFF2-40B4-BE49-F238E27FC236}">
                <a16:creationId xmlns:a16="http://schemas.microsoft.com/office/drawing/2014/main" id="{A7590456-2FB8-8945-B2CB-E2FCAFD9C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3575" y="1816101"/>
            <a:ext cx="4284000" cy="3211893"/>
          </a:xfrm>
          <a:prstGeom prst="rect">
            <a:avLst/>
          </a:prstGeom>
        </p:spPr>
      </p:pic>
    </p:spTree>
    <p:extLst>
      <p:ext uri="{BB962C8B-B14F-4D97-AF65-F5344CB8AC3E}">
        <p14:creationId xmlns:p14="http://schemas.microsoft.com/office/powerpoint/2010/main" val="81113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3017056" y="1724377"/>
            <a:ext cx="6157887" cy="3409245"/>
          </a:xfrm>
        </p:spPr>
        <p:txBody>
          <a:bodyPr/>
          <a:lstStyle/>
          <a:p>
            <a:pPr algn="ctr">
              <a:lnSpc>
                <a:spcPct val="100000"/>
              </a:lnSpc>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Tip #1</a:t>
            </a:r>
          </a:p>
          <a:p>
            <a:pPr algn="ctr">
              <a:lnSpc>
                <a:spcPct val="100000"/>
              </a:lnSpc>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Find out what role can you play in God’s mission</a:t>
            </a:r>
            <a:endParaRPr lang="en-US" i="1" dirty="0">
              <a:solidFill>
                <a:schemeClr val="bg1"/>
              </a:solidFill>
            </a:endParaRPr>
          </a:p>
        </p:txBody>
      </p:sp>
    </p:spTree>
    <p:extLst>
      <p:ext uri="{BB962C8B-B14F-4D97-AF65-F5344CB8AC3E}">
        <p14:creationId xmlns:p14="http://schemas.microsoft.com/office/powerpoint/2010/main" val="1949567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86D2B31-ADE5-7600-FB0F-C1813C5AE5AC}"/>
              </a:ext>
            </a:extLst>
          </p:cNvPr>
          <p:cNvSpPr>
            <a:spLocks noGrp="1"/>
          </p:cNvSpPr>
          <p:nvPr>
            <p:ph sz="half" idx="2"/>
          </p:nvPr>
        </p:nvSpPr>
        <p:spPr>
          <a:xfrm>
            <a:off x="2062287" y="1885244"/>
            <a:ext cx="8224713" cy="3409245"/>
          </a:xfrm>
        </p:spPr>
        <p:txBody>
          <a:bodyPr>
            <a:normAutofit/>
          </a:bodyPr>
          <a:lstStyle/>
          <a:p>
            <a:pPr algn="ctr"/>
            <a:r>
              <a:rPr lang="en-US" dirty="0">
                <a:solidFill>
                  <a:schemeClr val="bg1"/>
                </a:solidFill>
              </a:rPr>
              <a:t>“And God has appointed these in the church: first apostles, second prophets, third teachers, then miracles, then gifts of healings, helps, administrations, varieties of tongues.” </a:t>
            </a:r>
          </a:p>
          <a:p>
            <a:pPr algn="ctr"/>
            <a:r>
              <a:rPr lang="en-US" i="1" dirty="0">
                <a:solidFill>
                  <a:schemeClr val="bg1"/>
                </a:solidFill>
              </a:rPr>
              <a:t>1 Corinthians 12:26</a:t>
            </a:r>
          </a:p>
          <a:p>
            <a:endParaRPr lang="en-US" sz="1200" dirty="0">
              <a:solidFill>
                <a:schemeClr val="bg1"/>
              </a:solidFill>
            </a:endParaRPr>
          </a:p>
          <a:p>
            <a:pPr algn="ctr"/>
            <a:r>
              <a:rPr lang="en-US" sz="2400" dirty="0">
                <a:solidFill>
                  <a:schemeClr val="bg1"/>
                </a:solidFill>
              </a:rPr>
              <a:t>Other passages include: creative communications, generous giving, leadership, evangelism, pastoral ministry.</a:t>
            </a:r>
          </a:p>
        </p:txBody>
      </p:sp>
    </p:spTree>
    <p:extLst>
      <p:ext uri="{BB962C8B-B14F-4D97-AF65-F5344CB8AC3E}">
        <p14:creationId xmlns:p14="http://schemas.microsoft.com/office/powerpoint/2010/main" val="107899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2B94-DE0B-1247-B13F-A57418A53311}"/>
              </a:ext>
            </a:extLst>
          </p:cNvPr>
          <p:cNvSpPr>
            <a:spLocks noGrp="1"/>
          </p:cNvSpPr>
          <p:nvPr>
            <p:ph type="title"/>
          </p:nvPr>
        </p:nvSpPr>
        <p:spPr>
          <a:xfrm>
            <a:off x="1316182" y="918019"/>
            <a:ext cx="10037618" cy="759340"/>
          </a:xfrm>
        </p:spPr>
        <p:txBody>
          <a:bodyPr>
            <a:normAutofit fontScale="90000"/>
          </a:bodyPr>
          <a:lstStyle/>
          <a:p>
            <a:r>
              <a:rPr lang="en-US" sz="3200" b="1" dirty="0">
                <a:solidFill>
                  <a:schemeClr val="tx1"/>
                </a:solidFill>
              </a:rPr>
              <a:t>Grateful Living Topic: TIME</a:t>
            </a:r>
            <a:br>
              <a:rPr lang="en-US" sz="3200" b="1" dirty="0">
                <a:solidFill>
                  <a:schemeClr val="tx1"/>
                </a:solidFill>
              </a:rPr>
            </a:br>
            <a:br>
              <a:rPr lang="en-US" sz="1100" b="1" dirty="0">
                <a:solidFill>
                  <a:schemeClr val="tx1"/>
                </a:solidFill>
              </a:rPr>
            </a:br>
            <a:r>
              <a:rPr lang="en-US" sz="3200" b="1" i="1" dirty="0">
                <a:solidFill>
                  <a:schemeClr val="tx1"/>
                </a:solidFill>
              </a:rPr>
              <a:t>Message Overview </a:t>
            </a:r>
            <a:r>
              <a:rPr lang="en-US" sz="1800" dirty="0">
                <a:solidFill>
                  <a:srgbClr val="00B050"/>
                </a:solidFill>
              </a:rPr>
              <a:t>(Delete this slide before presenting! </a:t>
            </a:r>
            <a:r>
              <a:rPr lang="en-US" sz="1800" dirty="0">
                <a:solidFill>
                  <a:srgbClr val="00B050"/>
                </a:solidFill>
                <a:sym typeface="Wingdings" pitchFamily="2" charset="2"/>
              </a:rPr>
              <a:t>)</a:t>
            </a:r>
            <a:endParaRPr lang="en-US" sz="1800" dirty="0">
              <a:solidFill>
                <a:srgbClr val="00B050"/>
              </a:solidFill>
            </a:endParaRPr>
          </a:p>
        </p:txBody>
      </p:sp>
      <p:sp>
        <p:nvSpPr>
          <p:cNvPr id="3" name="Content Placeholder 2">
            <a:extLst>
              <a:ext uri="{FF2B5EF4-FFF2-40B4-BE49-F238E27FC236}">
                <a16:creationId xmlns:a16="http://schemas.microsoft.com/office/drawing/2014/main" id="{D5D20086-420A-EE4A-B651-8B62B0A97EB4}"/>
              </a:ext>
            </a:extLst>
          </p:cNvPr>
          <p:cNvSpPr>
            <a:spLocks noGrp="1"/>
          </p:cNvSpPr>
          <p:nvPr>
            <p:ph idx="1"/>
          </p:nvPr>
        </p:nvSpPr>
        <p:spPr>
          <a:xfrm>
            <a:off x="1316182" y="1813550"/>
            <a:ext cx="10037618" cy="5052497"/>
          </a:xfrm>
        </p:spPr>
        <p:txBody>
          <a:bodyPr>
            <a:normAutofit/>
          </a:bodyPr>
          <a:lstStyle/>
          <a:p>
            <a:r>
              <a:rPr lang="en-AU" sz="2400" b="1" dirty="0">
                <a:solidFill>
                  <a:schemeClr val="tx1"/>
                </a:solidFill>
              </a:rPr>
              <a:t>Key Scriptures</a:t>
            </a:r>
            <a:r>
              <a:rPr lang="en-AU" sz="2400" dirty="0">
                <a:solidFill>
                  <a:schemeClr val="tx1"/>
                </a:solidFill>
              </a:rPr>
              <a:t>: Psalm 90:12; Ecclesiastes 3:1; Ephesians 5:15-17</a:t>
            </a:r>
            <a:endParaRPr lang="en-AU" sz="2400" i="1" dirty="0">
              <a:solidFill>
                <a:schemeClr val="tx1"/>
              </a:solidFill>
            </a:endParaRPr>
          </a:p>
          <a:p>
            <a:r>
              <a:rPr lang="en-AU" sz="2400" b="1" dirty="0">
                <a:solidFill>
                  <a:schemeClr val="tx1"/>
                </a:solidFill>
              </a:rPr>
              <a:t>Key EGW Writings: </a:t>
            </a:r>
            <a:r>
              <a:rPr lang="en-AU" sz="2400" dirty="0">
                <a:solidFill>
                  <a:schemeClr val="tx1"/>
                </a:solidFill>
              </a:rPr>
              <a:t>Christ’s Object Lessons, pp. 342-346; Pastoral Ministry pp. 81-82</a:t>
            </a:r>
          </a:p>
          <a:p>
            <a:r>
              <a:rPr lang="en-AU" sz="2400" b="1" dirty="0">
                <a:solidFill>
                  <a:schemeClr val="tx1"/>
                </a:solidFill>
              </a:rPr>
              <a:t>Goal</a:t>
            </a:r>
            <a:r>
              <a:rPr lang="en-AU" sz="2400" dirty="0">
                <a:solidFill>
                  <a:schemeClr val="tx1"/>
                </a:solidFill>
              </a:rPr>
              <a:t>: Encouraging and inspiring people to dedicate time every day, and even weeks and years of their life, to God and His work.</a:t>
            </a:r>
          </a:p>
          <a:p>
            <a:r>
              <a:rPr lang="en-US" sz="2400" b="1" dirty="0">
                <a:solidFill>
                  <a:schemeClr val="tx1"/>
                </a:solidFill>
              </a:rPr>
              <a:t>Interview Idea</a:t>
            </a:r>
            <a:r>
              <a:rPr lang="en-US" sz="2400" dirty="0">
                <a:solidFill>
                  <a:schemeClr val="tx1"/>
                </a:solidFill>
              </a:rPr>
              <a:t>: Is there an inspiring person in your church or wider community who you can interview (maybe even by phone or Zoom) about glorifying God through effective time management?</a:t>
            </a:r>
          </a:p>
        </p:txBody>
      </p:sp>
    </p:spTree>
    <p:extLst>
      <p:ext uri="{BB962C8B-B14F-4D97-AF65-F5344CB8AC3E}">
        <p14:creationId xmlns:p14="http://schemas.microsoft.com/office/powerpoint/2010/main" val="804894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p:txBody>
          <a:bodyPr/>
          <a:lstStyle/>
          <a:p>
            <a:pPr algn="ctr">
              <a:lnSpc>
                <a:spcPct val="100000"/>
              </a:lnSpc>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Tip #2</a:t>
            </a:r>
          </a:p>
          <a:p>
            <a:pPr algn="ctr">
              <a:lnSpc>
                <a:spcPct val="100000"/>
              </a:lnSpc>
            </a:pPr>
            <a:r>
              <a:rPr lang="en-AU"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Learn how to ‘number’ your Days</a:t>
            </a:r>
          </a:p>
          <a:p>
            <a:pPr algn="ctr">
              <a:lnSpc>
                <a:spcPct val="100000"/>
              </a:lnSpc>
            </a:pPr>
            <a:r>
              <a:rPr lang="en-US" sz="3600"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(Psalms 90:12)</a:t>
            </a:r>
            <a:endParaRPr lang="en-AU" sz="3600"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46076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826556" y="1724377"/>
            <a:ext cx="6538887" cy="3409245"/>
          </a:xfrm>
        </p:spPr>
        <p:txBody>
          <a:bodyPr/>
          <a:lstStyle/>
          <a:p>
            <a:pPr algn="ctr">
              <a:lnSpc>
                <a:spcPct val="100000"/>
              </a:lnSpc>
            </a:pPr>
            <a:r>
              <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Schedule your priorities instead of </a:t>
            </a:r>
            <a:r>
              <a:rPr lang="en-US" sz="3600" dirty="0" err="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prioritising</a:t>
            </a:r>
            <a:r>
              <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your schedule.</a:t>
            </a:r>
            <a:endParaRPr lang="en-AU" sz="3600"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737619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152B6-5A1A-C342-90EA-E0FBE66D02A5}"/>
              </a:ext>
            </a:extLst>
          </p:cNvPr>
          <p:cNvSpPr>
            <a:spLocks noGrp="1"/>
          </p:cNvSpPr>
          <p:nvPr>
            <p:ph type="title"/>
          </p:nvPr>
        </p:nvSpPr>
        <p:spPr>
          <a:xfrm>
            <a:off x="1601610" y="1679757"/>
            <a:ext cx="9021234" cy="1333265"/>
          </a:xfrm>
        </p:spPr>
        <p:txBody>
          <a:bodyPr>
            <a:noAutofit/>
          </a:bodyPr>
          <a:lstStyle/>
          <a:p>
            <a:r>
              <a:rPr lang="en-US" sz="3600" b="1" dirty="0"/>
              <a:t>The wise use of TIME reflects our PRIORITIES</a:t>
            </a:r>
          </a:p>
        </p:txBody>
      </p:sp>
      <p:sp>
        <p:nvSpPr>
          <p:cNvPr id="3" name="Text Placeholder 2">
            <a:extLst>
              <a:ext uri="{FF2B5EF4-FFF2-40B4-BE49-F238E27FC236}">
                <a16:creationId xmlns:a16="http://schemas.microsoft.com/office/drawing/2014/main" id="{F08CA0B0-0964-9145-A677-6DCB26D601BB}"/>
              </a:ext>
            </a:extLst>
          </p:cNvPr>
          <p:cNvSpPr>
            <a:spLocks noGrp="1"/>
          </p:cNvSpPr>
          <p:nvPr>
            <p:ph type="body" idx="1"/>
          </p:nvPr>
        </p:nvSpPr>
        <p:spPr>
          <a:xfrm>
            <a:off x="1440709" y="2897273"/>
            <a:ext cx="9066388" cy="3072985"/>
          </a:xfrm>
        </p:spPr>
        <p:txBody>
          <a:bodyPr>
            <a:normAutofit fontScale="92500" lnSpcReduction="10000"/>
          </a:bodyPr>
          <a:lstStyle/>
          <a:p>
            <a:pPr marL="514350" indent="-514350">
              <a:buAutoNum type="arabicPeriod"/>
            </a:pPr>
            <a:r>
              <a:rPr lang="en-US" sz="3200" b="1" dirty="0"/>
              <a:t>Devotions</a:t>
            </a:r>
            <a:r>
              <a:rPr lang="en-US" sz="3200" dirty="0"/>
              <a:t> (Ps 46:10; </a:t>
            </a:r>
            <a:r>
              <a:rPr lang="en-US" sz="3200" dirty="0" err="1"/>
              <a:t>Deut</a:t>
            </a:r>
            <a:r>
              <a:rPr lang="en-US" sz="3200" dirty="0"/>
              <a:t> 6:7)</a:t>
            </a:r>
          </a:p>
          <a:p>
            <a:pPr marL="514350" indent="-514350">
              <a:buAutoNum type="arabicPeriod"/>
            </a:pPr>
            <a:r>
              <a:rPr lang="en-US" sz="3200" b="1" dirty="0"/>
              <a:t>Family</a:t>
            </a:r>
            <a:r>
              <a:rPr lang="en-US" sz="3200" dirty="0"/>
              <a:t> (Prov 5:18; Heb 10:25)</a:t>
            </a:r>
          </a:p>
          <a:p>
            <a:pPr marL="514350" indent="-514350">
              <a:buAutoNum type="arabicPeriod"/>
            </a:pPr>
            <a:r>
              <a:rPr lang="en-US" sz="3200" b="1" dirty="0"/>
              <a:t>Health</a:t>
            </a:r>
            <a:r>
              <a:rPr lang="en-US" sz="3200" dirty="0"/>
              <a:t> (Rom 12:1; 1 Cor 6:19)</a:t>
            </a:r>
          </a:p>
          <a:p>
            <a:r>
              <a:rPr lang="en-US" sz="3200" dirty="0"/>
              <a:t>4. </a:t>
            </a:r>
            <a:r>
              <a:rPr lang="en-US" sz="3200" b="1" dirty="0"/>
              <a:t>Sabbath</a:t>
            </a:r>
            <a:r>
              <a:rPr lang="en-US" sz="3200" dirty="0"/>
              <a:t> (Ex 20:8-11)</a:t>
            </a:r>
          </a:p>
          <a:p>
            <a:r>
              <a:rPr lang="en-US" sz="3200" dirty="0"/>
              <a:t>5. </a:t>
            </a:r>
            <a:r>
              <a:rPr lang="en-US" sz="3200" b="1" dirty="0"/>
              <a:t>Service/Mission </a:t>
            </a:r>
            <a:r>
              <a:rPr lang="en-US" sz="3200" dirty="0"/>
              <a:t>(Mt 6:33)</a:t>
            </a:r>
          </a:p>
          <a:p>
            <a:r>
              <a:rPr lang="en-US" sz="3200" dirty="0"/>
              <a:t>6. </a:t>
            </a:r>
            <a:r>
              <a:rPr lang="en-US" sz="3200" b="1" dirty="0"/>
              <a:t>Useful work </a:t>
            </a:r>
            <a:r>
              <a:rPr lang="en-US" sz="3200" dirty="0"/>
              <a:t>(Eph 4:28; Col 3:23)</a:t>
            </a:r>
          </a:p>
        </p:txBody>
      </p:sp>
    </p:spTree>
    <p:extLst>
      <p:ext uri="{BB962C8B-B14F-4D97-AF65-F5344CB8AC3E}">
        <p14:creationId xmlns:p14="http://schemas.microsoft.com/office/powerpoint/2010/main" val="2907420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6538942" y="997932"/>
            <a:ext cx="5173160" cy="4379138"/>
          </a:xfrm>
        </p:spPr>
        <p:txBody>
          <a:bodyPr>
            <a:noAutofit/>
          </a:bodyPr>
          <a:lstStyle/>
          <a:p>
            <a:pPr algn="ctr">
              <a:lnSpc>
                <a:spcPct val="120000"/>
              </a:lnSpc>
              <a:spcBef>
                <a:spcPts val="0"/>
              </a:spcBef>
            </a:pPr>
            <a:r>
              <a:rPr lang="en-AU" sz="2000" dirty="0">
                <a:latin typeface="Open Sans Light" panose="020B0306030504020204" pitchFamily="34" charset="0"/>
                <a:ea typeface="Open Sans Light" panose="020B0306030504020204" pitchFamily="34" charset="0"/>
                <a:cs typeface="Open Sans Light" panose="020B0306030504020204" pitchFamily="34" charset="0"/>
              </a:rPr>
              <a:t>“As far as possible, it is well to consider what is to be accomplished through the day. Make a memorandum of the different duties that  await your attention, and set apart a certain time for the doing of each duty … </a:t>
            </a:r>
            <a:r>
              <a:rPr lang="en-AU" sz="2000" b="1" dirty="0">
                <a:latin typeface="Open Sans Light" panose="020B0306030504020204" pitchFamily="34" charset="0"/>
                <a:ea typeface="Open Sans Light" panose="020B0306030504020204" pitchFamily="34" charset="0"/>
                <a:cs typeface="Open Sans Light" panose="020B0306030504020204" pitchFamily="34" charset="0"/>
              </a:rPr>
              <a:t>Give yourself a number of minutes to do the work, and do not stop to read papers and books that take your eye, but say to yourself, “No, I have just so many minutes in which to do my work, and I must accomplish my task in the given time.”</a:t>
            </a:r>
          </a:p>
          <a:p>
            <a:pPr algn="ctr">
              <a:lnSpc>
                <a:spcPct val="120000"/>
              </a:lnSpc>
            </a:pPr>
            <a:r>
              <a:rPr lang="en-AU" sz="2000" i="1" dirty="0"/>
              <a:t>Ellen G. White, Child Guidance, 124</a:t>
            </a:r>
            <a:endParaRPr lang="en-AU" sz="2000" dirty="0"/>
          </a:p>
        </p:txBody>
      </p:sp>
      <p:pic>
        <p:nvPicPr>
          <p:cNvPr id="7" name="Picture 6" descr="A silhouette of a person with the arms raised in the air&#10;&#10;Description automatically generated with low confidence">
            <a:extLst>
              <a:ext uri="{FF2B5EF4-FFF2-40B4-BE49-F238E27FC236}">
                <a16:creationId xmlns:a16="http://schemas.microsoft.com/office/drawing/2014/main" id="{4DC28DA1-8551-F045-B91A-B5DE06EF28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9060" y="2009140"/>
            <a:ext cx="4284000" cy="2856000"/>
          </a:xfrm>
          <a:prstGeom prst="rect">
            <a:avLst/>
          </a:prstGeom>
        </p:spPr>
      </p:pic>
    </p:spTree>
    <p:extLst>
      <p:ext uri="{BB962C8B-B14F-4D97-AF65-F5344CB8AC3E}">
        <p14:creationId xmlns:p14="http://schemas.microsoft.com/office/powerpoint/2010/main" val="2987299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dark&#10;&#10;Description automatically generated">
            <a:extLst>
              <a:ext uri="{FF2B5EF4-FFF2-40B4-BE49-F238E27FC236}">
                <a16:creationId xmlns:a16="http://schemas.microsoft.com/office/drawing/2014/main" id="{43B25238-D05D-3C49-B61F-2A136AC0435E}"/>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1532237" y="740672"/>
            <a:ext cx="3977015" cy="5585254"/>
          </a:xfrm>
        </p:spPr>
      </p:pic>
      <p:sp>
        <p:nvSpPr>
          <p:cNvPr id="3" name="Text Placeholder 2">
            <a:extLst>
              <a:ext uri="{FF2B5EF4-FFF2-40B4-BE49-F238E27FC236}">
                <a16:creationId xmlns:a16="http://schemas.microsoft.com/office/drawing/2014/main" id="{BDFB9165-6E58-554C-9649-8FE0D106F736}"/>
              </a:ext>
            </a:extLst>
          </p:cNvPr>
          <p:cNvSpPr>
            <a:spLocks noGrp="1"/>
          </p:cNvSpPr>
          <p:nvPr>
            <p:ph type="body" sz="quarter" idx="11"/>
          </p:nvPr>
        </p:nvSpPr>
        <p:spPr>
          <a:xfrm>
            <a:off x="7069929" y="1883251"/>
            <a:ext cx="4371493" cy="3867208"/>
          </a:xfrm>
        </p:spPr>
        <p:txBody>
          <a:bodyPr>
            <a:normAutofit/>
          </a:bodyPr>
          <a:lstStyle/>
          <a:p>
            <a:pPr algn="ctr">
              <a:lnSpc>
                <a:spcPct val="100000"/>
              </a:lnSpc>
              <a:spcBef>
                <a:spcPts val="0"/>
              </a:spcBef>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“Our </a:t>
            </a:r>
            <a:r>
              <a:rPr lang="en-AU" sz="3600" b="1" dirty="0">
                <a:latin typeface="Open Sans Light" panose="020B0306030504020204" pitchFamily="34" charset="0"/>
                <a:ea typeface="Open Sans Light" panose="020B0306030504020204" pitchFamily="34" charset="0"/>
                <a:cs typeface="Open Sans Light" panose="020B0306030504020204" pitchFamily="34" charset="0"/>
              </a:rPr>
              <a:t>instances</a:t>
            </a:r>
            <a:r>
              <a:rPr lang="en-AU" sz="3600" dirty="0">
                <a:latin typeface="Open Sans Light" panose="020B0306030504020204" pitchFamily="34" charset="0"/>
                <a:ea typeface="Open Sans Light" panose="020B0306030504020204" pitchFamily="34" charset="0"/>
                <a:cs typeface="Open Sans Light" panose="020B0306030504020204" pitchFamily="34" charset="0"/>
              </a:rPr>
              <a:t> are filled with </a:t>
            </a:r>
            <a:r>
              <a:rPr lang="en-AU" sz="3600" b="1" dirty="0">
                <a:latin typeface="Open Sans Light" panose="020B0306030504020204" pitchFamily="34" charset="0"/>
                <a:ea typeface="Open Sans Light" panose="020B0306030504020204" pitchFamily="34" charset="0"/>
                <a:cs typeface="Open Sans Light" panose="020B0306030504020204" pitchFamily="34" charset="0"/>
              </a:rPr>
              <a:t>eternal</a:t>
            </a:r>
            <a:r>
              <a:rPr lang="en-AU" sz="3600" dirty="0">
                <a:latin typeface="Open Sans Light" panose="020B0306030504020204" pitchFamily="34" charset="0"/>
                <a:ea typeface="Open Sans Light" panose="020B0306030504020204" pitchFamily="34" charset="0"/>
                <a:cs typeface="Open Sans Light" panose="020B0306030504020204" pitchFamily="34" charset="0"/>
              </a:rPr>
              <a:t> consequences.”</a:t>
            </a:r>
          </a:p>
          <a:p>
            <a:pPr algn="ctr"/>
            <a:endParaRPr lang="en-AU" sz="1800" dirty="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AU" sz="2000" i="1" dirty="0"/>
              <a:t>Ellen G. White, Every Day With God, 119</a:t>
            </a:r>
            <a:endParaRPr lang="en-AU" sz="2000" dirty="0"/>
          </a:p>
        </p:txBody>
      </p:sp>
    </p:spTree>
    <p:extLst>
      <p:ext uri="{BB962C8B-B14F-4D97-AF65-F5344CB8AC3E}">
        <p14:creationId xmlns:p14="http://schemas.microsoft.com/office/powerpoint/2010/main" val="2109040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5BCC8B-D13A-674E-AA65-1F89D64630C6}"/>
              </a:ext>
            </a:extLst>
          </p:cNvPr>
          <p:cNvSpPr>
            <a:spLocks noGrp="1"/>
          </p:cNvSpPr>
          <p:nvPr>
            <p:ph sz="half" idx="2"/>
          </p:nvPr>
        </p:nvSpPr>
        <p:spPr>
          <a:xfrm>
            <a:off x="2826556" y="1724377"/>
            <a:ext cx="6538887" cy="3409245"/>
          </a:xfrm>
        </p:spPr>
        <p:txBody>
          <a:bodyPr/>
          <a:lstStyle/>
          <a:p>
            <a:pPr algn="ctr">
              <a:lnSpc>
                <a:spcPct val="100000"/>
              </a:lnSpc>
            </a:pPr>
            <a:r>
              <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Will what I do today</a:t>
            </a:r>
          </a:p>
          <a:p>
            <a:pPr algn="ctr">
              <a:lnSpc>
                <a:spcPct val="100000"/>
              </a:lnSpc>
            </a:pPr>
            <a:r>
              <a:rPr lang="en-US" sz="3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make a difference in eternity?</a:t>
            </a:r>
            <a:endParaRPr lang="en-AU" sz="3600" i="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5377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B2D2DA-BB99-2143-B550-EE68F6CB0234}"/>
              </a:ext>
            </a:extLst>
          </p:cNvPr>
          <p:cNvSpPr>
            <a:spLocks noGrp="1"/>
          </p:cNvSpPr>
          <p:nvPr>
            <p:ph type="body" sz="quarter" idx="11"/>
          </p:nvPr>
        </p:nvSpPr>
        <p:spPr>
          <a:xfrm>
            <a:off x="6774302" y="2154900"/>
            <a:ext cx="4897438" cy="3711861"/>
          </a:xfrm>
        </p:spPr>
        <p:txBody>
          <a:bodyPr>
            <a:noAutofit/>
          </a:bodyPr>
          <a:lstStyle/>
          <a:p>
            <a:pPr>
              <a:lnSpc>
                <a:spcPct val="120000"/>
              </a:lnSpc>
            </a:pPr>
            <a:r>
              <a:rPr lang="en-US" sz="2000" dirty="0">
                <a:latin typeface="Helvetica" pitchFamily="2" charset="0"/>
              </a:rPr>
              <a:t>Jesus is our example when it comes to time management.</a:t>
            </a:r>
            <a:endParaRPr lang="en-AU" sz="2000" dirty="0">
              <a:latin typeface="Helvetica" pitchFamily="2" charset="0"/>
            </a:endParaRPr>
          </a:p>
          <a:p>
            <a:pPr lvl="0">
              <a:lnSpc>
                <a:spcPct val="120000"/>
              </a:lnSpc>
            </a:pPr>
            <a:r>
              <a:rPr lang="en-US" sz="2000" dirty="0">
                <a:latin typeface="Helvetica" pitchFamily="2" charset="0"/>
              </a:rPr>
              <a:t>His time was entirely consecrated to God and to His work.</a:t>
            </a:r>
            <a:endParaRPr lang="en-AU" sz="2000" dirty="0">
              <a:latin typeface="Helvetica" pitchFamily="2" charset="0"/>
            </a:endParaRPr>
          </a:p>
          <a:p>
            <a:pPr lvl="0">
              <a:lnSpc>
                <a:spcPct val="120000"/>
              </a:lnSpc>
            </a:pPr>
            <a:r>
              <a:rPr lang="en-US" sz="2000" dirty="0">
                <a:latin typeface="Helvetica" pitchFamily="2" charset="0"/>
              </a:rPr>
              <a:t>The gospels don’t portray an image of a stressed-out Jesus, but of One who is limited by time.</a:t>
            </a:r>
            <a:endParaRPr lang="en-AU" sz="2000" dirty="0">
              <a:latin typeface="Helvetica" pitchFamily="2" charset="0"/>
            </a:endParaRPr>
          </a:p>
          <a:p>
            <a:pPr lvl="0">
              <a:lnSpc>
                <a:spcPct val="120000"/>
              </a:lnSpc>
            </a:pPr>
            <a:r>
              <a:rPr lang="en-US" sz="2000" dirty="0">
                <a:latin typeface="Helvetica" pitchFamily="2" charset="0"/>
              </a:rPr>
              <a:t>His time is dedicated to those who need Him.</a:t>
            </a:r>
            <a:endParaRPr lang="en-AU" sz="2000" dirty="0">
              <a:latin typeface="Helvetica" pitchFamily="2" charset="0"/>
            </a:endParaRPr>
          </a:p>
        </p:txBody>
      </p:sp>
      <p:sp>
        <p:nvSpPr>
          <p:cNvPr id="3" name="Title 2">
            <a:extLst>
              <a:ext uri="{FF2B5EF4-FFF2-40B4-BE49-F238E27FC236}">
                <a16:creationId xmlns:a16="http://schemas.microsoft.com/office/drawing/2014/main" id="{81F2A618-9D83-334C-89EA-459948A52E39}"/>
              </a:ext>
            </a:extLst>
          </p:cNvPr>
          <p:cNvSpPr>
            <a:spLocks noGrp="1"/>
          </p:cNvSpPr>
          <p:nvPr>
            <p:ph type="title"/>
          </p:nvPr>
        </p:nvSpPr>
        <p:spPr/>
        <p:txBody>
          <a:bodyPr>
            <a:normAutofit/>
          </a:bodyPr>
          <a:lstStyle/>
          <a:p>
            <a:r>
              <a:rPr lang="en-US" sz="4000" b="1" dirty="0"/>
              <a:t>JESUS AND TIME MANAGEMENT</a:t>
            </a:r>
            <a:endParaRPr lang="en-US" sz="4000" dirty="0"/>
          </a:p>
        </p:txBody>
      </p:sp>
      <p:pic>
        <p:nvPicPr>
          <p:cNvPr id="8" name="Picture Placeholder 7" descr="A picture containing wall, person, indoor, toilet&#10;&#10;Description automatically generated">
            <a:extLst>
              <a:ext uri="{FF2B5EF4-FFF2-40B4-BE49-F238E27FC236}">
                <a16:creationId xmlns:a16="http://schemas.microsoft.com/office/drawing/2014/main" id="{F5B92CB9-62BE-E540-89EE-BFB34648CA9A}"/>
              </a:ext>
            </a:extLst>
          </p:cNvPr>
          <p:cNvPicPr>
            <a:picLocks noGrp="1" noChangeAspect="1"/>
          </p:cNvPicPr>
          <p:nvPr>
            <p:ph type="pic" sz="quarter" idx="12"/>
          </p:nvPr>
        </p:nvPicPr>
        <p:blipFill>
          <a:blip r:embed="rId2" cstate="screen">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3265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9C6BF2-DAFA-5C45-9EB8-1A077C045493}"/>
              </a:ext>
            </a:extLst>
          </p:cNvPr>
          <p:cNvSpPr>
            <a:spLocks noGrp="1"/>
          </p:cNvSpPr>
          <p:nvPr>
            <p:ph type="body" sz="quarter" idx="11"/>
          </p:nvPr>
        </p:nvSpPr>
        <p:spPr>
          <a:xfrm>
            <a:off x="6774301" y="1999553"/>
            <a:ext cx="4897438" cy="3675690"/>
          </a:xfrm>
        </p:spPr>
        <p:txBody>
          <a:bodyPr>
            <a:normAutofit fontScale="92500" lnSpcReduction="10000"/>
          </a:bodyPr>
          <a:lstStyle/>
          <a:p>
            <a:pPr>
              <a:lnSpc>
                <a:spcPct val="110000"/>
              </a:lnSpc>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If we set aside quality time for God every day, he will make us more efficient with the rest of our time, so that we will still accomplish the same amount or more.</a:t>
            </a: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Picture Placeholder 7" descr="A picture containing person, ground, outdoor, grass&#10;&#10;Description automatically generated">
            <a:extLst>
              <a:ext uri="{FF2B5EF4-FFF2-40B4-BE49-F238E27FC236}">
                <a16:creationId xmlns:a16="http://schemas.microsoft.com/office/drawing/2014/main" id="{3A5CBE3B-94BE-3342-8F86-D8A28FD95E54}"/>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10" name="Title 9">
            <a:extLst>
              <a:ext uri="{FF2B5EF4-FFF2-40B4-BE49-F238E27FC236}">
                <a16:creationId xmlns:a16="http://schemas.microsoft.com/office/drawing/2014/main" id="{7CA1F549-4C53-3F4A-A51B-02B56CFC3E7B}"/>
              </a:ext>
            </a:extLst>
          </p:cNvPr>
          <p:cNvSpPr>
            <a:spLocks noGrp="1"/>
          </p:cNvSpPr>
          <p:nvPr>
            <p:ph type="title"/>
          </p:nvPr>
        </p:nvSpPr>
        <p:spPr/>
        <p:txBody>
          <a:bodyPr>
            <a:normAutofit/>
          </a:bodyPr>
          <a:lstStyle/>
          <a:p>
            <a:r>
              <a:rPr lang="en-US" sz="4000" b="1" dirty="0"/>
              <a:t>God’s Time Miracle</a:t>
            </a:r>
          </a:p>
        </p:txBody>
      </p:sp>
    </p:spTree>
    <p:extLst>
      <p:ext uri="{BB962C8B-B14F-4D97-AF65-F5344CB8AC3E}">
        <p14:creationId xmlns:p14="http://schemas.microsoft.com/office/powerpoint/2010/main" val="1992974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9C6BF2-DAFA-5C45-9EB8-1A077C045493}"/>
              </a:ext>
            </a:extLst>
          </p:cNvPr>
          <p:cNvSpPr>
            <a:spLocks noGrp="1"/>
          </p:cNvSpPr>
          <p:nvPr>
            <p:ph type="body" sz="quarter" idx="11"/>
          </p:nvPr>
        </p:nvSpPr>
        <p:spPr/>
        <p:txBody>
          <a:bodyPr>
            <a:normAutofit fontScale="77500" lnSpcReduction="20000"/>
          </a:bodyPr>
          <a:lstStyle/>
          <a:p>
            <a:pPr>
              <a:lnSpc>
                <a:spcPct val="110000"/>
              </a:lnSpc>
            </a:pPr>
            <a:r>
              <a:rPr lang="en-AU" sz="3600" dirty="0">
                <a:latin typeface="Open Sans Light" panose="020B0306030504020204" pitchFamily="34" charset="0"/>
                <a:ea typeface="Open Sans Light" panose="020B0306030504020204" pitchFamily="34" charset="0"/>
                <a:cs typeface="Open Sans Light" panose="020B0306030504020204" pitchFamily="34" charset="0"/>
              </a:rPr>
              <a:t>Just as the canary in the coal mine notified miners of poisonous gases, a quick look at my calendar notifies me of my life’s true focus. I can profess to be living for noble causes, but my calendar (Time) reveals what I’m </a:t>
            </a:r>
            <a:r>
              <a:rPr lang="en-AU" sz="3600" i="1" dirty="0">
                <a:latin typeface="Open Sans Light" panose="020B0306030504020204" pitchFamily="34" charset="0"/>
                <a:ea typeface="Open Sans Light" panose="020B0306030504020204" pitchFamily="34" charset="0"/>
                <a:cs typeface="Open Sans Light" panose="020B0306030504020204" pitchFamily="34" charset="0"/>
              </a:rPr>
              <a:t>actually</a:t>
            </a:r>
            <a:r>
              <a:rPr lang="en-AU" sz="3600" dirty="0">
                <a:latin typeface="Open Sans Light" panose="020B0306030504020204" pitchFamily="34" charset="0"/>
                <a:ea typeface="Open Sans Light" panose="020B0306030504020204" pitchFamily="34" charset="0"/>
                <a:cs typeface="Open Sans Light" panose="020B0306030504020204" pitchFamily="34" charset="0"/>
              </a:rPr>
              <a:t> living for.</a:t>
            </a:r>
            <a:endParaRPr lang="en-US"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itle 3">
            <a:extLst>
              <a:ext uri="{FF2B5EF4-FFF2-40B4-BE49-F238E27FC236}">
                <a16:creationId xmlns:a16="http://schemas.microsoft.com/office/drawing/2014/main" id="{B8B9FE78-9833-A94E-9AF1-BE969C4581EE}"/>
              </a:ext>
            </a:extLst>
          </p:cNvPr>
          <p:cNvSpPr>
            <a:spLocks noGrp="1"/>
          </p:cNvSpPr>
          <p:nvPr>
            <p:ph type="title"/>
          </p:nvPr>
        </p:nvSpPr>
        <p:spPr/>
        <p:txBody>
          <a:bodyPr>
            <a:normAutofit/>
          </a:bodyPr>
          <a:lstStyle/>
          <a:p>
            <a:r>
              <a:rPr lang="en-US" sz="4000" b="1" dirty="0"/>
              <a:t>How’s your canary?</a:t>
            </a:r>
          </a:p>
        </p:txBody>
      </p:sp>
      <p:pic>
        <p:nvPicPr>
          <p:cNvPr id="6" name="Picture Placeholder 5" descr="A yellow bird on a branch&#10;&#10;Description automatically generated with medium confidence">
            <a:extLst>
              <a:ext uri="{FF2B5EF4-FFF2-40B4-BE49-F238E27FC236}">
                <a16:creationId xmlns:a16="http://schemas.microsoft.com/office/drawing/2014/main" id="{B8A2494F-902B-D741-AC35-98170BAAC483}"/>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358927" y="740673"/>
            <a:ext cx="4286250" cy="5126088"/>
          </a:xfrm>
        </p:spPr>
      </p:pic>
    </p:spTree>
    <p:extLst>
      <p:ext uri="{BB962C8B-B14F-4D97-AF65-F5344CB8AC3E}">
        <p14:creationId xmlns:p14="http://schemas.microsoft.com/office/powerpoint/2010/main" val="4225038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494FA-E99B-9B4C-BBA8-3145C8AD9CEE}"/>
              </a:ext>
            </a:extLst>
          </p:cNvPr>
          <p:cNvPicPr>
            <a:picLocks noChangeAspect="1"/>
          </p:cNvPicPr>
          <p:nvPr/>
        </p:nvPicPr>
        <p:blipFill>
          <a:blip r:embed="rId2"/>
          <a:stretch>
            <a:fillRect/>
          </a:stretch>
        </p:blipFill>
        <p:spPr>
          <a:xfrm>
            <a:off x="1156138" y="636086"/>
            <a:ext cx="6347532" cy="5585828"/>
          </a:xfrm>
          <a:prstGeom prst="rect">
            <a:avLst/>
          </a:prstGeom>
        </p:spPr>
      </p:pic>
      <p:sp>
        <p:nvSpPr>
          <p:cNvPr id="6" name="TextBox 5">
            <a:extLst>
              <a:ext uri="{FF2B5EF4-FFF2-40B4-BE49-F238E27FC236}">
                <a16:creationId xmlns:a16="http://schemas.microsoft.com/office/drawing/2014/main" id="{3A3C2F12-C268-9F47-B9AE-AD7275D8F223}"/>
              </a:ext>
            </a:extLst>
          </p:cNvPr>
          <p:cNvSpPr txBox="1"/>
          <p:nvPr/>
        </p:nvSpPr>
        <p:spPr>
          <a:xfrm>
            <a:off x="6937254" y="2767280"/>
            <a:ext cx="5500688" cy="1323439"/>
          </a:xfrm>
          <a:prstGeom prst="rect">
            <a:avLst/>
          </a:prstGeom>
          <a:noFill/>
        </p:spPr>
        <p:txBody>
          <a:bodyPr wrap="square" rtlCol="0">
            <a:spAutoFit/>
          </a:bodyPr>
          <a:lstStyle/>
          <a:p>
            <a:pPr algn="ctr"/>
            <a:r>
              <a:rPr lang="en-AU"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DREAM SMALL</a:t>
            </a:r>
          </a:p>
          <a:p>
            <a:pPr algn="ctr"/>
            <a:r>
              <a:rPr lang="en-AU"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Josh Wilson</a:t>
            </a:r>
          </a:p>
          <a:p>
            <a:pPr algn="ctr"/>
            <a:r>
              <a:rPr lang="en-AU" sz="2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Singer/Songwriter</a:t>
            </a:r>
            <a:endParaRPr lang="en-US" sz="200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771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0C55-A229-8B4E-8BC0-74DDEC9BCF9D}"/>
              </a:ext>
            </a:extLst>
          </p:cNvPr>
          <p:cNvSpPr>
            <a:spLocks noGrp="1"/>
          </p:cNvSpPr>
          <p:nvPr>
            <p:ph type="title"/>
          </p:nvPr>
        </p:nvSpPr>
        <p:spPr>
          <a:xfrm>
            <a:off x="3110526" y="2480438"/>
            <a:ext cx="5970948" cy="2852737"/>
          </a:xfrm>
        </p:spPr>
        <p:txBody>
          <a:bodyPr>
            <a:normAutofit/>
          </a:bodyPr>
          <a:lstStyle/>
          <a:p>
            <a:r>
              <a:rPr lang="en-US" sz="4000" dirty="0">
                <a:solidFill>
                  <a:schemeClr val="tx1"/>
                </a:solidFill>
                <a:latin typeface="Helvetica" pitchFamily="2" charset="0"/>
              </a:rPr>
              <a:t>The slides for the actual presentation start on slide #5.</a:t>
            </a:r>
            <a:br>
              <a:rPr lang="en-US" sz="4000" dirty="0">
                <a:latin typeface="Helvetica" pitchFamily="2" charset="0"/>
              </a:rPr>
            </a:br>
            <a:r>
              <a:rPr lang="en-US" sz="2400" dirty="0">
                <a:solidFill>
                  <a:srgbClr val="00B050"/>
                </a:solidFill>
                <a:latin typeface="Helvetica" pitchFamily="2" charset="0"/>
              </a:rPr>
              <a:t>(Delete this slide before presenting! </a:t>
            </a:r>
            <a:r>
              <a:rPr lang="en-US" sz="2400" dirty="0">
                <a:solidFill>
                  <a:srgbClr val="00B050"/>
                </a:solidFill>
                <a:latin typeface="Helvetica" pitchFamily="2" charset="0"/>
                <a:sym typeface="Wingdings" pitchFamily="2" charset="2"/>
              </a:rPr>
              <a:t>)</a:t>
            </a:r>
            <a:endParaRPr lang="en-US" sz="2400" dirty="0">
              <a:latin typeface="Helvetica" pitchFamily="2" charset="0"/>
            </a:endParaRPr>
          </a:p>
        </p:txBody>
      </p:sp>
    </p:spTree>
    <p:extLst>
      <p:ext uri="{BB962C8B-B14F-4D97-AF65-F5344CB8AC3E}">
        <p14:creationId xmlns:p14="http://schemas.microsoft.com/office/powerpoint/2010/main" val="2878475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F7842B-EFC7-E641-8527-0AF6596D9D4D}"/>
              </a:ext>
            </a:extLst>
          </p:cNvPr>
          <p:cNvSpPr>
            <a:spLocks noGrp="1"/>
          </p:cNvSpPr>
          <p:nvPr>
            <p:ph type="body" sz="quarter" idx="11"/>
          </p:nvPr>
        </p:nvSpPr>
        <p:spPr>
          <a:xfrm>
            <a:off x="6774302" y="1717588"/>
            <a:ext cx="4897438" cy="4399739"/>
          </a:xfrm>
        </p:spPr>
        <p:txBody>
          <a:bodyPr>
            <a:normAutofit fontScale="47500" lnSpcReduction="20000"/>
          </a:bodyPr>
          <a:lstStyle/>
          <a:p>
            <a:pPr>
              <a:lnSpc>
                <a:spcPct val="120000"/>
              </a:lnSpc>
            </a:pPr>
            <a:r>
              <a:rPr lang="en-AU" i="1" dirty="0"/>
              <a:t>It's a mother singing songs about the Lord.</a:t>
            </a:r>
            <a:br>
              <a:rPr lang="en-AU" i="1" dirty="0"/>
            </a:br>
            <a:r>
              <a:rPr lang="en-AU" i="1" dirty="0"/>
              <a:t>It's a daddy spending family time, the world says he cannot afford.</a:t>
            </a:r>
          </a:p>
          <a:p>
            <a:pPr>
              <a:lnSpc>
                <a:spcPct val="120000"/>
              </a:lnSpc>
            </a:pPr>
            <a:r>
              <a:rPr lang="en-AU" i="1" dirty="0"/>
              <a:t>These simple moments change the world.</a:t>
            </a:r>
          </a:p>
          <a:p>
            <a:pPr>
              <a:lnSpc>
                <a:spcPct val="120000"/>
              </a:lnSpc>
            </a:pPr>
            <a:br>
              <a:rPr lang="en-AU" sz="700" i="1" dirty="0"/>
            </a:br>
            <a:r>
              <a:rPr lang="en-AU" i="1" dirty="0"/>
              <a:t>It's a pastor at a tiny little church.</a:t>
            </a:r>
            <a:br>
              <a:rPr lang="en-AU" i="1" dirty="0"/>
            </a:br>
            <a:r>
              <a:rPr lang="en-AU" i="1" dirty="0"/>
              <a:t>40 years of loving on the broken and the hurt.</a:t>
            </a:r>
            <a:br>
              <a:rPr lang="en-AU" i="1" dirty="0"/>
            </a:br>
            <a:r>
              <a:rPr lang="en-AU" i="1" dirty="0"/>
              <a:t>These simple moments change the world.</a:t>
            </a:r>
            <a:br>
              <a:rPr lang="en-AU" i="1" dirty="0"/>
            </a:br>
            <a:endParaRPr lang="en-AU" sz="700" i="1" dirty="0"/>
          </a:p>
          <a:p>
            <a:pPr>
              <a:lnSpc>
                <a:spcPct val="120000"/>
              </a:lnSpc>
            </a:pPr>
            <a:r>
              <a:rPr lang="en-AU" i="1" dirty="0"/>
              <a:t>Dream small.</a:t>
            </a:r>
          </a:p>
          <a:p>
            <a:pPr>
              <a:lnSpc>
                <a:spcPct val="120000"/>
              </a:lnSpc>
            </a:pPr>
            <a:r>
              <a:rPr lang="en-AU" i="1" dirty="0"/>
              <a:t>Don't buy the lie you've got to do it all.</a:t>
            </a:r>
            <a:br>
              <a:rPr lang="en-AU" i="1" dirty="0"/>
            </a:br>
            <a:r>
              <a:rPr lang="en-AU" i="1" dirty="0"/>
              <a:t>Just let Jesus use you where you are.</a:t>
            </a:r>
          </a:p>
          <a:p>
            <a:pPr>
              <a:lnSpc>
                <a:spcPct val="120000"/>
              </a:lnSpc>
            </a:pPr>
            <a:r>
              <a:rPr lang="en-AU" i="1" dirty="0"/>
              <a:t>One day at a time.</a:t>
            </a:r>
          </a:p>
          <a:p>
            <a:pPr>
              <a:lnSpc>
                <a:spcPct val="120000"/>
              </a:lnSpc>
            </a:pPr>
            <a:br>
              <a:rPr lang="en-AU" sz="700" i="1" dirty="0"/>
            </a:br>
            <a:r>
              <a:rPr lang="en-AU" i="1" dirty="0"/>
              <a:t>Live well. Loving God and others as yourself.</a:t>
            </a:r>
            <a:br>
              <a:rPr lang="en-AU" i="1" dirty="0"/>
            </a:br>
            <a:r>
              <a:rPr lang="en-AU" i="1" dirty="0"/>
              <a:t>Find little ways where only you can help.</a:t>
            </a:r>
            <a:br>
              <a:rPr lang="en-AU" i="1" dirty="0"/>
            </a:br>
            <a:r>
              <a:rPr lang="en-AU" i="1" dirty="0"/>
              <a:t>With His great love a tiny rock can make a giant fall.</a:t>
            </a:r>
          </a:p>
          <a:p>
            <a:pPr>
              <a:lnSpc>
                <a:spcPct val="120000"/>
              </a:lnSpc>
            </a:pPr>
            <a:r>
              <a:rPr lang="en-AU" i="1" dirty="0"/>
              <a:t>So dream small.</a:t>
            </a:r>
            <a:endParaRPr lang="en-US" dirty="0"/>
          </a:p>
        </p:txBody>
      </p:sp>
      <p:sp>
        <p:nvSpPr>
          <p:cNvPr id="4" name="Title 3">
            <a:extLst>
              <a:ext uri="{FF2B5EF4-FFF2-40B4-BE49-F238E27FC236}">
                <a16:creationId xmlns:a16="http://schemas.microsoft.com/office/drawing/2014/main" id="{BF01D71A-91AE-BF44-A3E1-3AF603F588D9}"/>
              </a:ext>
            </a:extLst>
          </p:cNvPr>
          <p:cNvSpPr>
            <a:spLocks noGrp="1"/>
          </p:cNvSpPr>
          <p:nvPr>
            <p:ph type="title"/>
          </p:nvPr>
        </p:nvSpPr>
        <p:spPr/>
        <p:txBody>
          <a:bodyPr>
            <a:noAutofit/>
          </a:bodyPr>
          <a:lstStyle/>
          <a:p>
            <a:r>
              <a:rPr lang="en-AU" sz="2800" b="1" dirty="0">
                <a:solidFill>
                  <a:schemeClr val="tx1"/>
                </a:solidFill>
              </a:rPr>
              <a:t>DREAM SMALL</a:t>
            </a:r>
            <a:br>
              <a:rPr lang="en-AU" sz="2400" dirty="0">
                <a:solidFill>
                  <a:schemeClr val="tx1"/>
                </a:solidFill>
              </a:rPr>
            </a:br>
            <a:r>
              <a:rPr lang="en-AU" sz="2400" dirty="0">
                <a:solidFill>
                  <a:schemeClr val="tx1"/>
                </a:solidFill>
              </a:rPr>
              <a:t>by </a:t>
            </a:r>
            <a:r>
              <a:rPr lang="en-AU" sz="2400" i="1" dirty="0">
                <a:solidFill>
                  <a:schemeClr val="tx1"/>
                </a:solidFill>
              </a:rPr>
              <a:t>Josh Wilson, Singer/Songwriter</a:t>
            </a:r>
            <a:br>
              <a:rPr lang="en-US" sz="2400" i="1" dirty="0">
                <a:solidFill>
                  <a:schemeClr val="tx1"/>
                </a:solidFill>
              </a:rPr>
            </a:br>
            <a:endParaRPr lang="en-US" sz="2400" dirty="0">
              <a:solidFill>
                <a:schemeClr val="tx1"/>
              </a:solidFill>
            </a:endParaRPr>
          </a:p>
        </p:txBody>
      </p:sp>
      <p:pic>
        <p:nvPicPr>
          <p:cNvPr id="8" name="Picture Placeholder 7" descr="A person sitting on a bench&#10;&#10;Description automatically generated with medium confidence">
            <a:extLst>
              <a:ext uri="{FF2B5EF4-FFF2-40B4-BE49-F238E27FC236}">
                <a16:creationId xmlns:a16="http://schemas.microsoft.com/office/drawing/2014/main" id="{00F08F08-1B44-F14A-BE7E-CEA533CC1381}"/>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358927" y="740673"/>
            <a:ext cx="4286250" cy="5126088"/>
          </a:xfrm>
        </p:spPr>
      </p:pic>
    </p:spTree>
    <p:extLst>
      <p:ext uri="{BB962C8B-B14F-4D97-AF65-F5344CB8AC3E}">
        <p14:creationId xmlns:p14="http://schemas.microsoft.com/office/powerpoint/2010/main" val="1369138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F7842B-EFC7-E641-8527-0AF6596D9D4D}"/>
              </a:ext>
            </a:extLst>
          </p:cNvPr>
          <p:cNvSpPr>
            <a:spLocks noGrp="1"/>
          </p:cNvSpPr>
          <p:nvPr>
            <p:ph type="body" sz="quarter" idx="11"/>
          </p:nvPr>
        </p:nvSpPr>
        <p:spPr>
          <a:xfrm>
            <a:off x="6774302" y="1717589"/>
            <a:ext cx="4897438" cy="4304520"/>
          </a:xfrm>
        </p:spPr>
        <p:txBody>
          <a:bodyPr>
            <a:normAutofit fontScale="55000" lnSpcReduction="20000"/>
          </a:bodyPr>
          <a:lstStyle/>
          <a:p>
            <a:pPr>
              <a:lnSpc>
                <a:spcPct val="120000"/>
              </a:lnSpc>
            </a:pPr>
            <a:r>
              <a:rPr lang="en-AU" i="1" dirty="0"/>
              <a:t>It's visiting the widow down the street,</a:t>
            </a:r>
            <a:br>
              <a:rPr lang="en-AU" i="1" dirty="0"/>
            </a:br>
            <a:r>
              <a:rPr lang="en-AU" i="1" dirty="0"/>
              <a:t>Or dancing on a Friday with your friend with special needs.</a:t>
            </a:r>
            <a:br>
              <a:rPr lang="en-AU" i="1" dirty="0"/>
            </a:br>
            <a:r>
              <a:rPr lang="en-AU" i="1" dirty="0"/>
              <a:t>These simple moments change the world.</a:t>
            </a:r>
            <a:br>
              <a:rPr lang="en-AU" i="1" dirty="0"/>
            </a:br>
            <a:br>
              <a:rPr lang="en-AU" i="1" dirty="0"/>
            </a:br>
            <a:r>
              <a:rPr lang="en-AU" i="1" dirty="0"/>
              <a:t>Of course there's nothing wrong with bigger dreams,</a:t>
            </a:r>
            <a:br>
              <a:rPr lang="en-AU" i="1" dirty="0"/>
            </a:br>
            <a:r>
              <a:rPr lang="en-AU" i="1" dirty="0"/>
              <a:t>Just don't miss the minutes on your way to bigger things.</a:t>
            </a:r>
            <a:br>
              <a:rPr lang="en-AU" i="1" dirty="0"/>
            </a:br>
            <a:r>
              <a:rPr lang="en-AU" i="1" dirty="0"/>
              <a:t>Cause these simple moments change the world.</a:t>
            </a:r>
            <a:r>
              <a:rPr lang="en-AU" dirty="0"/>
              <a:t> </a:t>
            </a:r>
            <a:r>
              <a:rPr lang="en-AU" i="1" dirty="0"/>
              <a:t>Dream small.</a:t>
            </a:r>
          </a:p>
          <a:p>
            <a:pPr>
              <a:lnSpc>
                <a:spcPct val="120000"/>
              </a:lnSpc>
            </a:pPr>
            <a:r>
              <a:rPr lang="en-AU" i="1" dirty="0"/>
              <a:t>Don't buy the lie you've got to do it all.</a:t>
            </a:r>
            <a:br>
              <a:rPr lang="en-AU" i="1" dirty="0"/>
            </a:br>
            <a:r>
              <a:rPr lang="en-AU" i="1" dirty="0"/>
              <a:t>Just let Jesus use you where you are.</a:t>
            </a:r>
          </a:p>
          <a:p>
            <a:pPr>
              <a:lnSpc>
                <a:spcPct val="120000"/>
              </a:lnSpc>
            </a:pPr>
            <a:r>
              <a:rPr lang="en-AU" i="1" dirty="0"/>
              <a:t>One day at a time.</a:t>
            </a:r>
            <a:br>
              <a:rPr lang="en-AU" i="1" dirty="0"/>
            </a:br>
            <a:r>
              <a:rPr lang="en-AU" i="1" dirty="0"/>
              <a:t>Live well. Loving God and others as yourself.</a:t>
            </a:r>
            <a:br>
              <a:rPr lang="en-AU" i="1" dirty="0"/>
            </a:br>
            <a:r>
              <a:rPr lang="en-AU" i="1" dirty="0"/>
              <a:t>Find little ways where only you can help.</a:t>
            </a:r>
            <a:br>
              <a:rPr lang="en-AU" i="1" dirty="0"/>
            </a:br>
            <a:r>
              <a:rPr lang="en-AU" i="1" dirty="0"/>
              <a:t>With His great love a tiny rock can make a giant fall. Dream small.</a:t>
            </a:r>
            <a:endParaRPr lang="en-US" dirty="0"/>
          </a:p>
        </p:txBody>
      </p:sp>
      <p:sp>
        <p:nvSpPr>
          <p:cNvPr id="4" name="Title 3">
            <a:extLst>
              <a:ext uri="{FF2B5EF4-FFF2-40B4-BE49-F238E27FC236}">
                <a16:creationId xmlns:a16="http://schemas.microsoft.com/office/drawing/2014/main" id="{BF01D71A-91AE-BF44-A3E1-3AF603F588D9}"/>
              </a:ext>
            </a:extLst>
          </p:cNvPr>
          <p:cNvSpPr>
            <a:spLocks noGrp="1"/>
          </p:cNvSpPr>
          <p:nvPr>
            <p:ph type="title"/>
          </p:nvPr>
        </p:nvSpPr>
        <p:spPr/>
        <p:txBody>
          <a:bodyPr>
            <a:noAutofit/>
          </a:bodyPr>
          <a:lstStyle/>
          <a:p>
            <a:r>
              <a:rPr lang="en-AU" sz="2800" b="1" dirty="0">
                <a:solidFill>
                  <a:schemeClr val="tx1"/>
                </a:solidFill>
              </a:rPr>
              <a:t>DREAM SMALL</a:t>
            </a:r>
            <a:br>
              <a:rPr lang="en-AU" sz="2400" dirty="0">
                <a:solidFill>
                  <a:schemeClr val="tx1"/>
                </a:solidFill>
              </a:rPr>
            </a:br>
            <a:r>
              <a:rPr lang="en-AU" sz="2400" dirty="0">
                <a:solidFill>
                  <a:schemeClr val="tx1"/>
                </a:solidFill>
              </a:rPr>
              <a:t>by </a:t>
            </a:r>
            <a:r>
              <a:rPr lang="en-AU" sz="2400" i="1" dirty="0">
                <a:solidFill>
                  <a:schemeClr val="tx1"/>
                </a:solidFill>
              </a:rPr>
              <a:t>Josh Wilson, Singer/Songwriter</a:t>
            </a:r>
            <a:br>
              <a:rPr lang="en-US" sz="2400" i="1" dirty="0">
                <a:solidFill>
                  <a:schemeClr val="tx1"/>
                </a:solidFill>
              </a:rPr>
            </a:br>
            <a:endParaRPr lang="en-US" sz="2400" dirty="0">
              <a:solidFill>
                <a:schemeClr val="tx1"/>
              </a:solidFill>
            </a:endParaRPr>
          </a:p>
        </p:txBody>
      </p:sp>
      <p:pic>
        <p:nvPicPr>
          <p:cNvPr id="10" name="Picture Placeholder 9" descr="A person sitting on a bench&#10;&#10;Description automatically generated with medium confidence">
            <a:extLst>
              <a:ext uri="{FF2B5EF4-FFF2-40B4-BE49-F238E27FC236}">
                <a16:creationId xmlns:a16="http://schemas.microsoft.com/office/drawing/2014/main" id="{93DE2947-6EB0-7A43-9C63-CE6132FA268F}"/>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1358927" y="740673"/>
            <a:ext cx="4286250" cy="5126088"/>
          </a:xfrm>
        </p:spPr>
      </p:pic>
    </p:spTree>
    <p:extLst>
      <p:ext uri="{BB962C8B-B14F-4D97-AF65-F5344CB8AC3E}">
        <p14:creationId xmlns:p14="http://schemas.microsoft.com/office/powerpoint/2010/main" val="481060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890B6-DA81-8143-9395-CA38BF95C2DD}"/>
              </a:ext>
            </a:extLst>
          </p:cNvPr>
          <p:cNvSpPr>
            <a:spLocks noGrp="1"/>
          </p:cNvSpPr>
          <p:nvPr>
            <p:ph type="title"/>
          </p:nvPr>
        </p:nvSpPr>
        <p:spPr>
          <a:xfrm>
            <a:off x="839788" y="987424"/>
            <a:ext cx="3932237" cy="1353005"/>
          </a:xfrm>
        </p:spPr>
        <p:txBody>
          <a:bodyPr>
            <a:normAutofit/>
          </a:bodyPr>
          <a:lstStyle/>
          <a:p>
            <a:r>
              <a:rPr lang="en-US" dirty="0">
                <a:solidFill>
                  <a:schemeClr val="bg1"/>
                </a:solidFill>
              </a:rPr>
              <a:t>Q. </a:t>
            </a:r>
            <a:r>
              <a:rPr lang="en-US" sz="3000" dirty="0"/>
              <a:t>How to be faithful with Time?</a:t>
            </a:r>
          </a:p>
        </p:txBody>
      </p:sp>
      <p:sp>
        <p:nvSpPr>
          <p:cNvPr id="5" name="Text Placeholder 4">
            <a:extLst>
              <a:ext uri="{FF2B5EF4-FFF2-40B4-BE49-F238E27FC236}">
                <a16:creationId xmlns:a16="http://schemas.microsoft.com/office/drawing/2014/main" id="{9108E020-7C7B-7A4A-B07E-C6D4736B9933}"/>
              </a:ext>
            </a:extLst>
          </p:cNvPr>
          <p:cNvSpPr txBox="1">
            <a:spLocks noGrp="1"/>
          </p:cNvSpPr>
          <p:nvPr>
            <p:ph type="body" sz="half" idx="2"/>
          </p:nvPr>
        </p:nvSpPr>
        <p:spPr>
          <a:xfrm>
            <a:off x="839788" y="2558144"/>
            <a:ext cx="3766079" cy="3302443"/>
          </a:xfrm>
          <a:prstGeom prst="rect">
            <a:avLst/>
          </a:prstGeom>
          <a:noFill/>
        </p:spPr>
        <p:txBody>
          <a:bodyPr wrap="square" rtlCol="0">
            <a:spAutoFit/>
          </a:bodyPr>
          <a:lstStyle/>
          <a:p>
            <a:r>
              <a:rPr lang="en-US" sz="3200" dirty="0"/>
              <a:t>A. </a:t>
            </a:r>
            <a:r>
              <a:rPr lang="en-US" sz="3000" dirty="0">
                <a:solidFill>
                  <a:schemeClr val="accent4"/>
                </a:solidFill>
              </a:rPr>
              <a:t>A faithful steward does what their Master would do if He were present.</a:t>
            </a:r>
          </a:p>
          <a:p>
            <a:pPr marL="514350" indent="-514350">
              <a:buAutoNum type="alphaUcPeriod"/>
            </a:pPr>
            <a:endParaRPr lang="en-US" sz="3200" dirty="0">
              <a:solidFill>
                <a:schemeClr val="accent4"/>
              </a:solidFill>
            </a:endParaRPr>
          </a:p>
          <a:p>
            <a:pPr marL="514350" indent="-514350">
              <a:buAutoNum type="alphaUcPeriod"/>
            </a:pPr>
            <a:endParaRPr lang="en-US" sz="3200" dirty="0">
              <a:solidFill>
                <a:schemeClr val="accent4"/>
              </a:solidFill>
            </a:endParaRPr>
          </a:p>
          <a:p>
            <a:r>
              <a:rPr lang="en-US" sz="1800" dirty="0">
                <a:solidFill>
                  <a:schemeClr val="accent4"/>
                </a:solidFill>
              </a:rPr>
              <a:t>See </a:t>
            </a:r>
            <a:r>
              <a:rPr lang="en-US" sz="1800" i="1" dirty="0">
                <a:solidFill>
                  <a:schemeClr val="accent4"/>
                </a:solidFill>
              </a:rPr>
              <a:t>Counsels on Stewardship</a:t>
            </a:r>
            <a:r>
              <a:rPr lang="en-US" sz="1800" dirty="0">
                <a:solidFill>
                  <a:schemeClr val="accent4"/>
                </a:solidFill>
              </a:rPr>
              <a:t>, p. 113</a:t>
            </a:r>
          </a:p>
        </p:txBody>
      </p:sp>
      <p:pic>
        <p:nvPicPr>
          <p:cNvPr id="6" name="Picture 5">
            <a:extLst>
              <a:ext uri="{FF2B5EF4-FFF2-40B4-BE49-F238E27FC236}">
                <a16:creationId xmlns:a16="http://schemas.microsoft.com/office/drawing/2014/main" id="{7E4D4380-714B-0B4B-B016-C7EF9434AE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9"/>
          <a:stretch/>
        </p:blipFill>
        <p:spPr>
          <a:xfrm>
            <a:off x="5343332" y="859971"/>
            <a:ext cx="6426982" cy="5138057"/>
          </a:xfrm>
          <a:prstGeom prst="rect">
            <a:avLst/>
          </a:prstGeom>
        </p:spPr>
      </p:pic>
    </p:spTree>
    <p:extLst>
      <p:ext uri="{BB962C8B-B14F-4D97-AF65-F5344CB8AC3E}">
        <p14:creationId xmlns:p14="http://schemas.microsoft.com/office/powerpoint/2010/main" val="1532696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lackboard, night sky&#10;&#10;Description automatically generated">
            <a:extLst>
              <a:ext uri="{FF2B5EF4-FFF2-40B4-BE49-F238E27FC236}">
                <a16:creationId xmlns:a16="http://schemas.microsoft.com/office/drawing/2014/main" id="{72A361C2-9AB0-CD4D-B8BD-9198D668D324}"/>
              </a:ext>
            </a:extLst>
          </p:cNvPr>
          <p:cNvPicPr>
            <a:picLocks noChangeAspect="1"/>
          </p:cNvPicPr>
          <p:nvPr/>
        </p:nvPicPr>
        <p:blipFill>
          <a:blip r:embed="rId2"/>
          <a:stretch>
            <a:fillRect/>
          </a:stretch>
        </p:blipFill>
        <p:spPr>
          <a:xfrm>
            <a:off x="9267411" y="2879864"/>
            <a:ext cx="2781300" cy="2171700"/>
          </a:xfrm>
          <a:prstGeom prst="rect">
            <a:avLst/>
          </a:prstGeom>
        </p:spPr>
      </p:pic>
    </p:spTree>
    <p:extLst>
      <p:ext uri="{BB962C8B-B14F-4D97-AF65-F5344CB8AC3E}">
        <p14:creationId xmlns:p14="http://schemas.microsoft.com/office/powerpoint/2010/main" val="2888227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20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dia Placeholder 1">
            <a:extLst>
              <a:ext uri="{FF2B5EF4-FFF2-40B4-BE49-F238E27FC236}">
                <a16:creationId xmlns:a16="http://schemas.microsoft.com/office/drawing/2014/main" id="{9CE42225-B3CD-2546-9C72-C2364A4B89A3}"/>
              </a:ext>
            </a:extLst>
          </p:cNvPr>
          <p:cNvSpPr>
            <a:spLocks noGrp="1"/>
          </p:cNvSpPr>
          <p:nvPr>
            <p:ph type="media" sz="quarter" idx="10"/>
          </p:nvPr>
        </p:nvSpPr>
        <p:spPr/>
      </p:sp>
      <p:sp>
        <p:nvSpPr>
          <p:cNvPr id="3" name="TextBox 2">
            <a:extLst>
              <a:ext uri="{FF2B5EF4-FFF2-40B4-BE49-F238E27FC236}">
                <a16:creationId xmlns:a16="http://schemas.microsoft.com/office/drawing/2014/main" id="{5219E75D-3265-504C-BAD1-BB7848AB6362}"/>
              </a:ext>
            </a:extLst>
          </p:cNvPr>
          <p:cNvSpPr txBox="1"/>
          <p:nvPr/>
        </p:nvSpPr>
        <p:spPr>
          <a:xfrm>
            <a:off x="3307098" y="2189767"/>
            <a:ext cx="5577801" cy="1692771"/>
          </a:xfrm>
          <a:prstGeom prst="rect">
            <a:avLst/>
          </a:prstGeom>
          <a:noFill/>
        </p:spPr>
        <p:txBody>
          <a:bodyPr wrap="square" rtlCol="0">
            <a:spAutoFit/>
          </a:bodyPr>
          <a:lstStyle/>
          <a:p>
            <a:pPr algn="ctr"/>
            <a:r>
              <a:rPr lang="en-US" dirty="0"/>
              <a:t>The 2-minute video called</a:t>
            </a:r>
          </a:p>
          <a:p>
            <a:pPr algn="ctr"/>
            <a:r>
              <a:rPr lang="en-US" b="1" i="1" dirty="0"/>
              <a:t>Grateful Living Introduction</a:t>
            </a:r>
          </a:p>
          <a:p>
            <a:pPr algn="ctr"/>
            <a:r>
              <a:rPr lang="en-US" dirty="0"/>
              <a:t>can be inserted and/or shown here.</a:t>
            </a:r>
          </a:p>
          <a:p>
            <a:pPr algn="ctr"/>
            <a:r>
              <a:rPr lang="en-US" dirty="0"/>
              <a:t>The video can be downloaded at </a:t>
            </a:r>
            <a:r>
              <a:rPr lang="en-US" dirty="0">
                <a:hlinkClick r:id="rId2"/>
              </a:rPr>
              <a:t>https://stewardship.adventistchurch.com/grateful-living/</a:t>
            </a:r>
            <a:r>
              <a:rPr lang="en-US" dirty="0"/>
              <a:t> </a:t>
            </a:r>
          </a:p>
          <a:p>
            <a:pPr algn="ctr"/>
            <a:r>
              <a:rPr lang="en-US" sz="1400" dirty="0">
                <a:solidFill>
                  <a:srgbClr val="00B050"/>
                </a:solidFill>
              </a:rPr>
              <a:t>Or simply delete this slide if you’re not showing the video.</a:t>
            </a:r>
          </a:p>
        </p:txBody>
      </p:sp>
    </p:spTree>
    <p:extLst>
      <p:ext uri="{BB962C8B-B14F-4D97-AF65-F5344CB8AC3E}">
        <p14:creationId xmlns:p14="http://schemas.microsoft.com/office/powerpoint/2010/main" val="3783316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95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88F8D4-81BD-B24E-A665-3E9AC1123726}"/>
              </a:ext>
            </a:extLst>
          </p:cNvPr>
          <p:cNvSpPr txBox="1"/>
          <p:nvPr/>
        </p:nvSpPr>
        <p:spPr>
          <a:xfrm>
            <a:off x="859316" y="6158429"/>
            <a:ext cx="5236684" cy="307777"/>
          </a:xfrm>
          <a:prstGeom prst="rect">
            <a:avLst/>
          </a:prstGeom>
          <a:noFill/>
        </p:spPr>
        <p:txBody>
          <a:bodyPr wrap="square" rtlCol="0">
            <a:spAutoFit/>
          </a:bodyPr>
          <a:lstStyle/>
          <a:p>
            <a:r>
              <a:rPr lang="en-US" sz="1400" i="1" dirty="0">
                <a:latin typeface="Avenir Book" panose="02000503020000020003" pitchFamily="2" charset="0"/>
              </a:rPr>
              <a:t>Music: Anna </a:t>
            </a:r>
            <a:r>
              <a:rPr lang="en-US" sz="1400" i="1" dirty="0" err="1">
                <a:latin typeface="Avenir Book" panose="02000503020000020003" pitchFamily="2" charset="0"/>
              </a:rPr>
              <a:t>Beaden</a:t>
            </a:r>
            <a:r>
              <a:rPr lang="en-US" sz="1400" i="1" dirty="0">
                <a:latin typeface="Avenir Book" panose="02000503020000020003" pitchFamily="2" charset="0"/>
              </a:rPr>
              <a:t> &amp; </a:t>
            </a:r>
            <a:r>
              <a:rPr lang="en-US" sz="1400" i="1" dirty="0" err="1">
                <a:latin typeface="Avenir Book" panose="02000503020000020003" pitchFamily="2" charset="0"/>
              </a:rPr>
              <a:t>Kemy</a:t>
            </a:r>
            <a:r>
              <a:rPr lang="en-US" sz="1400" i="1" dirty="0">
                <a:latin typeface="Avenir Book" panose="02000503020000020003" pitchFamily="2" charset="0"/>
              </a:rPr>
              <a:t> </a:t>
            </a:r>
            <a:r>
              <a:rPr lang="en-US" sz="1400" i="1" dirty="0" err="1">
                <a:latin typeface="Avenir Book" panose="02000503020000020003" pitchFamily="2" charset="0"/>
              </a:rPr>
              <a:t>Ogendi</a:t>
            </a:r>
            <a:endParaRPr lang="en-US" sz="1400" i="1" dirty="0">
              <a:latin typeface="Avenir Book" panose="02000503020000020003" pitchFamily="2" charset="0"/>
            </a:endParaRPr>
          </a:p>
        </p:txBody>
      </p:sp>
    </p:spTree>
    <p:extLst>
      <p:ext uri="{BB962C8B-B14F-4D97-AF65-F5344CB8AC3E}">
        <p14:creationId xmlns:p14="http://schemas.microsoft.com/office/powerpoint/2010/main" val="387995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408750"/>
      </p:ext>
    </p:extLst>
  </p:cSld>
  <p:clrMapOvr>
    <a:masterClrMapping/>
  </p:clrMapOvr>
</p:sld>
</file>

<file path=ppt/theme/theme1.xml><?xml version="1.0" encoding="utf-8"?>
<a:theme xmlns:a="http://schemas.openxmlformats.org/drawingml/2006/main" name="Office Theme">
  <a:themeElements>
    <a:clrScheme name="Grateful Living">
      <a:dk1>
        <a:srgbClr val="000000"/>
      </a:dk1>
      <a:lt1>
        <a:srgbClr val="FFFFFF"/>
      </a:lt1>
      <a:dk2>
        <a:srgbClr val="333932"/>
      </a:dk2>
      <a:lt2>
        <a:srgbClr val="E7E6E6"/>
      </a:lt2>
      <a:accent1>
        <a:srgbClr val="FF8200"/>
      </a:accent1>
      <a:accent2>
        <a:srgbClr val="8ACF95"/>
      </a:accent2>
      <a:accent3>
        <a:srgbClr val="637466"/>
      </a:accent3>
      <a:accent4>
        <a:srgbClr val="D6ECD3"/>
      </a:accent4>
      <a:accent5>
        <a:srgbClr val="F0F8ED"/>
      </a:accent5>
      <a:accent6>
        <a:srgbClr val="F0D2E8"/>
      </a:accent6>
      <a:hlink>
        <a:srgbClr val="8ACF95"/>
      </a:hlink>
      <a:folHlink>
        <a:srgbClr val="653B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7174803-A0DF-FB44-A9F0-A5F159942323}" vid="{E312AFEA-FA7E-9741-A037-995E7B456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41529</TotalTime>
  <Words>1597</Words>
  <Application>Microsoft Macintosh PowerPoint</Application>
  <PresentationFormat>Widescreen</PresentationFormat>
  <Paragraphs>125</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 Book</vt:lpstr>
      <vt:lpstr>Calibri</vt:lpstr>
      <vt:lpstr>Helvetica</vt:lpstr>
      <vt:lpstr>Open Sans</vt:lpstr>
      <vt:lpstr>Open Sans Light</vt:lpstr>
      <vt:lpstr>Open Sans Semibold</vt:lpstr>
      <vt:lpstr>Office Theme</vt:lpstr>
      <vt:lpstr>The 8 T’s of Grateful Living POWERPOINT INSTRUCTIONS (Delete this slide before presenting! )</vt:lpstr>
      <vt:lpstr>Why should we encourage Grateful Living? (Delete this slide before presenting! )</vt:lpstr>
      <vt:lpstr>Grateful Living Topic: TIME  Message Overview (Delete this slide before presenting! )</vt:lpstr>
      <vt:lpstr>The slides for the actual presentation start on slide #5. (Delete this slide before presenting!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12:44pm  - Only 1.5m of water</vt:lpstr>
      <vt:lpstr>Just 5 minutes later.</vt:lpstr>
      <vt:lpstr>PowerPoint Presentation</vt:lpstr>
      <vt:lpstr>Oil usage</vt:lpstr>
      <vt:lpstr>Freshwater Usage</vt:lpstr>
      <vt:lpstr>Government Debt</vt:lpstr>
      <vt:lpstr>Consumer Debt</vt:lpstr>
      <vt:lpstr>A 5-minute difference on an exponential curve.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wise use of TIME reflects our PRIORITIES</vt:lpstr>
      <vt:lpstr>PowerPoint Presentation</vt:lpstr>
      <vt:lpstr>PowerPoint Presentation</vt:lpstr>
      <vt:lpstr>PowerPoint Presentation</vt:lpstr>
      <vt:lpstr>JESUS AND TIME MANAGEMENT</vt:lpstr>
      <vt:lpstr>God’s Time Miracle</vt:lpstr>
      <vt:lpstr>How’s your canary?</vt:lpstr>
      <vt:lpstr>PowerPoint Presentation</vt:lpstr>
      <vt:lpstr>DREAM SMALL by Josh Wilson, Singer/Songwriter </vt:lpstr>
      <vt:lpstr>DREAM SMALL by Josh Wilson, Singer/Songwriter </vt:lpstr>
      <vt:lpstr>Q. How to be faithful with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Merchant</dc:creator>
  <cp:lastModifiedBy>Julian Archer</cp:lastModifiedBy>
  <cp:revision>126</cp:revision>
  <dcterms:created xsi:type="dcterms:W3CDTF">2021-06-21T03:29:36Z</dcterms:created>
  <dcterms:modified xsi:type="dcterms:W3CDTF">2022-08-26T02:05:23Z</dcterms:modified>
</cp:coreProperties>
</file>