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27" r:id="rId2"/>
    <p:sldId id="291" r:id="rId3"/>
    <p:sldId id="302" r:id="rId4"/>
    <p:sldId id="328" r:id="rId5"/>
    <p:sldId id="329" r:id="rId6"/>
    <p:sldId id="330" r:id="rId7"/>
    <p:sldId id="300" r:id="rId8"/>
    <p:sldId id="301" r:id="rId9"/>
    <p:sldId id="283" r:id="rId10"/>
    <p:sldId id="259" r:id="rId11"/>
    <p:sldId id="282" r:id="rId12"/>
    <p:sldId id="321" r:id="rId13"/>
    <p:sldId id="317" r:id="rId14"/>
    <p:sldId id="260" r:id="rId15"/>
    <p:sldId id="294" r:id="rId16"/>
    <p:sldId id="286" r:id="rId17"/>
    <p:sldId id="295" r:id="rId18"/>
    <p:sldId id="285" r:id="rId19"/>
    <p:sldId id="296" r:id="rId20"/>
    <p:sldId id="292" r:id="rId21"/>
    <p:sldId id="293" r:id="rId22"/>
    <p:sldId id="298" r:id="rId23"/>
    <p:sldId id="261" r:id="rId24"/>
    <p:sldId id="297" r:id="rId25"/>
    <p:sldId id="287" r:id="rId26"/>
    <p:sldId id="320" r:id="rId27"/>
    <p:sldId id="290" r:id="rId28"/>
    <p:sldId id="307"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5"/>
    <p:restoredTop sz="96327"/>
  </p:normalViewPr>
  <p:slideViewPr>
    <p:cSldViewPr snapToGrid="0" snapToObjects="1">
      <p:cViewPr varScale="1">
        <p:scale>
          <a:sx n="147" d="100"/>
          <a:sy n="147" d="100"/>
        </p:scale>
        <p:origin x="24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2CDEF-C480-BF49-BB74-06526A72A9F4}" type="datetimeFigureOut">
              <a:rPr lang="en-US" smtClean="0"/>
              <a:t>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B66E3-F268-2B45-8795-0EC15BAAD03B}" type="slidenum">
              <a:rPr lang="en-US" smtClean="0"/>
              <a:t>‹#›</a:t>
            </a:fld>
            <a:endParaRPr lang="en-US"/>
          </a:p>
        </p:txBody>
      </p:sp>
    </p:spTree>
    <p:extLst>
      <p:ext uri="{BB962C8B-B14F-4D97-AF65-F5344CB8AC3E}">
        <p14:creationId xmlns:p14="http://schemas.microsoft.com/office/powerpoint/2010/main" val="190913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3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Master" Target="../slideMasters/slideMaster1.xml"/><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547" b="19250"/>
          <a:stretch/>
        </p:blipFill>
        <p:spPr>
          <a:xfrm>
            <a:off x="2180303" y="1167062"/>
            <a:ext cx="6096000" cy="4271211"/>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4722343"/>
            <a:ext cx="1762432" cy="1762432"/>
          </a:xfrm>
          <a:prstGeom prst="rect">
            <a:avLst/>
          </a:prstGeom>
        </p:spPr>
      </p:pic>
      <p:pic>
        <p:nvPicPr>
          <p:cNvPr id="3" name="Picture 2" descr="Icon&#10;&#10;Description automatically generated">
            <a:extLst>
              <a:ext uri="{FF2B5EF4-FFF2-40B4-BE49-F238E27FC236}">
                <a16:creationId xmlns:a16="http://schemas.microsoft.com/office/drawing/2014/main" id="{2F696551-AE94-ED4A-9A2B-69F43BE2BD44}"/>
              </a:ext>
            </a:extLst>
          </p:cNvPr>
          <p:cNvPicPr>
            <a:picLocks noChangeAspect="1"/>
          </p:cNvPicPr>
          <p:nvPr userDrawn="1"/>
        </p:nvPicPr>
        <p:blipFill>
          <a:blip r:embed="rId5"/>
          <a:stretch>
            <a:fillRect/>
          </a:stretch>
        </p:blipFill>
        <p:spPr>
          <a:xfrm>
            <a:off x="10580914" y="6280558"/>
            <a:ext cx="1489553" cy="367423"/>
          </a:xfrm>
          <a:prstGeom prst="rect">
            <a:avLst/>
          </a:prstGeom>
        </p:spPr>
      </p:pic>
    </p:spTree>
    <p:extLst>
      <p:ext uri="{BB962C8B-B14F-4D97-AF65-F5344CB8AC3E}">
        <p14:creationId xmlns:p14="http://schemas.microsoft.com/office/powerpoint/2010/main" val="25003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rito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0"/>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99143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9"/>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338555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b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laughing&#10;&#10;Description automatically generated with medium confidence">
            <a:extLst>
              <a:ext uri="{FF2B5EF4-FFF2-40B4-BE49-F238E27FC236}">
                <a16:creationId xmlns:a16="http://schemas.microsoft.com/office/drawing/2014/main" id="{FFD22BFA-1EF5-DA43-B29B-6221C955C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49381"/>
            <a:ext cx="12192000" cy="5818910"/>
          </a:xfrm>
          <a:prstGeom prst="rect">
            <a:avLst/>
          </a:prstGeom>
        </p:spPr>
      </p:pic>
      <p:sp>
        <p:nvSpPr>
          <p:cNvPr id="5" name="Rectangle 4">
            <a:extLst>
              <a:ext uri="{FF2B5EF4-FFF2-40B4-BE49-F238E27FC236}">
                <a16:creationId xmlns:a16="http://schemas.microsoft.com/office/drawing/2014/main" id="{074BAA74-2A5A-EB4E-A379-D507DF8DB541}"/>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31" y="4411673"/>
            <a:ext cx="2424288" cy="2446327"/>
          </a:xfrm>
          <a:prstGeom prst="rect">
            <a:avLst/>
          </a:prstGeom>
        </p:spPr>
      </p:pic>
      <p:pic>
        <p:nvPicPr>
          <p:cNvPr id="10" name="Picture 9" descr="A black background with a white logo&#10;&#10;Description automatically generated with low confidence">
            <a:extLst>
              <a:ext uri="{FF2B5EF4-FFF2-40B4-BE49-F238E27FC236}">
                <a16:creationId xmlns:a16="http://schemas.microsoft.com/office/drawing/2014/main" id="{41D0A0F1-9E62-5A4E-AB41-E23B5CE865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8687"/>
          <a:stretch/>
        </p:blipFill>
        <p:spPr>
          <a:xfrm>
            <a:off x="6599190" y="5171996"/>
            <a:ext cx="5445028" cy="1402948"/>
          </a:xfrm>
          <a:prstGeom prst="rect">
            <a:avLst/>
          </a:prstGeom>
        </p:spPr>
      </p:pic>
    </p:spTree>
    <p:extLst>
      <p:ext uri="{BB962C8B-B14F-4D97-AF65-F5344CB8AC3E}">
        <p14:creationId xmlns:p14="http://schemas.microsoft.com/office/powerpoint/2010/main" val="301721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as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pic>
        <p:nvPicPr>
          <p:cNvPr id="3" name="Picture 2" descr="A picture containing person, outdoor, person, suit&#10;&#10;Description automatically generated">
            <a:extLst>
              <a:ext uri="{FF2B5EF4-FFF2-40B4-BE49-F238E27FC236}">
                <a16:creationId xmlns:a16="http://schemas.microsoft.com/office/drawing/2014/main" id="{39CEB189-866F-AF49-B0F1-D3D4D30C47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82109" y="0"/>
            <a:ext cx="8422409" cy="6858000"/>
          </a:xfrm>
          <a:prstGeom prst="rect">
            <a:avLst/>
          </a:prstGeom>
        </p:spPr>
      </p:pic>
      <p:pic>
        <p:nvPicPr>
          <p:cNvPr id="10" name="Picture 9" descr="Logo, icon&#10;&#10;Description automatically generated">
            <a:extLst>
              <a:ext uri="{FF2B5EF4-FFF2-40B4-BE49-F238E27FC236}">
                <a16:creationId xmlns:a16="http://schemas.microsoft.com/office/drawing/2014/main" id="{735C72F3-1C82-1D48-9F76-C12C3D2183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0478" y="152400"/>
            <a:ext cx="2424288" cy="2446327"/>
          </a:xfrm>
          <a:prstGeom prst="rect">
            <a:avLst/>
          </a:prstGeom>
        </p:spPr>
      </p:pic>
      <p:sp>
        <p:nvSpPr>
          <p:cNvPr id="11" name="Rectangle 10">
            <a:extLst>
              <a:ext uri="{FF2B5EF4-FFF2-40B4-BE49-F238E27FC236}">
                <a16:creationId xmlns:a16="http://schemas.microsoft.com/office/drawing/2014/main" id="{BEBD7050-A622-484B-87EE-B2A698CBC2DB}"/>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with low confidence">
            <a:extLst>
              <a:ext uri="{FF2B5EF4-FFF2-40B4-BE49-F238E27FC236}">
                <a16:creationId xmlns:a16="http://schemas.microsoft.com/office/drawing/2014/main" id="{61F168B8-A95F-8C47-8BDA-D5F0AE1C4EC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5091" y="3552289"/>
            <a:ext cx="5394036" cy="1709222"/>
          </a:xfrm>
          <a:prstGeom prst="rect">
            <a:avLst/>
          </a:prstGeom>
        </p:spPr>
      </p:pic>
    </p:spTree>
    <p:extLst>
      <p:ext uri="{BB962C8B-B14F-4D97-AF65-F5344CB8AC3E}">
        <p14:creationId xmlns:p14="http://schemas.microsoft.com/office/powerpoint/2010/main" val="1832581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1"/>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152912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080F-9091-EB47-94AA-E774A4C9287C}"/>
              </a:ext>
            </a:extLst>
          </p:cNvPr>
          <p:cNvSpPr>
            <a:spLocks noGrp="1"/>
          </p:cNvSpPr>
          <p:nvPr>
            <p:ph type="title"/>
          </p:nvPr>
        </p:nvSpPr>
        <p:spPr>
          <a:xfrm>
            <a:off x="1316182" y="365125"/>
            <a:ext cx="10037618" cy="1325563"/>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85D2627-B32C-AA41-B7A5-2F3465FDEFAD}"/>
              </a:ext>
            </a:extLst>
          </p:cNvPr>
          <p:cNvSpPr>
            <a:spLocks noGrp="1"/>
          </p:cNvSpPr>
          <p:nvPr>
            <p:ph idx="1"/>
          </p:nvPr>
        </p:nvSpPr>
        <p:spPr>
          <a:xfrm>
            <a:off x="1316182" y="1825625"/>
            <a:ext cx="10037618"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a:extLst>
              <a:ext uri="{FF2B5EF4-FFF2-40B4-BE49-F238E27FC236}">
                <a16:creationId xmlns:a16="http://schemas.microsoft.com/office/drawing/2014/main" id="{CFE7534E-3C83-0B4D-8F0C-AB8AF22EEA54}"/>
              </a:ext>
            </a:extLst>
          </p:cNvPr>
          <p:cNvSpPr/>
          <p:nvPr userDrawn="1"/>
        </p:nvSpPr>
        <p:spPr>
          <a:xfrm>
            <a:off x="-1" y="0"/>
            <a:ext cx="108065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46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e Verse or Quot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9449"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spTree>
    <p:extLst>
      <p:ext uri="{BB962C8B-B14F-4D97-AF65-F5344CB8AC3E}">
        <p14:creationId xmlns:p14="http://schemas.microsoft.com/office/powerpoint/2010/main" val="108888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ble Verse or Quote Opt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pic>
        <p:nvPicPr>
          <p:cNvPr id="3" name="Picture 2" descr="Icon&#10;&#10;Description automatically generated">
            <a:extLst>
              <a:ext uri="{FF2B5EF4-FFF2-40B4-BE49-F238E27FC236}">
                <a16:creationId xmlns:a16="http://schemas.microsoft.com/office/drawing/2014/main" id="{66D86DCD-A1BF-A741-9F8F-A2C21DBD24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73" y="247650"/>
            <a:ext cx="1358900" cy="1282700"/>
          </a:xfrm>
          <a:prstGeom prst="rect">
            <a:avLst/>
          </a:prstGeom>
        </p:spPr>
      </p:pic>
    </p:spTree>
    <p:extLst>
      <p:ext uri="{BB962C8B-B14F-4D97-AF65-F5344CB8AC3E}">
        <p14:creationId xmlns:p14="http://schemas.microsoft.com/office/powerpoint/2010/main" val="286310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280FA5-E09D-7941-8991-5672DC104F05}"/>
              </a:ext>
            </a:extLst>
          </p:cNvPr>
          <p:cNvSpPr/>
          <p:nvPr userDrawn="1"/>
        </p:nvSpPr>
        <p:spPr>
          <a:xfrm>
            <a:off x="6254043"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9598"/>
            <a:ext cx="1272289" cy="1283855"/>
          </a:xfrm>
          <a:prstGeom prst="rect">
            <a:avLst/>
          </a:prstGeom>
        </p:spPr>
      </p:pic>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6774302" y="2154901"/>
            <a:ext cx="4897438" cy="386720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6774301" y="740672"/>
            <a:ext cx="4897437" cy="1325563"/>
          </a:xfrm>
        </p:spPr>
        <p:txBody>
          <a:bodyPr/>
          <a:lstStyle/>
          <a:p>
            <a:r>
              <a:rPr lang="en-GB"/>
              <a:t>Click to edit Master title style</a:t>
            </a:r>
            <a:endParaRPr lang="en-US" dirty="0"/>
          </a:p>
        </p:txBody>
      </p:sp>
      <p:pic>
        <p:nvPicPr>
          <p:cNvPr id="8" name="Picture 7" descr="Text&#10;&#10;Description automatically generated">
            <a:extLst>
              <a:ext uri="{FF2B5EF4-FFF2-40B4-BE49-F238E27FC236}">
                <a16:creationId xmlns:a16="http://schemas.microsoft.com/office/drawing/2014/main" id="{C7D0BCF5-28D8-6042-A0D0-842AE38927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
        <p:nvSpPr>
          <p:cNvPr id="9" name="Rectangle 8">
            <a:extLst>
              <a:ext uri="{FF2B5EF4-FFF2-40B4-BE49-F238E27FC236}">
                <a16:creationId xmlns:a16="http://schemas.microsoft.com/office/drawing/2014/main" id="{844E8C13-CA01-3F49-8653-E451BC56E387}"/>
              </a:ext>
            </a:extLst>
          </p:cNvPr>
          <p:cNvSpPr/>
          <p:nvPr userDrawn="1"/>
        </p:nvSpPr>
        <p:spPr>
          <a:xfrm>
            <a:off x="1358927" y="-95219"/>
            <a:ext cx="4286252" cy="697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43053FE3-37B0-DB45-8EE3-A1EED32C85B0}"/>
              </a:ext>
            </a:extLst>
          </p:cNvPr>
          <p:cNvSpPr>
            <a:spLocks noGrp="1"/>
          </p:cNvSpPr>
          <p:nvPr>
            <p:ph type="pic" sz="quarter" idx="12"/>
          </p:nvPr>
        </p:nvSpPr>
        <p:spPr>
          <a:xfrm>
            <a:off x="1358927" y="740673"/>
            <a:ext cx="4286250" cy="5126088"/>
          </a:xfrm>
        </p:spPr>
        <p:txBody>
          <a:bodyPr/>
          <a:lstStyle/>
          <a:p>
            <a:r>
              <a:rPr lang="en-GB"/>
              <a:t>Click icon to add picture</a:t>
            </a:r>
            <a:endParaRPr lang="en-US" dirty="0"/>
          </a:p>
        </p:txBody>
      </p:sp>
    </p:spTree>
    <p:extLst>
      <p:ext uri="{BB962C8B-B14F-4D97-AF65-F5344CB8AC3E}">
        <p14:creationId xmlns:p14="http://schemas.microsoft.com/office/powerpoint/2010/main" val="1013556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D0390-E931-C147-9471-BDDFC7CCC1FB}"/>
              </a:ext>
            </a:extLst>
          </p:cNvPr>
          <p:cNvSpPr/>
          <p:nvPr userDrawn="1"/>
        </p:nvSpPr>
        <p:spPr>
          <a:xfrm>
            <a:off x="5937955" y="740672"/>
            <a:ext cx="6254045" cy="5126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280FA5-E09D-7941-8991-5672DC104F05}"/>
              </a:ext>
            </a:extLst>
          </p:cNvPr>
          <p:cNvSpPr/>
          <p:nvPr userDrawn="1"/>
        </p:nvSpPr>
        <p:spPr>
          <a:xfrm>
            <a:off x="0"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287D7A-1FCE-B640-A9E9-3DFDD676C9CB}"/>
              </a:ext>
            </a:extLst>
          </p:cNvPr>
          <p:cNvSpPr>
            <a:spLocks noGrp="1"/>
          </p:cNvSpPr>
          <p:nvPr>
            <p:ph type="pic" sz="quarter" idx="10"/>
          </p:nvPr>
        </p:nvSpPr>
        <p:spPr>
          <a:xfrm>
            <a:off x="6799223" y="740672"/>
            <a:ext cx="4286250" cy="5126088"/>
          </a:xfrm>
        </p:spPr>
        <p:txBody>
          <a:bodyPr/>
          <a:lstStyle/>
          <a:p>
            <a:r>
              <a:rPr lang="en-GB"/>
              <a:t>Click icon to add picture</a:t>
            </a:r>
            <a:endParaRPr lang="en-US" dirty="0"/>
          </a:p>
        </p:txBody>
      </p:sp>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747739" y="2154901"/>
            <a:ext cx="4897438" cy="37118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747738" y="740672"/>
            <a:ext cx="4897437" cy="1325563"/>
          </a:xfrm>
        </p:spPr>
        <p:txBody>
          <a:bodyPr/>
          <a:lstStyle/>
          <a:p>
            <a:r>
              <a:rPr lang="en-GB"/>
              <a:t>Click to edit Master title style</a:t>
            </a:r>
            <a:endParaRPr lang="en-US" dirty="0"/>
          </a:p>
        </p:txBody>
      </p:sp>
    </p:spTree>
    <p:extLst>
      <p:ext uri="{BB962C8B-B14F-4D97-AF65-F5344CB8AC3E}">
        <p14:creationId xmlns:p14="http://schemas.microsoft.com/office/powerpoint/2010/main" val="191933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6369" b="18953"/>
          <a:stretch/>
        </p:blipFill>
        <p:spPr>
          <a:xfrm>
            <a:off x="2160271" y="1236372"/>
            <a:ext cx="6096000" cy="4172755"/>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5095568"/>
            <a:ext cx="1762432" cy="1762432"/>
          </a:xfrm>
          <a:prstGeom prst="rect">
            <a:avLst/>
          </a:prstGeom>
        </p:spPr>
      </p:pic>
    </p:spTree>
    <p:extLst>
      <p:ext uri="{BB962C8B-B14F-4D97-AF65-F5344CB8AC3E}">
        <p14:creationId xmlns:p14="http://schemas.microsoft.com/office/powerpoint/2010/main" val="174678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E22CF92-08AB-4A4C-AAB9-F710DF951406}"/>
              </a:ext>
            </a:extLst>
          </p:cNvPr>
          <p:cNvSpPr>
            <a:spLocks noGrp="1"/>
          </p:cNvSpPr>
          <p:nvPr>
            <p:ph type="media" sz="quarter" idx="10"/>
          </p:nvPr>
        </p:nvSpPr>
        <p:spPr>
          <a:xfrm>
            <a:off x="902873" y="586203"/>
            <a:ext cx="10386253" cy="5437187"/>
          </a:xfrm>
        </p:spPr>
        <p:txBody>
          <a:bodyPr/>
          <a:lstStyle/>
          <a:p>
            <a:endParaRPr lang="en-US"/>
          </a:p>
        </p:txBody>
      </p:sp>
    </p:spTree>
    <p:extLst>
      <p:ext uri="{BB962C8B-B14F-4D97-AF65-F5344CB8AC3E}">
        <p14:creationId xmlns:p14="http://schemas.microsoft.com/office/powerpoint/2010/main" val="129665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C17EFE4-F168-D243-8DB2-D96DC9E5F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42" y="-5885583"/>
            <a:ext cx="12231084" cy="7566746"/>
          </a:xfrm>
          <a:prstGeom prst="rect">
            <a:avLst/>
          </a:prstGeom>
        </p:spPr>
      </p:pic>
      <p:sp>
        <p:nvSpPr>
          <p:cNvPr id="2" name="Title 1">
            <a:extLst>
              <a:ext uri="{FF2B5EF4-FFF2-40B4-BE49-F238E27FC236}">
                <a16:creationId xmlns:a16="http://schemas.microsoft.com/office/drawing/2014/main" id="{59683A45-8D67-6A44-B070-6A24AE0755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42999C-408D-CB49-A016-A196D51A9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215FA6-6956-7D40-B6AE-B6E66B01F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21C072-2EA7-D34E-A472-1B5EE3051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FF34FA-DFB8-1D4B-B994-541562ACD1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711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517410-0164-CB44-9678-7FD76351285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0A488-183A-F44A-8F86-6971DEC00585}"/>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96156AE-F7A6-324B-9486-AFCF41748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FBCB84-A209-BB42-8265-068BA44A4F8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9880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40DF3A-9752-354F-9765-82DE7EEE9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Rectangle 7">
            <a:extLst>
              <a:ext uri="{FF2B5EF4-FFF2-40B4-BE49-F238E27FC236}">
                <a16:creationId xmlns:a16="http://schemas.microsoft.com/office/drawing/2014/main" id="{D0A7A854-05A7-2247-9CE8-3B2AAA41793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DEF74D-2639-534C-9B96-3638B7AA6464}"/>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10" name="Text Placeholder 3">
            <a:extLst>
              <a:ext uri="{FF2B5EF4-FFF2-40B4-BE49-F238E27FC236}">
                <a16:creationId xmlns:a16="http://schemas.microsoft.com/office/drawing/2014/main" id="{0BD79E1E-A607-9B45-8D0E-6BDC11D06670}"/>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8117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637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BC345-1ADC-3942-AF2D-ED332C16F210}"/>
              </a:ext>
            </a:extLst>
          </p:cNvPr>
          <p:cNvSpPr>
            <a:spLocks noGrp="1"/>
          </p:cNvSpPr>
          <p:nvPr>
            <p:ph type="body" sz="quarter" idx="10" hasCustomPrompt="1"/>
          </p:nvPr>
        </p:nvSpPr>
        <p:spPr>
          <a:xfrm>
            <a:off x="2289969" y="1547018"/>
            <a:ext cx="7612062" cy="3763963"/>
          </a:xfrm>
          <a:solidFill>
            <a:schemeClr val="bg1"/>
          </a:solidFill>
        </p:spPr>
        <p:txBody>
          <a:bodyPr/>
          <a:lstStyle>
            <a:lvl1pPr marL="0" indent="0">
              <a:buNone/>
              <a:defRPr/>
            </a:lvl1pPr>
          </a:lstStyle>
          <a:p>
            <a:pPr lvl="0"/>
            <a:r>
              <a:rPr lang="en-GB" dirty="0"/>
              <a:t>Insert text here</a:t>
            </a:r>
            <a:endParaRPr lang="en-US" dirty="0"/>
          </a:p>
        </p:txBody>
      </p:sp>
    </p:spTree>
    <p:extLst>
      <p:ext uri="{BB962C8B-B14F-4D97-AF65-F5344CB8AC3E}">
        <p14:creationId xmlns:p14="http://schemas.microsoft.com/office/powerpoint/2010/main" val="4265337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WKrause We Exist for Those Who Are Not Here Yet WIP v3 1.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a16="http://schemas.microsoft.com/office/drawing/2014/main" id="{308A57F5-EA3C-B742-945D-79B33EEA8A62}"/>
              </a:ext>
            </a:extLst>
          </p:cNvPr>
          <p:cNvPicPr>
            <a:picLocks noChangeAspect="1"/>
          </p:cNvPicPr>
          <p:nvPr userDrawn="1"/>
        </p:nvPicPr>
        <p:blipFill>
          <a:blip r:embed="rId3"/>
          <a:stretch>
            <a:fillRect/>
          </a:stretch>
        </p:blipFill>
        <p:spPr>
          <a:xfrm>
            <a:off x="0" y="2494721"/>
            <a:ext cx="12192000" cy="2217529"/>
          </a:xfrm>
          <a:prstGeom prst="rect">
            <a:avLst/>
          </a:prstGeom>
        </p:spPr>
      </p:pic>
      <p:sp>
        <p:nvSpPr>
          <p:cNvPr id="5" name="Text Placeholder 2">
            <a:extLst>
              <a:ext uri="{FF2B5EF4-FFF2-40B4-BE49-F238E27FC236}">
                <a16:creationId xmlns:a16="http://schemas.microsoft.com/office/drawing/2014/main" id="{E1630C8F-BFDC-F241-8E22-AC0C77492516}"/>
              </a:ext>
            </a:extLst>
          </p:cNvPr>
          <p:cNvSpPr txBox="1">
            <a:spLocks/>
          </p:cNvSpPr>
          <p:nvPr userDrawn="1"/>
        </p:nvSpPr>
        <p:spPr>
          <a:xfrm>
            <a:off x="553871" y="2657747"/>
            <a:ext cx="11084257" cy="1986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4000" b="1" dirty="0">
                <a:latin typeface="Open Sans Light" panose="020B0306030504020204" pitchFamily="34" charset="0"/>
                <a:ea typeface="Open Sans Light" panose="020B0306030504020204" pitchFamily="34" charset="0"/>
                <a:cs typeface="Open Sans Light" panose="020B0306030504020204" pitchFamily="34" charset="0"/>
              </a:rPr>
              <a:t>A disciple is someone who in every way is becoming more like Jesus Christ.</a:t>
            </a:r>
          </a:p>
          <a:p>
            <a:pPr marL="0" indent="0" algn="ctr">
              <a:buNone/>
            </a:pPr>
            <a:r>
              <a:rPr lang="en-AU" sz="4000" b="1" i="1" dirty="0">
                <a:latin typeface="Open Sans Light" panose="020B0306030504020204" pitchFamily="34" charset="0"/>
                <a:ea typeface="Open Sans Light" panose="020B0306030504020204" pitchFamily="34" charset="0"/>
                <a:cs typeface="Open Sans Light" panose="020B0306030504020204" pitchFamily="34" charset="0"/>
              </a:rPr>
              <a:t>How did Jesus faithfully manage His TALENTS?</a:t>
            </a:r>
          </a:p>
        </p:txBody>
      </p:sp>
    </p:spTree>
    <p:extLst>
      <p:ext uri="{BB962C8B-B14F-4D97-AF65-F5344CB8AC3E}">
        <p14:creationId xmlns:p14="http://schemas.microsoft.com/office/powerpoint/2010/main" val="204505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720847-DE42-3443-9E31-D8FD211537B8}"/>
              </a:ext>
            </a:extLst>
          </p:cNvPr>
          <p:cNvSpPr/>
          <p:nvPr userDrawn="1"/>
        </p:nvSpPr>
        <p:spPr>
          <a:xfrm>
            <a:off x="-51506" y="0"/>
            <a:ext cx="12282311" cy="2852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9EDE8-48DC-644E-886E-2EC47BF9F943}"/>
              </a:ext>
            </a:extLst>
          </p:cNvPr>
          <p:cNvSpPr/>
          <p:nvPr userDrawn="1"/>
        </p:nvSpPr>
        <p:spPr>
          <a:xfrm>
            <a:off x="1556456" y="1693333"/>
            <a:ext cx="9066388" cy="439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B9D7A-5C74-B945-9232-E23ECD765B4E}"/>
              </a:ext>
            </a:extLst>
          </p:cNvPr>
          <p:cNvSpPr>
            <a:spLocks noGrp="1"/>
          </p:cNvSpPr>
          <p:nvPr>
            <p:ph type="title"/>
          </p:nvPr>
        </p:nvSpPr>
        <p:spPr>
          <a:xfrm>
            <a:off x="1579033" y="1709738"/>
            <a:ext cx="9021234" cy="2852737"/>
          </a:xfrm>
        </p:spPr>
        <p:txBody>
          <a:bodyPr anchor="ctr"/>
          <a:lstStyle>
            <a:lvl1pPr algn="ct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CC439B2-7047-484A-B0B6-4F58EEC08648}"/>
              </a:ext>
            </a:extLst>
          </p:cNvPr>
          <p:cNvSpPr>
            <a:spLocks noGrp="1"/>
          </p:cNvSpPr>
          <p:nvPr>
            <p:ph type="body" idx="1"/>
          </p:nvPr>
        </p:nvSpPr>
        <p:spPr>
          <a:xfrm>
            <a:off x="1556456" y="4589463"/>
            <a:ext cx="906638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3831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 T's Overview with Audio">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pic>
        <p:nvPicPr>
          <p:cNvPr id="2" name="8 T's Jingle - Anna Beaden &amp; Kemy Ogendi.mp3" descr="8 T's Jingle - Anna Beaden &amp; Kemy Ogendi.mp3">
            <a:hlinkClick r:id="" action="ppaction://media"/>
            <a:extLst>
              <a:ext uri="{FF2B5EF4-FFF2-40B4-BE49-F238E27FC236}">
                <a16:creationId xmlns:a16="http://schemas.microsoft.com/office/drawing/2014/main" id="{16F199C7-5DBE-6249-92D1-EE465EFF091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pic>
        <p:nvPicPr>
          <p:cNvPr id="4" name="8 T's Jingle - Anna Beaden &amp; Kemy Ogendi.mp3" descr="8 T's Jingle - Anna Beaden &amp; Kemy Ogendi.mp3">
            <a:hlinkClick r:id="" action="ppaction://media"/>
            <a:extLst>
              <a:ext uri="{FF2B5EF4-FFF2-40B4-BE49-F238E27FC236}">
                <a16:creationId xmlns:a16="http://schemas.microsoft.com/office/drawing/2014/main" id="{FECAF695-1700-BE44-8B5A-ED4EBEC9A12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sp>
        <p:nvSpPr>
          <p:cNvPr id="31" name="TextBox 30">
            <a:extLst>
              <a:ext uri="{FF2B5EF4-FFF2-40B4-BE49-F238E27FC236}">
                <a16:creationId xmlns:a16="http://schemas.microsoft.com/office/drawing/2014/main" id="{4B36AA7D-3966-524F-A229-472150C6BBCB}"/>
              </a:ext>
            </a:extLst>
          </p:cNvPr>
          <p:cNvSpPr txBox="1"/>
          <p:nvPr userDrawn="1"/>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12644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45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550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1050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T's Images &amp; Heading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34472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45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550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85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1050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 T's Images Only">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213861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person, outdoor, cellphone, phone&#10;&#10;Description automatically generated">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2A116FB4-678E-794E-BEAA-50697B19F82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5343"/>
          <a:stretch/>
        </p:blipFill>
        <p:spPr>
          <a:xfrm>
            <a:off x="743336" y="3610021"/>
            <a:ext cx="5445028" cy="1460652"/>
          </a:xfrm>
          <a:prstGeom prst="rect">
            <a:avLst/>
          </a:prstGeom>
        </p:spPr>
      </p:pic>
    </p:spTree>
    <p:extLst>
      <p:ext uri="{BB962C8B-B14F-4D97-AF65-F5344CB8AC3E}">
        <p14:creationId xmlns:p14="http://schemas.microsoft.com/office/powerpoint/2010/main" val="156731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154551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l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672" b="7672"/>
          <a:stretch/>
        </p:blipFill>
        <p:spPr>
          <a:xfrm>
            <a:off x="743336" y="3755300"/>
            <a:ext cx="5445028" cy="1460652"/>
          </a:xfrm>
          <a:prstGeom prst="rect">
            <a:avLst/>
          </a:prstGeom>
        </p:spPr>
      </p:pic>
    </p:spTree>
    <p:extLst>
      <p:ext uri="{BB962C8B-B14F-4D97-AF65-F5344CB8AC3E}">
        <p14:creationId xmlns:p14="http://schemas.microsoft.com/office/powerpoint/2010/main" val="28225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A4F3E-34B1-FF46-8E0A-A56FB688C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08B8536-F253-4347-99E4-6DF02B2DF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Text&#10;&#10;Description automatically generated">
            <a:extLst>
              <a:ext uri="{FF2B5EF4-FFF2-40B4-BE49-F238E27FC236}">
                <a16:creationId xmlns:a16="http://schemas.microsoft.com/office/drawing/2014/main" id="{94FAE065-3487-0C4E-880E-534A1FF9463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Tree>
    <p:extLst>
      <p:ext uri="{BB962C8B-B14F-4D97-AF65-F5344CB8AC3E}">
        <p14:creationId xmlns:p14="http://schemas.microsoft.com/office/powerpoint/2010/main" val="937133208"/>
      </p:ext>
    </p:extLst>
  </p:cSld>
  <p:clrMap bg1="lt1" tx1="dk1" bg2="lt2" tx2="dk2" accent1="accent1" accent2="accent2" accent3="accent3" accent4="accent4" accent5="accent5" accent6="accent6" hlink="hlink" folHlink="folHlink"/>
  <p:sldLayoutIdLst>
    <p:sldLayoutId id="2147483684" r:id="rId1"/>
    <p:sldLayoutId id="2147483649" r:id="rId2"/>
    <p:sldLayoutId id="2147483651" r:id="rId3"/>
    <p:sldLayoutId id="2147483678" r:id="rId4"/>
    <p:sldLayoutId id="2147483680" r:id="rId5"/>
    <p:sldLayoutId id="2147483679" r:id="rId6"/>
    <p:sldLayoutId id="2147483661" r:id="rId7"/>
    <p:sldLayoutId id="2147483671" r:id="rId8"/>
    <p:sldLayoutId id="2147483672" r:id="rId9"/>
    <p:sldLayoutId id="2147483674" r:id="rId10"/>
    <p:sldLayoutId id="2147483673" r:id="rId11"/>
    <p:sldLayoutId id="2147483669" r:id="rId12"/>
    <p:sldLayoutId id="2147483670" r:id="rId13"/>
    <p:sldLayoutId id="2147483662" r:id="rId14"/>
    <p:sldLayoutId id="2147483650" r:id="rId15"/>
    <p:sldLayoutId id="2147483652" r:id="rId16"/>
    <p:sldLayoutId id="2147483660" r:id="rId17"/>
    <p:sldLayoutId id="2147483654" r:id="rId18"/>
    <p:sldLayoutId id="2147483668" r:id="rId19"/>
    <p:sldLayoutId id="2147483676" r:id="rId20"/>
    <p:sldLayoutId id="2147483653" r:id="rId21"/>
    <p:sldLayoutId id="2147483656" r:id="rId22"/>
    <p:sldLayoutId id="2147483657" r:id="rId23"/>
    <p:sldLayoutId id="2147483682" r:id="rId24"/>
    <p:sldLayoutId id="2147483683" r:id="rId25"/>
    <p:sldLayoutId id="2147483681" r:id="rId26"/>
  </p:sldLayoutIdLst>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stewardship.adventistchurch.com/grateful-living/"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30C1-AA62-5745-B0BA-7622852BC5F8}"/>
              </a:ext>
            </a:extLst>
          </p:cNvPr>
          <p:cNvSpPr>
            <a:spLocks noGrp="1"/>
          </p:cNvSpPr>
          <p:nvPr>
            <p:ph type="title"/>
          </p:nvPr>
        </p:nvSpPr>
        <p:spPr>
          <a:xfrm>
            <a:off x="1579033" y="1709738"/>
            <a:ext cx="9021234" cy="1207633"/>
          </a:xfrm>
        </p:spPr>
        <p:txBody>
          <a:bodyPr>
            <a:normAutofit/>
          </a:bodyPr>
          <a:lstStyle/>
          <a:p>
            <a:r>
              <a:rPr lang="en-US" sz="2400" b="1" dirty="0"/>
              <a:t>The 8 T’s of Grateful Living</a:t>
            </a:r>
            <a:br>
              <a:rPr lang="en-US" sz="2400" b="1" dirty="0"/>
            </a:br>
            <a:r>
              <a:rPr lang="en-US" sz="2400" dirty="0"/>
              <a:t>POWERPOINT INSTRUCTIONS</a:t>
            </a:r>
            <a:br>
              <a:rPr lang="en-US" sz="2400" b="1" dirty="0"/>
            </a:br>
            <a:r>
              <a:rPr lang="en-US" sz="1400" dirty="0">
                <a:solidFill>
                  <a:srgbClr val="00B050"/>
                </a:solidFill>
              </a:rPr>
              <a:t>(Delete this slide before presenting! </a:t>
            </a:r>
            <a:r>
              <a:rPr lang="en-US" sz="1400" dirty="0">
                <a:solidFill>
                  <a:srgbClr val="00B050"/>
                </a:solidFill>
                <a:sym typeface="Wingdings" pitchFamily="2" charset="2"/>
              </a:rPr>
              <a:t>)</a:t>
            </a:r>
            <a:endParaRPr lang="en-US" sz="1400" b="1" dirty="0"/>
          </a:p>
        </p:txBody>
      </p:sp>
      <p:sp>
        <p:nvSpPr>
          <p:cNvPr id="3" name="Text Placeholder 2">
            <a:extLst>
              <a:ext uri="{FF2B5EF4-FFF2-40B4-BE49-F238E27FC236}">
                <a16:creationId xmlns:a16="http://schemas.microsoft.com/office/drawing/2014/main" id="{37365BB3-BF32-5047-A8A3-7CD28DF6287B}"/>
              </a:ext>
            </a:extLst>
          </p:cNvPr>
          <p:cNvSpPr>
            <a:spLocks noGrp="1"/>
          </p:cNvSpPr>
          <p:nvPr>
            <p:ph type="body" idx="1"/>
          </p:nvPr>
        </p:nvSpPr>
        <p:spPr>
          <a:xfrm>
            <a:off x="2100942" y="2917370"/>
            <a:ext cx="7761515" cy="2590801"/>
          </a:xfrm>
        </p:spPr>
        <p:txBody>
          <a:bodyPr>
            <a:normAutofit fontScale="25000" lnSpcReduction="20000"/>
          </a:bodyPr>
          <a:lstStyle/>
          <a:p>
            <a:pPr algn="l">
              <a:lnSpc>
                <a:spcPct val="120000"/>
              </a:lnSpc>
              <a:spcBef>
                <a:spcPts val="0"/>
              </a:spcBef>
            </a:pPr>
            <a:r>
              <a:rPr lang="en-US" sz="7200" dirty="0"/>
              <a:t>These slides are simply a helpful guide to get you started on the </a:t>
            </a:r>
            <a:r>
              <a:rPr lang="en-US" sz="7200" i="1" dirty="0"/>
              <a:t>8 T’s of Grateful Living </a:t>
            </a:r>
            <a:r>
              <a:rPr lang="en-US" sz="7200" dirty="0"/>
              <a:t>theme. You can add, delete or edit them to suit your personal message.</a:t>
            </a:r>
          </a:p>
          <a:p>
            <a:pPr algn="l">
              <a:lnSpc>
                <a:spcPct val="120000"/>
              </a:lnSpc>
              <a:spcBef>
                <a:spcPts val="0"/>
              </a:spcBef>
            </a:pPr>
            <a:endParaRPr lang="en-US" sz="7200" dirty="0"/>
          </a:p>
          <a:p>
            <a:pPr algn="l">
              <a:lnSpc>
                <a:spcPct val="120000"/>
              </a:lnSpc>
              <a:spcBef>
                <a:spcPts val="0"/>
              </a:spcBef>
            </a:pPr>
            <a:r>
              <a:rPr lang="en-US" sz="7200" dirty="0"/>
              <a:t>To insert a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New Slide</a:t>
            </a:r>
            <a:r>
              <a:rPr lang="en-US" sz="7200" dirty="0"/>
              <a:t>. Select </a:t>
            </a:r>
            <a:r>
              <a:rPr lang="en-US" sz="7200" b="1" dirty="0"/>
              <a:t>New Slide </a:t>
            </a:r>
            <a:r>
              <a:rPr lang="en-US" sz="7200" dirty="0"/>
              <a:t>or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Layout</a:t>
            </a:r>
            <a:r>
              <a:rPr lang="en-US" sz="7200" dirty="0"/>
              <a:t> and select from the</a:t>
            </a:r>
            <a:r>
              <a:rPr lang="en-US" sz="7200" dirty="0">
                <a:solidFill>
                  <a:srgbClr val="FF0000"/>
                </a:solidFill>
              </a:rPr>
              <a:t> </a:t>
            </a:r>
            <a:r>
              <a:rPr lang="en-US" sz="7200" dirty="0">
                <a:solidFill>
                  <a:schemeClr val="tx1"/>
                </a:solidFill>
              </a:rPr>
              <a:t>25</a:t>
            </a:r>
            <a:r>
              <a:rPr lang="en-US" sz="7200" dirty="0">
                <a:solidFill>
                  <a:srgbClr val="FF0000"/>
                </a:solidFill>
              </a:rPr>
              <a:t> </a:t>
            </a:r>
            <a:r>
              <a:rPr lang="en-US" sz="7200" dirty="0">
                <a:solidFill>
                  <a:schemeClr val="tx1"/>
                </a:solidFill>
              </a:rPr>
              <a:t>x </a:t>
            </a:r>
            <a:r>
              <a:rPr lang="en-US" sz="7200" dirty="0"/>
              <a:t>slide templates.* Then simply insert your own text and images onto the slides.</a:t>
            </a:r>
            <a:br>
              <a:rPr lang="en-US" sz="7200" dirty="0"/>
            </a:br>
            <a:endParaRPr lang="en-US" sz="4000" dirty="0"/>
          </a:p>
          <a:p>
            <a:pPr algn="l">
              <a:lnSpc>
                <a:spcPct val="120000"/>
              </a:lnSpc>
              <a:spcBef>
                <a:spcPts val="0"/>
              </a:spcBef>
            </a:pPr>
            <a:r>
              <a:rPr lang="en-US" sz="5600" dirty="0"/>
              <a:t>*If you would like to edit the </a:t>
            </a:r>
            <a:r>
              <a:rPr lang="en-US" sz="5600" dirty="0">
                <a:solidFill>
                  <a:schemeClr val="tx1"/>
                </a:solidFill>
              </a:rPr>
              <a:t>25</a:t>
            </a:r>
            <a:r>
              <a:rPr lang="en-US" sz="5600" dirty="0"/>
              <a:t> Master templates or make additional slide templates you will need to do the following:  </a:t>
            </a:r>
            <a:r>
              <a:rPr lang="en-AU" sz="5600" dirty="0"/>
              <a:t>Select </a:t>
            </a:r>
            <a:r>
              <a:rPr lang="en-AU" sz="5600" b="1" dirty="0"/>
              <a:t>View</a:t>
            </a:r>
            <a:r>
              <a:rPr lang="en-AU" sz="5600" dirty="0"/>
              <a:t> &gt; </a:t>
            </a:r>
            <a:r>
              <a:rPr lang="en-AU" sz="5600" b="1" dirty="0"/>
              <a:t>Master</a:t>
            </a:r>
            <a:r>
              <a:rPr lang="en-AU" sz="5600" dirty="0"/>
              <a:t> &gt;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Slide Master</a:t>
            </a:r>
            <a:r>
              <a:rPr lang="en-AU" sz="5600" dirty="0"/>
              <a:t>.</a:t>
            </a:r>
          </a:p>
          <a:p>
            <a:pPr algn="l">
              <a:lnSpc>
                <a:spcPct val="120000"/>
              </a:lnSpc>
              <a:spcBef>
                <a:spcPts val="0"/>
              </a:spcBef>
            </a:pPr>
            <a:r>
              <a:rPr lang="en-AU" sz="5600" dirty="0"/>
              <a:t>You can then duplicate a slide layout and make the changes you want. </a:t>
            </a:r>
          </a:p>
          <a:p>
            <a:pPr algn="l">
              <a:lnSpc>
                <a:spcPct val="120000"/>
              </a:lnSpc>
              <a:spcBef>
                <a:spcPts val="0"/>
              </a:spcBef>
            </a:pPr>
            <a:r>
              <a:rPr lang="en-AU" sz="5600" dirty="0"/>
              <a:t>When you're done, simply select </a:t>
            </a:r>
            <a:r>
              <a:rPr lang="en-AU" sz="5600" b="1" dirty="0"/>
              <a:t>Close</a:t>
            </a:r>
            <a:r>
              <a:rPr lang="en-AU" sz="5600" dirty="0"/>
              <a: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Master</a:t>
            </a:r>
            <a:r>
              <a:rPr lang="en-AU" sz="5600" dirty="0"/>
              <a:t> </a:t>
            </a:r>
            <a:r>
              <a:rPr lang="en-AU" sz="5600" b="1" dirty="0"/>
              <a:t>View</a:t>
            </a:r>
            <a:r>
              <a:rPr lang="en-AU" sz="5600" dirty="0"/>
              <a:t>.</a:t>
            </a:r>
          </a:p>
          <a:p>
            <a:pPr>
              <a:lnSpc>
                <a:spcPct val="120000"/>
              </a:lnSpc>
            </a:pPr>
            <a:endParaRPr lang="en-US" dirty="0"/>
          </a:p>
        </p:txBody>
      </p:sp>
      <p:grpSp>
        <p:nvGrpSpPr>
          <p:cNvPr id="7" name="Group 6">
            <a:extLst>
              <a:ext uri="{FF2B5EF4-FFF2-40B4-BE49-F238E27FC236}">
                <a16:creationId xmlns:a16="http://schemas.microsoft.com/office/drawing/2014/main" id="{6D86EA22-20B9-1A46-8E39-3F3DBD0CFB6A}"/>
              </a:ext>
            </a:extLst>
          </p:cNvPr>
          <p:cNvGrpSpPr/>
          <p:nvPr/>
        </p:nvGrpSpPr>
        <p:grpSpPr>
          <a:xfrm>
            <a:off x="1386795" y="1962293"/>
            <a:ext cx="2103895" cy="1031587"/>
            <a:chOff x="1386795" y="1962293"/>
            <a:chExt cx="2103895" cy="1031587"/>
          </a:xfrm>
        </p:grpSpPr>
        <p:sp>
          <p:nvSpPr>
            <p:cNvPr id="5" name="Striped Right Arrow 4">
              <a:extLst>
                <a:ext uri="{FF2B5EF4-FFF2-40B4-BE49-F238E27FC236}">
                  <a16:creationId xmlns:a16="http://schemas.microsoft.com/office/drawing/2014/main" id="{C3387364-6929-DC49-92E1-AD792ADC2423}"/>
                </a:ext>
              </a:extLst>
            </p:cNvPr>
            <p:cNvSpPr/>
            <p:nvPr/>
          </p:nvSpPr>
          <p:spPr>
            <a:xfrm rot="2939691" flipV="1">
              <a:off x="1786162" y="2635695"/>
              <a:ext cx="437321" cy="2790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D7B372-1EA3-664A-8022-5C3E0DB3A8E4}"/>
                </a:ext>
              </a:extLst>
            </p:cNvPr>
            <p:cNvSpPr txBox="1"/>
            <p:nvPr/>
          </p:nvSpPr>
          <p:spPr>
            <a:xfrm>
              <a:off x="1386795" y="1962293"/>
              <a:ext cx="2103895" cy="646331"/>
            </a:xfrm>
            <a:prstGeom prst="rect">
              <a:avLst/>
            </a:prstGeom>
            <a:noFill/>
          </p:spPr>
          <p:txBody>
            <a:bodyPr wrap="square" rtlCol="0">
              <a:spAutoFit/>
            </a:bodyPr>
            <a:lstStyle/>
            <a:p>
              <a:pPr algn="ctr"/>
              <a:r>
                <a:rPr lang="en-US" b="1" dirty="0">
                  <a:solidFill>
                    <a:schemeClr val="accent1"/>
                  </a:solidFill>
                </a:rPr>
                <a:t>All the work is done! </a:t>
              </a:r>
              <a:r>
                <a:rPr lang="en-US" b="1" dirty="0">
                  <a:solidFill>
                    <a:schemeClr val="accent1"/>
                  </a:solidFill>
                  <a:sym typeface="Wingdings" pitchFamily="2" charset="2"/>
                </a:rPr>
                <a:t></a:t>
              </a:r>
              <a:endParaRPr lang="en-US" b="1" dirty="0">
                <a:solidFill>
                  <a:schemeClr val="accent1"/>
                </a:solidFill>
              </a:endParaRPr>
            </a:p>
          </p:txBody>
        </p:sp>
      </p:grpSp>
    </p:spTree>
    <p:extLst>
      <p:ext uri="{BB962C8B-B14F-4D97-AF65-F5344CB8AC3E}">
        <p14:creationId xmlns:p14="http://schemas.microsoft.com/office/powerpoint/2010/main" val="320339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136852" y="1905122"/>
            <a:ext cx="7918296" cy="3409245"/>
          </a:xfrm>
        </p:spPr>
        <p:txBody>
          <a:bodyPr>
            <a:normAutofit/>
          </a:bodyPr>
          <a:lstStyle/>
          <a:p>
            <a:pPr algn="ct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Parable of the Talents</a:t>
            </a:r>
          </a:p>
          <a:p>
            <a:pPr algn="ctr"/>
            <a:r>
              <a:rPr lang="en-AU"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Matthew 25:14-30</a:t>
            </a:r>
            <a:endParaRPr lang="en-US" i="1" dirty="0">
              <a:solidFill>
                <a:schemeClr val="bg1"/>
              </a:solidFill>
            </a:endParaRPr>
          </a:p>
        </p:txBody>
      </p:sp>
    </p:spTree>
    <p:extLst>
      <p:ext uri="{BB962C8B-B14F-4D97-AF65-F5344CB8AC3E}">
        <p14:creationId xmlns:p14="http://schemas.microsoft.com/office/powerpoint/2010/main" val="30467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AF329-7FC3-C74A-8B91-4A189D043F7A}"/>
              </a:ext>
            </a:extLst>
          </p:cNvPr>
          <p:cNvSpPr>
            <a:spLocks noGrp="1"/>
          </p:cNvSpPr>
          <p:nvPr>
            <p:ph type="title"/>
          </p:nvPr>
        </p:nvSpPr>
        <p:spPr/>
        <p:txBody>
          <a:bodyPr>
            <a:normAutofit/>
          </a:bodyPr>
          <a:lstStyle/>
          <a:p>
            <a:r>
              <a:rPr lang="en-US" sz="4000" b="1" dirty="0"/>
              <a:t>SDA</a:t>
            </a:r>
            <a:r>
              <a:rPr lang="en-US" sz="4000" dirty="0"/>
              <a:t> </a:t>
            </a:r>
            <a:r>
              <a:rPr lang="en-AU" sz="4000" b="1" dirty="0"/>
              <a:t>Fundamental Belief #21</a:t>
            </a:r>
            <a:endParaRPr lang="en-US" sz="4000" dirty="0"/>
          </a:p>
        </p:txBody>
      </p:sp>
      <p:sp>
        <p:nvSpPr>
          <p:cNvPr id="3" name="Content Placeholder 2">
            <a:extLst>
              <a:ext uri="{FF2B5EF4-FFF2-40B4-BE49-F238E27FC236}">
                <a16:creationId xmlns:a16="http://schemas.microsoft.com/office/drawing/2014/main" id="{D43378D5-D7C3-6346-A25C-EA304967F6FF}"/>
              </a:ext>
            </a:extLst>
          </p:cNvPr>
          <p:cNvSpPr>
            <a:spLocks noGrp="1"/>
          </p:cNvSpPr>
          <p:nvPr>
            <p:ph idx="1"/>
          </p:nvPr>
        </p:nvSpPr>
        <p:spPr>
          <a:xfrm>
            <a:off x="1316182" y="1467278"/>
            <a:ext cx="10037618" cy="4486261"/>
          </a:xfrm>
        </p:spPr>
        <p:txBody>
          <a:bodyPr>
            <a:normAutofit fontScale="92500"/>
          </a:bodyPr>
          <a:lstStyle/>
          <a:p>
            <a:pPr>
              <a:lnSpc>
                <a:spcPct val="110000"/>
              </a:lnSpc>
            </a:pPr>
            <a:r>
              <a:rPr lang="en-AU" sz="2600" dirty="0">
                <a:latin typeface="Open Sans Light" panose="020B0306030504020204" pitchFamily="34" charset="0"/>
                <a:ea typeface="Open Sans Light" panose="020B0306030504020204" pitchFamily="34" charset="0"/>
                <a:cs typeface="Open Sans Light" panose="020B0306030504020204" pitchFamily="34" charset="0"/>
              </a:rPr>
              <a:t>“We are God’s stewards, entrusted by Him with time and opportunities, </a:t>
            </a:r>
            <a:r>
              <a:rPr lang="en-AU" sz="2600" b="1" dirty="0">
                <a:latin typeface="Open Sans Light" panose="020B0306030504020204" pitchFamily="34" charset="0"/>
                <a:ea typeface="Open Sans Light" panose="020B0306030504020204" pitchFamily="34" charset="0"/>
                <a:cs typeface="Open Sans Light" panose="020B0306030504020204" pitchFamily="34" charset="0"/>
              </a:rPr>
              <a:t>abilities</a:t>
            </a:r>
            <a:r>
              <a:rPr lang="en-AU" sz="2600" dirty="0">
                <a:latin typeface="Open Sans Light" panose="020B0306030504020204" pitchFamily="34" charset="0"/>
                <a:ea typeface="Open Sans Light" panose="020B0306030504020204" pitchFamily="34" charset="0"/>
                <a:cs typeface="Open Sans Light" panose="020B0306030504020204" pitchFamily="34" charset="0"/>
              </a:rPr>
              <a:t> and possessions, and the blessings of the earth and its resources. We are responsible to Him for their proper use. We acknowledge God’s ownership by faithful service to Him and our fellowmen, and by returning tithes and giving offerings for the proclamation of His gospel and the support and growth of His church. Stewardship is a privilege given to us by God for nurture in love and the victory over selfishness and covetousness. The steward rejoices in the blessings that come to others as a result of his faithfulness.” </a:t>
            </a:r>
            <a:r>
              <a:rPr lang="en-AU" sz="2200" dirty="0">
                <a:latin typeface="Open Sans Light" panose="020B0306030504020204" pitchFamily="34" charset="0"/>
                <a:ea typeface="Open Sans Light" panose="020B0306030504020204" pitchFamily="34" charset="0"/>
                <a:cs typeface="Open Sans Light" panose="020B0306030504020204" pitchFamily="34" charset="0"/>
              </a:rPr>
              <a:t>(Gen. 1:26-28; 2:15; 1 Chron. 29:14; Hag. 1:3-11; Mal. 3:8-12; 1 Cor. 9:9-14; Matt. 23:23; 2 Cor. 8:1-15; Rom. 15:26,27.)</a:t>
            </a:r>
          </a:p>
          <a:p>
            <a:endParaRPr lang="en-AU" sz="800" dirty="0">
              <a:latin typeface="Open Sans Light" panose="020B0306030504020204" pitchFamily="34" charset="0"/>
              <a:ea typeface="Open Sans Light" panose="020B0306030504020204" pitchFamily="34" charset="0"/>
              <a:cs typeface="Open Sans Light" panose="020B0306030504020204" pitchFamily="34" charset="0"/>
            </a:endParaRPr>
          </a:p>
          <a:p>
            <a:pPr algn="r">
              <a:spcBef>
                <a:spcPts val="0"/>
              </a:spcBef>
            </a:pPr>
            <a:r>
              <a:rPr lang="en-AU" sz="1800" dirty="0">
                <a:latin typeface="Open Sans Light" panose="020B0306030504020204" pitchFamily="34" charset="0"/>
                <a:ea typeface="Open Sans Light" panose="020B0306030504020204" pitchFamily="34" charset="0"/>
                <a:cs typeface="Open Sans Light" panose="020B0306030504020204" pitchFamily="34" charset="0"/>
              </a:rPr>
              <a:t>Seventh-day Adventists Believe... A Biblical Exposition of Fundamental Doctrines</a:t>
            </a:r>
          </a:p>
          <a:p>
            <a:pPr algn="r">
              <a:spcBef>
                <a:spcPts val="0"/>
              </a:spcBef>
            </a:pPr>
            <a:r>
              <a:rPr lang="en-AU" sz="1800" dirty="0">
                <a:latin typeface="Open Sans Light" panose="020B0306030504020204" pitchFamily="34" charset="0"/>
                <a:ea typeface="Open Sans Light" panose="020B0306030504020204" pitchFamily="34" charset="0"/>
                <a:cs typeface="Open Sans Light" panose="020B0306030504020204" pitchFamily="34" charset="0"/>
              </a:rPr>
              <a:t>(Review &amp; Herald, 2005 ed.) </a:t>
            </a:r>
          </a:p>
        </p:txBody>
      </p:sp>
    </p:spTree>
    <p:extLst>
      <p:ext uri="{BB962C8B-B14F-4D97-AF65-F5344CB8AC3E}">
        <p14:creationId xmlns:p14="http://schemas.microsoft.com/office/powerpoint/2010/main" val="392267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27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BBFB-5002-D648-9C13-9B6BCA197BCD}"/>
              </a:ext>
            </a:extLst>
          </p:cNvPr>
          <p:cNvSpPr>
            <a:spLocks noGrp="1"/>
          </p:cNvSpPr>
          <p:nvPr>
            <p:ph type="title"/>
          </p:nvPr>
        </p:nvSpPr>
        <p:spPr>
          <a:xfrm>
            <a:off x="838200" y="445295"/>
            <a:ext cx="10515600" cy="823912"/>
          </a:xfrm>
        </p:spPr>
        <p:txBody>
          <a:bodyPr/>
          <a:lstStyle/>
          <a:p>
            <a:r>
              <a:rPr lang="en-US" b="1" dirty="0"/>
              <a:t>The Great Controversy</a:t>
            </a:r>
          </a:p>
        </p:txBody>
      </p:sp>
      <p:sp>
        <p:nvSpPr>
          <p:cNvPr id="3" name="Text Placeholder 2">
            <a:extLst>
              <a:ext uri="{FF2B5EF4-FFF2-40B4-BE49-F238E27FC236}">
                <a16:creationId xmlns:a16="http://schemas.microsoft.com/office/drawing/2014/main" id="{57F668DC-610C-0C4F-8034-572B21287C09}"/>
              </a:ext>
            </a:extLst>
          </p:cNvPr>
          <p:cNvSpPr>
            <a:spLocks noGrp="1"/>
          </p:cNvSpPr>
          <p:nvPr>
            <p:ph type="body" idx="1"/>
          </p:nvPr>
        </p:nvSpPr>
        <p:spPr/>
        <p:txBody>
          <a:bodyPr/>
          <a:lstStyle/>
          <a:p>
            <a:r>
              <a:rPr lang="en-US" dirty="0"/>
              <a:t>God’s Blueprint</a:t>
            </a:r>
          </a:p>
        </p:txBody>
      </p:sp>
      <p:sp>
        <p:nvSpPr>
          <p:cNvPr id="4" name="Content Placeholder 3">
            <a:extLst>
              <a:ext uri="{FF2B5EF4-FFF2-40B4-BE49-F238E27FC236}">
                <a16:creationId xmlns:a16="http://schemas.microsoft.com/office/drawing/2014/main" id="{85D0ECCA-BED9-074F-8A3A-E99B1259F281}"/>
              </a:ext>
            </a:extLst>
          </p:cNvPr>
          <p:cNvSpPr>
            <a:spLocks noGrp="1"/>
          </p:cNvSpPr>
          <p:nvPr>
            <p:ph sz="half" idx="2"/>
          </p:nvPr>
        </p:nvSpPr>
        <p:spPr/>
        <p:txBody>
          <a:bodyPr>
            <a:normAutofit fontScale="85000" lnSpcReduction="20000"/>
          </a:bodyPr>
          <a:lstStyle/>
          <a:p>
            <a:pPr>
              <a:lnSpc>
                <a:spcPct val="120000"/>
              </a:lnSpc>
              <a:spcBef>
                <a:spcPts val="600"/>
              </a:spcBef>
            </a:pPr>
            <a:r>
              <a:rPr lang="en-US" sz="2400" dirty="0"/>
              <a:t>I acknowledge that all good gifts, including talents, come from God.</a:t>
            </a:r>
          </a:p>
          <a:p>
            <a:pPr>
              <a:lnSpc>
                <a:spcPct val="120000"/>
              </a:lnSpc>
              <a:spcBef>
                <a:spcPts val="600"/>
              </a:spcBef>
            </a:pPr>
            <a:r>
              <a:rPr lang="en-US" sz="2400" dirty="0"/>
              <a:t>All that I am or can be belongs to God.</a:t>
            </a:r>
          </a:p>
          <a:p>
            <a:pPr>
              <a:lnSpc>
                <a:spcPct val="120000"/>
              </a:lnSpc>
              <a:spcBef>
                <a:spcPts val="600"/>
              </a:spcBef>
            </a:pPr>
            <a:r>
              <a:rPr lang="en-US" sz="2400" dirty="0"/>
              <a:t>All the applause, praise and profits that come from my talents are God’s.</a:t>
            </a:r>
          </a:p>
          <a:p>
            <a:pPr>
              <a:lnSpc>
                <a:spcPct val="120000"/>
              </a:lnSpc>
              <a:spcBef>
                <a:spcPts val="600"/>
              </a:spcBef>
            </a:pPr>
            <a:r>
              <a:rPr lang="en-US" sz="2400" dirty="0"/>
              <a:t>God has entrusted me to care for and grow the talents He has given me.</a:t>
            </a:r>
          </a:p>
          <a:p>
            <a:pPr>
              <a:lnSpc>
                <a:spcPct val="120000"/>
              </a:lnSpc>
              <a:spcBef>
                <a:spcPts val="600"/>
              </a:spcBef>
            </a:pPr>
            <a:r>
              <a:rPr lang="en-US" sz="2400" dirty="0"/>
              <a:t>I commit to using my God-given talents for His glory because I love Him, and He only wants what’s best for me.</a:t>
            </a:r>
          </a:p>
        </p:txBody>
      </p:sp>
      <p:sp>
        <p:nvSpPr>
          <p:cNvPr id="5" name="Text Placeholder 4">
            <a:extLst>
              <a:ext uri="{FF2B5EF4-FFF2-40B4-BE49-F238E27FC236}">
                <a16:creationId xmlns:a16="http://schemas.microsoft.com/office/drawing/2014/main" id="{25C8B1EF-1F5A-0549-AEFB-4E145A59F0CC}"/>
              </a:ext>
            </a:extLst>
          </p:cNvPr>
          <p:cNvSpPr>
            <a:spLocks noGrp="1"/>
          </p:cNvSpPr>
          <p:nvPr>
            <p:ph type="body" sz="quarter" idx="3"/>
          </p:nvPr>
        </p:nvSpPr>
        <p:spPr/>
        <p:txBody>
          <a:bodyPr/>
          <a:lstStyle/>
          <a:p>
            <a:r>
              <a:rPr lang="en-US" dirty="0"/>
              <a:t>Satan’s Counterfeit</a:t>
            </a:r>
          </a:p>
        </p:txBody>
      </p:sp>
      <p:sp>
        <p:nvSpPr>
          <p:cNvPr id="6" name="Content Placeholder 5">
            <a:extLst>
              <a:ext uri="{FF2B5EF4-FFF2-40B4-BE49-F238E27FC236}">
                <a16:creationId xmlns:a16="http://schemas.microsoft.com/office/drawing/2014/main" id="{B2C4325C-F5ED-5E4E-A5A3-0B3F6991031C}"/>
              </a:ext>
            </a:extLst>
          </p:cNvPr>
          <p:cNvSpPr>
            <a:spLocks noGrp="1"/>
          </p:cNvSpPr>
          <p:nvPr>
            <p:ph sz="quarter" idx="4"/>
          </p:nvPr>
        </p:nvSpPr>
        <p:spPr/>
        <p:txBody>
          <a:bodyPr>
            <a:normAutofit fontScale="85000" lnSpcReduction="20000"/>
          </a:bodyPr>
          <a:lstStyle/>
          <a:p>
            <a:pPr>
              <a:lnSpc>
                <a:spcPct val="120000"/>
              </a:lnSpc>
              <a:spcBef>
                <a:spcPts val="600"/>
              </a:spcBef>
            </a:pPr>
            <a:r>
              <a:rPr lang="en-US" sz="2400" dirty="0"/>
              <a:t>God might have given you the seed of a talent but look what you’ve done with it!</a:t>
            </a:r>
          </a:p>
          <a:p>
            <a:pPr>
              <a:lnSpc>
                <a:spcPct val="120000"/>
              </a:lnSpc>
              <a:spcBef>
                <a:spcPts val="600"/>
              </a:spcBef>
            </a:pPr>
            <a:r>
              <a:rPr lang="en-US" sz="2400" dirty="0"/>
              <a:t>All that I am or can be is a result of my focused determination and my hard work.</a:t>
            </a:r>
          </a:p>
          <a:p>
            <a:pPr>
              <a:lnSpc>
                <a:spcPct val="120000"/>
              </a:lnSpc>
              <a:spcBef>
                <a:spcPts val="600"/>
              </a:spcBef>
            </a:pPr>
            <a:r>
              <a:rPr lang="en-US" sz="2400" dirty="0"/>
              <a:t>The applause, praise and profits that come from my talents are my reward.</a:t>
            </a:r>
          </a:p>
          <a:p>
            <a:pPr>
              <a:lnSpc>
                <a:spcPct val="120000"/>
              </a:lnSpc>
              <a:spcBef>
                <a:spcPts val="600"/>
              </a:spcBef>
            </a:pPr>
            <a:r>
              <a:rPr lang="en-US" sz="2400" dirty="0"/>
              <a:t>I use my talents to gain respect and praise so that I can feel positive about myself.</a:t>
            </a:r>
          </a:p>
          <a:p>
            <a:pPr>
              <a:lnSpc>
                <a:spcPct val="120000"/>
              </a:lnSpc>
              <a:spcBef>
                <a:spcPts val="600"/>
              </a:spcBef>
            </a:pPr>
            <a:r>
              <a:rPr lang="en-US" sz="2400" dirty="0"/>
              <a:t>God is happy if I use my talents all for myself as long as I give Him some credit.</a:t>
            </a:r>
          </a:p>
        </p:txBody>
      </p:sp>
      <p:sp>
        <p:nvSpPr>
          <p:cNvPr id="7" name="TextBox 6">
            <a:extLst>
              <a:ext uri="{FF2B5EF4-FFF2-40B4-BE49-F238E27FC236}">
                <a16:creationId xmlns:a16="http://schemas.microsoft.com/office/drawing/2014/main" id="{436AB24E-514E-794C-B20A-6A19FF63F572}"/>
              </a:ext>
            </a:extLst>
          </p:cNvPr>
          <p:cNvSpPr txBox="1"/>
          <p:nvPr/>
        </p:nvSpPr>
        <p:spPr>
          <a:xfrm>
            <a:off x="1719944" y="43550"/>
            <a:ext cx="3167743" cy="769441"/>
          </a:xfrm>
          <a:prstGeom prst="rect">
            <a:avLst/>
          </a:prstGeom>
          <a:noFill/>
        </p:spPr>
        <p:txBody>
          <a:bodyPr wrap="square" rtlCol="0">
            <a:spAutoFit/>
          </a:bodyPr>
          <a:lstStyle/>
          <a:p>
            <a:pPr algn="ctr"/>
            <a:r>
              <a:rPr lang="en-US" sz="4400" dirty="0">
                <a:latin typeface="Instaquote Bloomfields" pitchFamily="2" charset="77"/>
              </a:rPr>
              <a:t>Talents</a:t>
            </a:r>
          </a:p>
        </p:txBody>
      </p:sp>
      <p:sp>
        <p:nvSpPr>
          <p:cNvPr id="8" name="TextBox 7">
            <a:extLst>
              <a:ext uri="{FF2B5EF4-FFF2-40B4-BE49-F238E27FC236}">
                <a16:creationId xmlns:a16="http://schemas.microsoft.com/office/drawing/2014/main" id="{8C6088B5-A708-4D45-9041-BD41CC3665E4}"/>
              </a:ext>
            </a:extLst>
          </p:cNvPr>
          <p:cNvSpPr txBox="1"/>
          <p:nvPr/>
        </p:nvSpPr>
        <p:spPr>
          <a:xfrm>
            <a:off x="3091543" y="927989"/>
            <a:ext cx="413658" cy="769441"/>
          </a:xfrm>
          <a:prstGeom prst="rect">
            <a:avLst/>
          </a:prstGeom>
          <a:noFill/>
        </p:spPr>
        <p:txBody>
          <a:bodyPr wrap="square" rtlCol="0">
            <a:spAutoFit/>
          </a:bodyPr>
          <a:lstStyle/>
          <a:p>
            <a:pPr algn="ctr"/>
            <a:r>
              <a:rPr lang="en-US" sz="4400" dirty="0">
                <a:latin typeface="Instaquote Bloomfields" pitchFamily="2" charset="77"/>
              </a:rPr>
              <a:t>^</a:t>
            </a:r>
          </a:p>
        </p:txBody>
      </p:sp>
    </p:spTree>
    <p:extLst>
      <p:ext uri="{BB962C8B-B14F-4D97-AF65-F5344CB8AC3E}">
        <p14:creationId xmlns:p14="http://schemas.microsoft.com/office/powerpoint/2010/main" val="2413636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A4C12-C993-9B42-87F0-953BBF320FE5}"/>
              </a:ext>
            </a:extLst>
          </p:cNvPr>
          <p:cNvSpPr>
            <a:spLocks noGrp="1"/>
          </p:cNvSpPr>
          <p:nvPr>
            <p:ph type="body" sz="quarter" idx="11"/>
          </p:nvPr>
        </p:nvSpPr>
        <p:spPr>
          <a:xfrm>
            <a:off x="1494388" y="2380755"/>
            <a:ext cx="3404133" cy="2439723"/>
          </a:xfrm>
        </p:spPr>
        <p:txBody>
          <a:bodyPr>
            <a:normAutofit/>
          </a:bodyPr>
          <a:lstStyle/>
          <a:p>
            <a:pPr algn="ctr"/>
            <a:r>
              <a:rPr lang="en-AU" sz="3200" dirty="0">
                <a:latin typeface="Open Sans Light" panose="020B0306030504020204" pitchFamily="34" charset="0"/>
                <a:ea typeface="Open Sans Light" panose="020B0306030504020204" pitchFamily="34" charset="0"/>
                <a:cs typeface="Open Sans Light" panose="020B0306030504020204" pitchFamily="34" charset="0"/>
              </a:rPr>
              <a:t>“Your talent is God's gift to you. What you do with it is your gift back to God.”</a:t>
            </a:r>
          </a:p>
        </p:txBody>
      </p:sp>
      <p:sp>
        <p:nvSpPr>
          <p:cNvPr id="4" name="Title 3">
            <a:extLst>
              <a:ext uri="{FF2B5EF4-FFF2-40B4-BE49-F238E27FC236}">
                <a16:creationId xmlns:a16="http://schemas.microsoft.com/office/drawing/2014/main" id="{10809C03-283B-5F4B-B856-6D8B995F410D}"/>
              </a:ext>
            </a:extLst>
          </p:cNvPr>
          <p:cNvSpPr>
            <a:spLocks noGrp="1"/>
          </p:cNvSpPr>
          <p:nvPr>
            <p:ph type="title"/>
          </p:nvPr>
        </p:nvSpPr>
        <p:spPr>
          <a:xfrm>
            <a:off x="747737" y="901310"/>
            <a:ext cx="4897437" cy="1325563"/>
          </a:xfrm>
        </p:spPr>
        <p:txBody>
          <a:bodyPr>
            <a:normAutofit/>
          </a:bodyPr>
          <a:lstStyle/>
          <a:p>
            <a:pPr algn="ctr"/>
            <a:r>
              <a:rPr lang="en-AU" sz="3200" i="1" dirty="0"/>
              <a:t>Leo Buscaglia</a:t>
            </a:r>
            <a:br>
              <a:rPr lang="en-AU" sz="3200" i="1" dirty="0"/>
            </a:br>
            <a:r>
              <a:rPr lang="en-AU" sz="2000" i="1" dirty="0"/>
              <a:t>(Author &amp; Professor)</a:t>
            </a:r>
            <a:endParaRPr lang="en-US" sz="2000" dirty="0"/>
          </a:p>
        </p:txBody>
      </p:sp>
      <p:pic>
        <p:nvPicPr>
          <p:cNvPr id="12" name="Picture Placeholder 11" descr="A person speaking into a microphone&#10;&#10;Description automatically generated with medium confidence">
            <a:extLst>
              <a:ext uri="{FF2B5EF4-FFF2-40B4-BE49-F238E27FC236}">
                <a16:creationId xmlns:a16="http://schemas.microsoft.com/office/drawing/2014/main" id="{D345879E-B16D-F045-AAED-AF7DBC59F173}"/>
              </a:ext>
            </a:extLst>
          </p:cNvPr>
          <p:cNvPicPr>
            <a:picLocks noGrp="1" noChangeAspect="1"/>
          </p:cNvPicPr>
          <p:nvPr>
            <p:ph type="pic" sz="quarter" idx="10"/>
          </p:nvPr>
        </p:nvPicPr>
        <p:blipFill>
          <a:blip r:embed="rId2"/>
          <a:srcRect l="22160" r="22160"/>
          <a:stretch>
            <a:fillRect/>
          </a:stretch>
        </p:blipFill>
        <p:spPr>
          <a:scene3d>
            <a:camera prst="orthographicFront">
              <a:rot lat="0" lon="21594000" rev="0"/>
            </a:camera>
            <a:lightRig rig="threePt" dir="t"/>
          </a:scene3d>
        </p:spPr>
      </p:pic>
    </p:spTree>
    <p:extLst>
      <p:ext uri="{BB962C8B-B14F-4D97-AF65-F5344CB8AC3E}">
        <p14:creationId xmlns:p14="http://schemas.microsoft.com/office/powerpoint/2010/main" val="3784267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54FCA-AA46-0647-AC06-C92A3A05EBE7}"/>
              </a:ext>
            </a:extLst>
          </p:cNvPr>
          <p:cNvSpPr>
            <a:spLocks noGrp="1"/>
          </p:cNvSpPr>
          <p:nvPr>
            <p:ph sz="half" idx="2"/>
          </p:nvPr>
        </p:nvSpPr>
        <p:spPr>
          <a:xfrm>
            <a:off x="2631988" y="1885244"/>
            <a:ext cx="7043353" cy="3409245"/>
          </a:xfrm>
        </p:spPr>
        <p:txBody>
          <a:bodyPr/>
          <a:lstStyle/>
          <a:p>
            <a:pPr algn="ctr"/>
            <a:r>
              <a:rPr lang="en-AU" sz="3200" dirty="0">
                <a:solidFill>
                  <a:schemeClr val="bg1"/>
                </a:solidFill>
              </a:rPr>
              <a:t>“For we are God’s handiwork, created in Christ Jesus to do good works, which God prepared in advance for us to do.”</a:t>
            </a:r>
          </a:p>
          <a:p>
            <a:pPr algn="ctr"/>
            <a:endParaRPr lang="en-AU" dirty="0">
              <a:solidFill>
                <a:schemeClr val="bg1"/>
              </a:solidFill>
            </a:endParaRPr>
          </a:p>
          <a:p>
            <a:pPr algn="ctr"/>
            <a:r>
              <a:rPr lang="en-AU" i="1" dirty="0">
                <a:solidFill>
                  <a:schemeClr val="bg1"/>
                </a:solidFill>
              </a:rPr>
              <a:t>Ephesians 2:10 (NIV)</a:t>
            </a:r>
            <a:endParaRPr lang="en-US" i="1" dirty="0">
              <a:solidFill>
                <a:schemeClr val="bg1"/>
              </a:solidFill>
            </a:endParaRPr>
          </a:p>
        </p:txBody>
      </p:sp>
    </p:spTree>
    <p:extLst>
      <p:ext uri="{BB962C8B-B14F-4D97-AF65-F5344CB8AC3E}">
        <p14:creationId xmlns:p14="http://schemas.microsoft.com/office/powerpoint/2010/main" val="1716253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814057" y="1221961"/>
            <a:ext cx="4897438" cy="4414078"/>
          </a:xfrm>
        </p:spPr>
        <p:txBody>
          <a:bodyPr>
            <a:noAutofit/>
          </a:bodyPr>
          <a:lstStyle/>
          <a:p>
            <a:pPr algn="ctr">
              <a:lnSpc>
                <a:spcPct val="100000"/>
              </a:lnSpc>
              <a:spcBef>
                <a:spcPts val="0"/>
              </a:spcBef>
            </a:pPr>
            <a:r>
              <a:rPr lang="en-AU" sz="2400" dirty="0">
                <a:latin typeface="Open Sans Light" panose="020B0306030504020204" pitchFamily="34" charset="0"/>
                <a:ea typeface="Open Sans Light" panose="020B0306030504020204" pitchFamily="34" charset="0"/>
                <a:cs typeface="Open Sans Light" panose="020B0306030504020204" pitchFamily="34" charset="0"/>
              </a:rPr>
              <a:t>“Our means, our speech, our influence—all are talents to be used in the Master’s service and to be multiplied by wise investment. We must increase our capabilities for service. It is a terrible mistake for a professed Christian to devote his time and means and energies to the service of self. We are to deny self, that we may follow Christ.”</a:t>
            </a:r>
          </a:p>
          <a:p>
            <a:pPr algn="ctr">
              <a:lnSpc>
                <a:spcPct val="100000"/>
              </a:lnSpc>
              <a:spcBef>
                <a:spcPts val="0"/>
              </a:spcBef>
            </a:pPr>
            <a:endParaRPr lang="en-AU" sz="18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00000"/>
              </a:lnSpc>
              <a:spcBef>
                <a:spcPts val="0"/>
              </a:spcBef>
            </a:pPr>
            <a:r>
              <a:rPr lang="en-AU" sz="1800" i="1" dirty="0"/>
              <a:t>Ellen G. White, Letters &amp; Manuscripts, Vol. 22,</a:t>
            </a:r>
          </a:p>
          <a:p>
            <a:pPr algn="ctr">
              <a:lnSpc>
                <a:spcPct val="100000"/>
              </a:lnSpc>
              <a:spcBef>
                <a:spcPts val="0"/>
              </a:spcBef>
            </a:pPr>
            <a:r>
              <a:rPr lang="en-AU" sz="1800" i="1" dirty="0"/>
              <a:t>Letter 190, 1907, par. 12.</a:t>
            </a:r>
            <a:endParaRPr lang="en-AU" sz="1800" dirty="0"/>
          </a:p>
        </p:txBody>
      </p:sp>
      <p:pic>
        <p:nvPicPr>
          <p:cNvPr id="4" name="Picture 3" descr="A close-up of an object&#10;&#10;Description automatically generated with low confidence">
            <a:extLst>
              <a:ext uri="{FF2B5EF4-FFF2-40B4-BE49-F238E27FC236}">
                <a16:creationId xmlns:a16="http://schemas.microsoft.com/office/drawing/2014/main" id="{553346A7-93F1-184F-921A-187F7DD8EE0F}"/>
              </a:ext>
            </a:extLst>
          </p:cNvPr>
          <p:cNvPicPr>
            <a:picLocks noChangeAspect="1"/>
          </p:cNvPicPr>
          <p:nvPr/>
        </p:nvPicPr>
        <p:blipFill>
          <a:blip r:embed="rId2"/>
          <a:stretch>
            <a:fillRect/>
          </a:stretch>
        </p:blipFill>
        <p:spPr>
          <a:xfrm>
            <a:off x="1351745" y="2007852"/>
            <a:ext cx="4263444" cy="2842296"/>
          </a:xfrm>
          <a:prstGeom prst="rect">
            <a:avLst/>
          </a:prstGeom>
        </p:spPr>
      </p:pic>
    </p:spTree>
    <p:extLst>
      <p:ext uri="{BB962C8B-B14F-4D97-AF65-F5344CB8AC3E}">
        <p14:creationId xmlns:p14="http://schemas.microsoft.com/office/powerpoint/2010/main" val="2236656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54FCA-AA46-0647-AC06-C92A3A05EBE7}"/>
              </a:ext>
            </a:extLst>
          </p:cNvPr>
          <p:cNvSpPr>
            <a:spLocks noGrp="1"/>
          </p:cNvSpPr>
          <p:nvPr>
            <p:ph sz="half" idx="2"/>
          </p:nvPr>
        </p:nvSpPr>
        <p:spPr>
          <a:xfrm>
            <a:off x="2631988" y="1885244"/>
            <a:ext cx="7043353" cy="3409245"/>
          </a:xfrm>
        </p:spPr>
        <p:txBody>
          <a:bodyPr/>
          <a:lstStyle/>
          <a:p>
            <a:pPr algn="ctr"/>
            <a:r>
              <a:rPr lang="en-AU" sz="3200" dirty="0">
                <a:solidFill>
                  <a:schemeClr val="bg1"/>
                </a:solidFill>
              </a:rPr>
              <a:t>“Every good gift and every perfect gift is from above, and comes down from the Father of lights, ...”</a:t>
            </a:r>
          </a:p>
          <a:p>
            <a:pPr algn="ctr"/>
            <a:endParaRPr lang="en-AU" dirty="0">
              <a:solidFill>
                <a:schemeClr val="bg1"/>
              </a:solidFill>
            </a:endParaRPr>
          </a:p>
          <a:p>
            <a:pPr algn="ctr"/>
            <a:r>
              <a:rPr lang="en-AU" i="1" dirty="0">
                <a:solidFill>
                  <a:schemeClr val="bg1"/>
                </a:solidFill>
              </a:rPr>
              <a:t>James 1:17a (NKJV)</a:t>
            </a:r>
            <a:endParaRPr lang="en-US" i="1" dirty="0">
              <a:solidFill>
                <a:schemeClr val="bg1"/>
              </a:solidFill>
            </a:endParaRPr>
          </a:p>
        </p:txBody>
      </p:sp>
    </p:spTree>
    <p:extLst>
      <p:ext uri="{BB962C8B-B14F-4D97-AF65-F5344CB8AC3E}">
        <p14:creationId xmlns:p14="http://schemas.microsoft.com/office/powerpoint/2010/main" val="319320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1" y="1221961"/>
            <a:ext cx="4897438" cy="4414078"/>
          </a:xfrm>
        </p:spPr>
        <p:txBody>
          <a:bodyPr>
            <a:noAutofit/>
          </a:bodyPr>
          <a:lstStyle/>
          <a:p>
            <a:pPr algn="ctr">
              <a:lnSpc>
                <a:spcPct val="100000"/>
              </a:lnSpc>
              <a:spcBef>
                <a:spcPts val="0"/>
              </a:spcBef>
            </a:pPr>
            <a:r>
              <a:rPr lang="en-AU" sz="2400" dirty="0">
                <a:latin typeface="Open Sans Light" panose="020B0306030504020204" pitchFamily="34" charset="0"/>
                <a:ea typeface="Open Sans Light" panose="020B0306030504020204" pitchFamily="34" charset="0"/>
                <a:cs typeface="Open Sans Light" panose="020B0306030504020204" pitchFamily="34" charset="0"/>
              </a:rPr>
              <a:t>“The special gifts of the Spirit are not the only talents represented in the parable. It includes all gifts and endowments, whether original or acquired, natural or spiritual. All are to be employed in Christ's service. In becoming His disciples, we surrender ourselves to Him with all that we are and have. These gifts He returns to us purified and ennobled, to be used for His glory in blessing our fellow men.”</a:t>
            </a:r>
          </a:p>
          <a:p>
            <a:pPr algn="ctr">
              <a:lnSpc>
                <a:spcPct val="100000"/>
              </a:lnSpc>
              <a:spcBef>
                <a:spcPts val="0"/>
              </a:spcBef>
            </a:pPr>
            <a:endParaRPr lang="en-AU" sz="1800" i="1" dirty="0">
              <a:latin typeface="Open Sans Light" panose="020B0306030504020204" pitchFamily="34" charset="0"/>
            </a:endParaRPr>
          </a:p>
          <a:p>
            <a:pPr algn="ctr">
              <a:lnSpc>
                <a:spcPct val="100000"/>
              </a:lnSpc>
              <a:spcBef>
                <a:spcPts val="0"/>
              </a:spcBef>
            </a:pPr>
            <a:r>
              <a:rPr lang="en-AU" sz="2000" i="1" dirty="0"/>
              <a:t>Ellen G. White, Christ’s Object Lessons, 328 </a:t>
            </a:r>
            <a:endParaRPr lang="en-AU" sz="2000" dirty="0"/>
          </a:p>
        </p:txBody>
      </p:sp>
    </p:spTree>
    <p:extLst>
      <p:ext uri="{BB962C8B-B14F-4D97-AF65-F5344CB8AC3E}">
        <p14:creationId xmlns:p14="http://schemas.microsoft.com/office/powerpoint/2010/main" val="3906870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54FCA-AA46-0647-AC06-C92A3A05EBE7}"/>
              </a:ext>
            </a:extLst>
          </p:cNvPr>
          <p:cNvSpPr>
            <a:spLocks noGrp="1"/>
          </p:cNvSpPr>
          <p:nvPr>
            <p:ph sz="half" idx="2"/>
          </p:nvPr>
        </p:nvSpPr>
        <p:spPr>
          <a:xfrm>
            <a:off x="2631988" y="1964724"/>
            <a:ext cx="7043353" cy="3336325"/>
          </a:xfrm>
        </p:spPr>
        <p:txBody>
          <a:bodyPr>
            <a:normAutofit fontScale="85000" lnSpcReduction="20000"/>
          </a:bodyPr>
          <a:lstStyle/>
          <a:p>
            <a:pPr algn="ctr">
              <a:lnSpc>
                <a:spcPct val="120000"/>
              </a:lnSpc>
              <a:spcBef>
                <a:spcPts val="0"/>
              </a:spcBef>
            </a:pPr>
            <a:r>
              <a:rPr lang="en-AU" sz="3200" dirty="0">
                <a:solidFill>
                  <a:schemeClr val="bg1"/>
                </a:solidFill>
              </a:rPr>
              <a:t>“And I have filled him with the Spirit of God, in wisdom, in understanding, in knowledge, and in all manner of workmanship, to design artistic works, to work in gold, in silver, in bronze, in cutting jewels for setting, in carving wood, and to work in all manner of workmanship.”</a:t>
            </a:r>
          </a:p>
          <a:p>
            <a:pPr algn="ctr"/>
            <a:endParaRPr lang="en-AU" sz="1700" dirty="0">
              <a:solidFill>
                <a:schemeClr val="bg1"/>
              </a:solidFill>
            </a:endParaRPr>
          </a:p>
          <a:p>
            <a:pPr algn="ctr"/>
            <a:r>
              <a:rPr lang="en-AU" i="1" dirty="0">
                <a:solidFill>
                  <a:schemeClr val="bg1"/>
                </a:solidFill>
              </a:rPr>
              <a:t>Exodus 31:3-5 (NKJV)</a:t>
            </a:r>
            <a:endParaRPr lang="en-US" i="1" dirty="0">
              <a:solidFill>
                <a:schemeClr val="bg1"/>
              </a:solidFill>
            </a:endParaRPr>
          </a:p>
        </p:txBody>
      </p:sp>
    </p:spTree>
    <p:extLst>
      <p:ext uri="{BB962C8B-B14F-4D97-AF65-F5344CB8AC3E}">
        <p14:creationId xmlns:p14="http://schemas.microsoft.com/office/powerpoint/2010/main" val="90421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284854"/>
            <a:ext cx="10037618" cy="759340"/>
          </a:xfrm>
        </p:spPr>
        <p:txBody>
          <a:bodyPr>
            <a:normAutofit fontScale="90000"/>
          </a:bodyPr>
          <a:lstStyle/>
          <a:p>
            <a:r>
              <a:rPr lang="en-US" sz="3200" b="1" dirty="0"/>
              <a:t>Why should we </a:t>
            </a:r>
            <a:r>
              <a:rPr lang="en-US" sz="3200" b="1" dirty="0">
                <a:solidFill>
                  <a:schemeClr val="tx1"/>
                </a:solidFill>
              </a:rPr>
              <a:t>encourage</a:t>
            </a:r>
            <a:r>
              <a:rPr lang="en-US" sz="3200" b="1" dirty="0">
                <a:solidFill>
                  <a:srgbClr val="FF0000"/>
                </a:solidFill>
              </a:rPr>
              <a:t> </a:t>
            </a:r>
            <a:r>
              <a:rPr lang="en-US" sz="3200" b="1" dirty="0"/>
              <a:t>Grateful Living?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991942"/>
            <a:ext cx="9395361" cy="4698852"/>
          </a:xfrm>
        </p:spPr>
        <p:txBody>
          <a:bodyPr>
            <a:normAutofit lnSpcReduction="10000"/>
          </a:bodyPr>
          <a:lstStyle/>
          <a:p>
            <a:r>
              <a:rPr lang="en-AU" sz="1400" b="1" dirty="0">
                <a:solidFill>
                  <a:schemeClr val="tx1"/>
                </a:solidFill>
              </a:rPr>
              <a:t>Because an ‘attitude of gratitude’ is good for us, and it’s God will! </a:t>
            </a:r>
            <a:r>
              <a:rPr lang="en-AU" sz="1400" dirty="0">
                <a:solidFill>
                  <a:schemeClr val="tx1"/>
                </a:solidFill>
              </a:rPr>
              <a:t>(1 Thess. 5:16-18; Prov. 17:22; Eph. 5:20; 2 Cor. 4:15)</a:t>
            </a:r>
          </a:p>
          <a:p>
            <a:r>
              <a:rPr lang="en-AU" sz="1400" dirty="0">
                <a:solidFill>
                  <a:schemeClr val="tx1"/>
                </a:solidFill>
              </a:rPr>
              <a:t>This series of Grateful Living messages falls under the category of what we often call ‘stewardship’—managing the things that God gives us—but for many listeners these messages will open up a whole new way of living abundantly (John 10:10).</a:t>
            </a:r>
          </a:p>
          <a:p>
            <a:r>
              <a:rPr lang="en-AU" sz="1400" dirty="0">
                <a:solidFill>
                  <a:schemeClr val="tx1"/>
                </a:solidFill>
              </a:rPr>
              <a:t>You see, it’s simple, yet profound. </a:t>
            </a:r>
            <a:r>
              <a:rPr lang="en-AU" sz="1400" b="1" dirty="0">
                <a:solidFill>
                  <a:schemeClr val="tx1"/>
                </a:solidFill>
              </a:rPr>
              <a:t>God is love, and because he loves he gives </a:t>
            </a:r>
            <a:r>
              <a:rPr lang="en-AU" sz="1400" dirty="0">
                <a:solidFill>
                  <a:schemeClr val="tx1"/>
                </a:solidFill>
              </a:rPr>
              <a:t>(see John 3:16). God calls us to be faithful stewards of His love by loving Him and </a:t>
            </a:r>
            <a:r>
              <a:rPr lang="en-AU" sz="1400" i="1" dirty="0">
                <a:solidFill>
                  <a:schemeClr val="tx1"/>
                </a:solidFill>
              </a:rPr>
              <a:t>giving</a:t>
            </a:r>
            <a:r>
              <a:rPr lang="en-AU" sz="1400" dirty="0">
                <a:solidFill>
                  <a:schemeClr val="tx1"/>
                </a:solidFill>
              </a:rPr>
              <a:t> His love to others. We do this by sharing </a:t>
            </a:r>
            <a:r>
              <a:rPr lang="en-AU" sz="1400" i="1" dirty="0">
                <a:solidFill>
                  <a:schemeClr val="tx1"/>
                </a:solidFill>
              </a:rPr>
              <a:t>all</a:t>
            </a:r>
            <a:r>
              <a:rPr lang="en-AU" sz="1400" dirty="0">
                <a:solidFill>
                  <a:schemeClr val="tx1"/>
                </a:solidFill>
              </a:rPr>
              <a:t> that we have and are.</a:t>
            </a:r>
          </a:p>
          <a:p>
            <a:pPr algn="ctr"/>
            <a:r>
              <a:rPr lang="en-AU" sz="1600" b="1" i="1" dirty="0">
                <a:solidFill>
                  <a:schemeClr val="tx1"/>
                </a:solidFill>
              </a:rPr>
              <a:t>The very heart and foundation of stewardship isn’t money, it’s love.</a:t>
            </a:r>
          </a:p>
          <a:p>
            <a:r>
              <a:rPr lang="en-AU" sz="1400" dirty="0">
                <a:solidFill>
                  <a:schemeClr val="tx1"/>
                </a:solidFill>
              </a:rPr>
              <a:t>At it’s very essence, </a:t>
            </a:r>
            <a:r>
              <a:rPr lang="en-AU" sz="1400" b="1" dirty="0">
                <a:solidFill>
                  <a:schemeClr val="tx1"/>
                </a:solidFill>
              </a:rPr>
              <a:t>Faithful Stewardship = Loving God and people with </a:t>
            </a:r>
            <a:r>
              <a:rPr lang="en-AU" sz="1400" b="1" i="1" dirty="0">
                <a:solidFill>
                  <a:schemeClr val="tx1"/>
                </a:solidFill>
              </a:rPr>
              <a:t>all</a:t>
            </a:r>
            <a:r>
              <a:rPr lang="en-AU" sz="1400" b="1" dirty="0">
                <a:solidFill>
                  <a:schemeClr val="tx1"/>
                </a:solidFill>
              </a:rPr>
              <a:t> we have and all we are</a:t>
            </a:r>
            <a:r>
              <a:rPr lang="en-AU" sz="1400" dirty="0">
                <a:solidFill>
                  <a:schemeClr val="tx1"/>
                </a:solidFill>
              </a:rPr>
              <a:t>. We are to love God and people with everything, with our 8 T’s—Time, Talents Testimony, Temple, Treasure, Territory, Tribe and God’s Truth.</a:t>
            </a:r>
          </a:p>
          <a:p>
            <a:r>
              <a:rPr lang="en-AU" sz="1400" dirty="0">
                <a:solidFill>
                  <a:schemeClr val="tx1"/>
                </a:solidFill>
              </a:rPr>
              <a:t>In the book </a:t>
            </a:r>
            <a:r>
              <a:rPr lang="en-AU" sz="1400" i="1" dirty="0">
                <a:solidFill>
                  <a:schemeClr val="tx1"/>
                </a:solidFill>
              </a:rPr>
              <a:t>Counsels on Stewardship </a:t>
            </a:r>
            <a:r>
              <a:rPr lang="en-AU" sz="1400" dirty="0">
                <a:solidFill>
                  <a:schemeClr val="tx1"/>
                </a:solidFill>
              </a:rPr>
              <a:t>by Ellen G. White, the word ‘love’ is used 36 times in just the first 18 pages! Love is the foundation of stewardship.</a:t>
            </a:r>
          </a:p>
          <a:p>
            <a:r>
              <a:rPr lang="en-AU" sz="1400" dirty="0">
                <a:solidFill>
                  <a:schemeClr val="tx1"/>
                </a:solidFill>
              </a:rPr>
              <a:t>When we understand God’s love we live gratefully. </a:t>
            </a:r>
            <a:r>
              <a:rPr lang="en-AU" sz="1400" b="1" dirty="0">
                <a:solidFill>
                  <a:schemeClr val="tx1"/>
                </a:solidFill>
              </a:rPr>
              <a:t>Grateful Living is about whole-of-life giving</a:t>
            </a:r>
            <a:r>
              <a:rPr lang="en-AU" sz="1400" dirty="0">
                <a:solidFill>
                  <a:schemeClr val="tx1"/>
                </a:solidFill>
              </a:rPr>
              <a:t>. God gives to us so that we can give to others. “And God is able to make </a:t>
            </a:r>
            <a:r>
              <a:rPr lang="en-AU" sz="1400" i="1" dirty="0">
                <a:solidFill>
                  <a:schemeClr val="tx1"/>
                </a:solidFill>
              </a:rPr>
              <a:t>all</a:t>
            </a:r>
            <a:r>
              <a:rPr lang="en-AU" sz="1400" dirty="0">
                <a:solidFill>
                  <a:schemeClr val="tx1"/>
                </a:solidFill>
              </a:rPr>
              <a:t> grace abound to you, so that in </a:t>
            </a:r>
            <a:r>
              <a:rPr lang="en-AU" sz="1400" i="1" dirty="0">
                <a:solidFill>
                  <a:schemeClr val="tx1"/>
                </a:solidFill>
              </a:rPr>
              <a:t>all</a:t>
            </a:r>
            <a:r>
              <a:rPr lang="en-AU" sz="1400" dirty="0">
                <a:solidFill>
                  <a:schemeClr val="tx1"/>
                </a:solidFill>
              </a:rPr>
              <a:t> things at </a:t>
            </a:r>
            <a:r>
              <a:rPr lang="en-AU" sz="1400" i="1" dirty="0">
                <a:solidFill>
                  <a:schemeClr val="tx1"/>
                </a:solidFill>
              </a:rPr>
              <a:t>all</a:t>
            </a:r>
            <a:r>
              <a:rPr lang="en-AU" sz="1400" dirty="0">
                <a:solidFill>
                  <a:schemeClr val="tx1"/>
                </a:solidFill>
              </a:rPr>
              <a:t> times having </a:t>
            </a:r>
            <a:r>
              <a:rPr lang="en-AU" sz="1400" i="1" dirty="0">
                <a:solidFill>
                  <a:schemeClr val="tx1"/>
                </a:solidFill>
              </a:rPr>
              <a:t>all</a:t>
            </a:r>
            <a:r>
              <a:rPr lang="en-AU" sz="1400" dirty="0">
                <a:solidFill>
                  <a:schemeClr val="tx1"/>
                </a:solidFill>
              </a:rPr>
              <a:t> that you need you will abound in </a:t>
            </a:r>
            <a:r>
              <a:rPr lang="en-AU" sz="1400" i="1" dirty="0">
                <a:solidFill>
                  <a:schemeClr val="tx1"/>
                </a:solidFill>
              </a:rPr>
              <a:t>every</a:t>
            </a:r>
            <a:r>
              <a:rPr lang="en-AU" sz="1400" dirty="0">
                <a:solidFill>
                  <a:schemeClr val="tx1"/>
                </a:solidFill>
              </a:rPr>
              <a:t> good work.” </a:t>
            </a:r>
            <a:r>
              <a:rPr lang="en-AU" sz="1400" i="1" dirty="0">
                <a:solidFill>
                  <a:schemeClr val="tx1"/>
                </a:solidFill>
              </a:rPr>
              <a:t>(2 Corinthians 9:8)</a:t>
            </a:r>
          </a:p>
          <a:p>
            <a:r>
              <a:rPr lang="en-AU" sz="1400" dirty="0">
                <a:solidFill>
                  <a:schemeClr val="tx1"/>
                </a:solidFill>
              </a:rPr>
              <a:t>The gospel calls for a whole new way of living, grateful living, and it places love at the centre. When we love like God loves, “when we love the world as He has loved it, then for us His mission is accomplished. We are fitted for heaven; for we have heaven in our hearts.” </a:t>
            </a:r>
            <a:r>
              <a:rPr lang="en-AU" sz="1400" i="1" dirty="0">
                <a:solidFill>
                  <a:schemeClr val="tx1"/>
                </a:solidFill>
              </a:rPr>
              <a:t>(Ellen G. White, The Desire of Ages, p. 641)</a:t>
            </a:r>
          </a:p>
          <a:p>
            <a:r>
              <a:rPr lang="en-AU" sz="1400" dirty="0">
                <a:solidFill>
                  <a:schemeClr val="tx1"/>
                </a:solidFill>
              </a:rPr>
              <a:t>So, is this </a:t>
            </a:r>
            <a:r>
              <a:rPr lang="en-AU" sz="1400" i="1" dirty="0">
                <a:solidFill>
                  <a:schemeClr val="tx1"/>
                </a:solidFill>
              </a:rPr>
              <a:t>8 Pillars of Grateful Living</a:t>
            </a:r>
            <a:r>
              <a:rPr lang="en-AU" sz="1400" dirty="0">
                <a:solidFill>
                  <a:schemeClr val="tx1"/>
                </a:solidFill>
              </a:rPr>
              <a:t> really a stewardship series? Yes, because </a:t>
            </a:r>
            <a:r>
              <a:rPr lang="en-AU" sz="1400" b="1" dirty="0">
                <a:solidFill>
                  <a:schemeClr val="tx1"/>
                </a:solidFill>
              </a:rPr>
              <a:t>grateful living leads to cheerful giving</a:t>
            </a:r>
            <a:r>
              <a:rPr lang="en-AU" sz="1400" dirty="0">
                <a:solidFill>
                  <a:schemeClr val="tx1"/>
                </a:solidFill>
              </a:rPr>
              <a:t>, not only more faithful tithing and generous, systematic offerings, but </a:t>
            </a:r>
            <a:r>
              <a:rPr lang="en-AU" sz="1400" i="1" dirty="0">
                <a:solidFill>
                  <a:schemeClr val="tx1"/>
                </a:solidFill>
              </a:rPr>
              <a:t>whole-of-life </a:t>
            </a:r>
            <a:r>
              <a:rPr lang="en-AU" sz="1400" dirty="0">
                <a:solidFill>
                  <a:schemeClr val="tx1"/>
                </a:solidFill>
              </a:rPr>
              <a:t>giving, and that’s what God invites us to experience.</a:t>
            </a:r>
          </a:p>
          <a:p>
            <a:pPr algn="ctr"/>
            <a:r>
              <a:rPr lang="en-AU" sz="1600" b="1" i="1" dirty="0">
                <a:solidFill>
                  <a:schemeClr val="tx1"/>
                </a:solidFill>
              </a:rPr>
              <a:t>Welcome!</a:t>
            </a:r>
            <a:r>
              <a:rPr lang="en-AU" sz="1600" b="1" dirty="0">
                <a:solidFill>
                  <a:schemeClr val="tx1"/>
                </a:solidFill>
              </a:rPr>
              <a:t> to a whole new level of Christ-centred abundant living.</a:t>
            </a:r>
          </a:p>
        </p:txBody>
      </p:sp>
    </p:spTree>
    <p:extLst>
      <p:ext uri="{BB962C8B-B14F-4D97-AF65-F5344CB8AC3E}">
        <p14:creationId xmlns:p14="http://schemas.microsoft.com/office/powerpoint/2010/main" val="353428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006099" y="1389096"/>
            <a:ext cx="4695456" cy="4795424"/>
          </a:xfrm>
        </p:spPr>
        <p:txBody>
          <a:bodyPr>
            <a:noAutofit/>
          </a:bodyPr>
          <a:lstStyle/>
          <a:p>
            <a:pPr algn="ctr">
              <a:lnSpc>
                <a:spcPct val="100000"/>
              </a:lnSpc>
              <a:spcBef>
                <a:spcPts val="0"/>
              </a:spcBef>
            </a:pPr>
            <a:r>
              <a:rPr lang="en-AU" sz="2000" dirty="0">
                <a:latin typeface="Open Sans Light" panose="020B0306030504020204" pitchFamily="34" charset="0"/>
                <a:ea typeface="Open Sans Light" panose="020B0306030504020204" pitchFamily="34" charset="0"/>
                <a:cs typeface="Open Sans Light" panose="020B0306030504020204" pitchFamily="34" charset="0"/>
              </a:rPr>
              <a:t>“God desires that His workers in every line shall look to Him as the Giver of all they possess. … The skillful touch of the physician's hand, his power over nerve and muscle, his knowledge of the delicate organism of the body, is the wisdom of divine power, to be used in behalf of the suffering. The skill with which the carpenter uses the hammer, the strength with which the blacksmith makes the anvil ring, comes from God. He has entrusted men with talents, and He expects them to look to Him for counsel. </a:t>
            </a:r>
            <a:r>
              <a:rPr lang="en-AU" sz="1400" i="1" dirty="0" err="1">
                <a:latin typeface="Open Sans Light" panose="020B0306030504020204" pitchFamily="34" charset="0"/>
                <a:ea typeface="Open Sans Light" panose="020B0306030504020204" pitchFamily="34" charset="0"/>
                <a:cs typeface="Open Sans Light" panose="020B0306030504020204" pitchFamily="34" charset="0"/>
              </a:rPr>
              <a:t>cont</a:t>
            </a:r>
            <a:r>
              <a:rPr lang="en-AU" sz="1400" i="1" dirty="0">
                <a:latin typeface="Open Sans Light" panose="020B0306030504020204" pitchFamily="34" charset="0"/>
                <a:ea typeface="Open Sans Light" panose="020B0306030504020204" pitchFamily="34" charset="0"/>
                <a:cs typeface="Open Sans Light" panose="020B0306030504020204" pitchFamily="34" charset="0"/>
              </a:rPr>
              <a:t> …</a:t>
            </a:r>
          </a:p>
          <a:p>
            <a:pPr algn="ctr">
              <a:lnSpc>
                <a:spcPct val="100000"/>
              </a:lnSpc>
              <a:spcBef>
                <a:spcPts val="0"/>
              </a:spcBef>
            </a:pPr>
            <a:endParaRPr lang="en-AU" sz="1400" i="1" dirty="0">
              <a:latin typeface="Open Sans Light" panose="020B0306030504020204" pitchFamily="34" charset="0"/>
            </a:endParaRPr>
          </a:p>
          <a:p>
            <a:pPr algn="ctr">
              <a:lnSpc>
                <a:spcPct val="100000"/>
              </a:lnSpc>
              <a:spcBef>
                <a:spcPts val="0"/>
              </a:spcBef>
            </a:pPr>
            <a:r>
              <a:rPr lang="en-AU" sz="1800" i="1" dirty="0"/>
              <a:t>Ellen G. White, Christ’s Object Lessons, 349</a:t>
            </a:r>
            <a:endParaRPr lang="en-AU" sz="1800" dirty="0"/>
          </a:p>
          <a:p>
            <a:pPr algn="ctr">
              <a:lnSpc>
                <a:spcPct val="100000"/>
              </a:lnSpc>
              <a:spcBef>
                <a:spcPts val="0"/>
              </a:spcBef>
            </a:pPr>
            <a:endParaRPr lang="en-AU" sz="1400" i="1" dirty="0"/>
          </a:p>
        </p:txBody>
      </p:sp>
      <p:pic>
        <p:nvPicPr>
          <p:cNvPr id="4" name="Picture 3" descr="A picture containing person&#10;&#10;Description automatically generated">
            <a:extLst>
              <a:ext uri="{FF2B5EF4-FFF2-40B4-BE49-F238E27FC236}">
                <a16:creationId xmlns:a16="http://schemas.microsoft.com/office/drawing/2014/main" id="{8812FE7A-CE58-AB40-9774-292B9768BA3D}"/>
              </a:ext>
            </a:extLst>
          </p:cNvPr>
          <p:cNvPicPr>
            <a:picLocks noChangeAspect="1"/>
          </p:cNvPicPr>
          <p:nvPr/>
        </p:nvPicPr>
        <p:blipFill rotWithShape="1">
          <a:blip r:embed="rId2"/>
          <a:srcRect b="9844"/>
          <a:stretch/>
        </p:blipFill>
        <p:spPr>
          <a:xfrm>
            <a:off x="1343481" y="680830"/>
            <a:ext cx="4311884" cy="5496340"/>
          </a:xfrm>
          <a:prstGeom prst="rect">
            <a:avLst/>
          </a:prstGeom>
        </p:spPr>
      </p:pic>
      <p:sp>
        <p:nvSpPr>
          <p:cNvPr id="5" name="Title 3">
            <a:extLst>
              <a:ext uri="{FF2B5EF4-FFF2-40B4-BE49-F238E27FC236}">
                <a16:creationId xmlns:a16="http://schemas.microsoft.com/office/drawing/2014/main" id="{41A20E77-6372-9643-BCC0-FBAE08F98E23}"/>
              </a:ext>
            </a:extLst>
          </p:cNvPr>
          <p:cNvSpPr>
            <a:spLocks noGrp="1"/>
          </p:cNvSpPr>
          <p:nvPr>
            <p:ph type="title"/>
          </p:nvPr>
        </p:nvSpPr>
        <p:spPr>
          <a:xfrm>
            <a:off x="6804118" y="582196"/>
            <a:ext cx="4897437" cy="806900"/>
          </a:xfrm>
        </p:spPr>
        <p:txBody>
          <a:bodyPr>
            <a:normAutofit/>
          </a:bodyPr>
          <a:lstStyle/>
          <a:p>
            <a:pPr algn="ctr"/>
            <a:r>
              <a:rPr lang="en-AU" sz="3200" i="1" dirty="0"/>
              <a:t>My Trade is a Talent</a:t>
            </a:r>
            <a:endParaRPr lang="en-US" sz="2000" dirty="0"/>
          </a:p>
        </p:txBody>
      </p:sp>
    </p:spTree>
    <p:extLst>
      <p:ext uri="{BB962C8B-B14F-4D97-AF65-F5344CB8AC3E}">
        <p14:creationId xmlns:p14="http://schemas.microsoft.com/office/powerpoint/2010/main" val="4060062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1" y="1221961"/>
            <a:ext cx="4897438" cy="4414078"/>
          </a:xfrm>
        </p:spPr>
        <p:txBody>
          <a:bodyPr>
            <a:noAutofit/>
          </a:bodyPr>
          <a:lstStyle/>
          <a:p>
            <a:pPr algn="ctr">
              <a:lnSpc>
                <a:spcPct val="100000"/>
              </a:lnSpc>
              <a:spcBef>
                <a:spcPts val="0"/>
              </a:spcBef>
            </a:pPr>
            <a:r>
              <a:rPr lang="en-AU" sz="2000" dirty="0">
                <a:latin typeface="Open Sans Light" panose="020B0306030504020204" pitchFamily="34" charset="0"/>
                <a:ea typeface="Open Sans Light" panose="020B0306030504020204" pitchFamily="34" charset="0"/>
                <a:cs typeface="Open Sans Light" panose="020B0306030504020204" pitchFamily="34" charset="0"/>
              </a:rPr>
              <a:t>… Whatever we do, in whatever department of the work we are placed, He desires to control our minds that we may do perfect work. Religion and business are not two separate things; they are one. Bible religion is to be interwoven with all we do or say. Divine and human agencies are to combine in temporal as well as in spiritual achievements. They are to be united in all human pursuits, in mechanical and agricultural labours, in mercantile and scientific enterprises. There must be co-operation in everything embraced in Christian activity.”</a:t>
            </a:r>
          </a:p>
          <a:p>
            <a:pPr algn="ctr">
              <a:spcBef>
                <a:spcPts val="0"/>
              </a:spcBef>
            </a:pPr>
            <a:endParaRPr lang="en-AU" sz="1800" i="1" dirty="0"/>
          </a:p>
          <a:p>
            <a:pPr algn="ctr">
              <a:spcBef>
                <a:spcPts val="0"/>
              </a:spcBef>
            </a:pPr>
            <a:r>
              <a:rPr lang="en-AU" sz="1800" i="1" dirty="0"/>
              <a:t>Ellen G. White, Christ’s Object Lessons, 349</a:t>
            </a:r>
            <a:endParaRPr lang="en-AU" sz="1800" dirty="0"/>
          </a:p>
        </p:txBody>
      </p:sp>
      <p:pic>
        <p:nvPicPr>
          <p:cNvPr id="4" name="Picture 3" descr="A person sitting at a table using a computer&#10;&#10;Description automatically generated with medium confidence">
            <a:extLst>
              <a:ext uri="{FF2B5EF4-FFF2-40B4-BE49-F238E27FC236}">
                <a16:creationId xmlns:a16="http://schemas.microsoft.com/office/drawing/2014/main" id="{D1E276B5-95AD-E24F-9E06-5EA6EED14F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a14:imgEffect>
                  </a14:imgLayer>
                </a14:imgProps>
              </a:ext>
            </a:extLst>
          </a:blip>
          <a:srcRect t="12582" b="4198"/>
          <a:stretch/>
        </p:blipFill>
        <p:spPr>
          <a:xfrm>
            <a:off x="1359094" y="750195"/>
            <a:ext cx="4284000" cy="5347745"/>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3840687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54FCA-AA46-0647-AC06-C92A3A05EBE7}"/>
              </a:ext>
            </a:extLst>
          </p:cNvPr>
          <p:cNvSpPr>
            <a:spLocks noGrp="1"/>
          </p:cNvSpPr>
          <p:nvPr>
            <p:ph sz="half" idx="2"/>
          </p:nvPr>
        </p:nvSpPr>
        <p:spPr>
          <a:xfrm>
            <a:off x="2631988" y="1964724"/>
            <a:ext cx="7043353" cy="3336325"/>
          </a:xfrm>
        </p:spPr>
        <p:txBody>
          <a:bodyPr>
            <a:normAutofit/>
          </a:bodyPr>
          <a:lstStyle/>
          <a:p>
            <a:pPr algn="ctr"/>
            <a:r>
              <a:rPr lang="en-AU" sz="3200" dirty="0">
                <a:solidFill>
                  <a:schemeClr val="bg1"/>
                </a:solidFill>
              </a:rPr>
              <a:t>“Each of you should use whatever gift you have received to serve others, as faithful stewards of God’s grace in its various forms.”</a:t>
            </a:r>
          </a:p>
          <a:p>
            <a:pPr algn="ctr"/>
            <a:endParaRPr lang="en-AU" sz="1700" dirty="0">
              <a:solidFill>
                <a:schemeClr val="bg1"/>
              </a:solidFill>
            </a:endParaRPr>
          </a:p>
          <a:p>
            <a:pPr algn="ctr"/>
            <a:r>
              <a:rPr lang="en-AU" i="1" dirty="0">
                <a:solidFill>
                  <a:schemeClr val="bg1"/>
                </a:solidFill>
              </a:rPr>
              <a:t>1 Peter 4:10 (NIV)</a:t>
            </a:r>
            <a:endParaRPr lang="en-US" i="1" dirty="0">
              <a:solidFill>
                <a:schemeClr val="bg1"/>
              </a:solidFill>
            </a:endParaRPr>
          </a:p>
        </p:txBody>
      </p:sp>
    </p:spTree>
    <p:extLst>
      <p:ext uri="{BB962C8B-B14F-4D97-AF65-F5344CB8AC3E}">
        <p14:creationId xmlns:p14="http://schemas.microsoft.com/office/powerpoint/2010/main" val="384755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0" y="1003300"/>
            <a:ext cx="4897438" cy="4414078"/>
          </a:xfrm>
        </p:spPr>
        <p:txBody>
          <a:bodyPr>
            <a:noAutofit/>
          </a:bodyPr>
          <a:lstStyle/>
          <a:p>
            <a:pPr algn="ctr">
              <a:lnSpc>
                <a:spcPct val="100000"/>
              </a:lnSpc>
              <a:spcBef>
                <a:spcPts val="0"/>
              </a:spcBef>
            </a:pPr>
            <a:r>
              <a:rPr lang="en-AU" sz="2000" dirty="0">
                <a:latin typeface="Open Sans Light" panose="020B0306030504020204" pitchFamily="34" charset="0"/>
                <a:ea typeface="Open Sans Light" panose="020B0306030504020204" pitchFamily="34" charset="0"/>
                <a:cs typeface="Open Sans Light" panose="020B0306030504020204" pitchFamily="34" charset="0"/>
              </a:rPr>
              <a:t>“Influence is a gift of God . . . Intellect is an entrusted talent. Sympathy and affection are talents to be sacredly guarded and improved, that we may render service to Him whose purchased possession we are. All that we are or can be belongs to God.</a:t>
            </a:r>
          </a:p>
          <a:p>
            <a:pPr algn="ctr">
              <a:lnSpc>
                <a:spcPct val="100000"/>
              </a:lnSpc>
              <a:spcBef>
                <a:spcPts val="0"/>
              </a:spcBef>
            </a:pPr>
            <a:endParaRPr lang="en-AU" sz="20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00000"/>
              </a:lnSpc>
              <a:spcBef>
                <a:spcPts val="0"/>
              </a:spcBef>
            </a:pPr>
            <a:r>
              <a:rPr lang="en-AU" sz="2000" dirty="0">
                <a:latin typeface="Open Sans Light" panose="020B0306030504020204" pitchFamily="34" charset="0"/>
                <a:ea typeface="Open Sans Light" panose="020B0306030504020204" pitchFamily="34" charset="0"/>
                <a:cs typeface="Open Sans Light" panose="020B0306030504020204" pitchFamily="34" charset="0"/>
              </a:rPr>
              <a:t>Education, discipline, and skill in every line should be used for Him. The capital is His, and the improvement is the usury [profit/interest] that rightfully belongs to the Master. Whether the amount entrusted is large or small, the Lord requires that His householders do their best.”</a:t>
            </a:r>
          </a:p>
          <a:p>
            <a:pPr algn="ctr">
              <a:lnSpc>
                <a:spcPct val="100000"/>
              </a:lnSpc>
              <a:spcBef>
                <a:spcPts val="0"/>
              </a:spcBef>
            </a:pPr>
            <a:endParaRPr lang="en-AU" sz="1800" i="1" dirty="0">
              <a:latin typeface="Open Sans Light" panose="020B0306030504020204" pitchFamily="34" charset="0"/>
            </a:endParaRPr>
          </a:p>
          <a:p>
            <a:pPr algn="ctr">
              <a:lnSpc>
                <a:spcPct val="100000"/>
              </a:lnSpc>
              <a:spcBef>
                <a:spcPts val="0"/>
              </a:spcBef>
            </a:pPr>
            <a:r>
              <a:rPr lang="en-AU" sz="1800" i="1" dirty="0"/>
              <a:t>Ellen G. White, Our High Calling, 289 </a:t>
            </a:r>
            <a:endParaRPr lang="en-AU" sz="1800" dirty="0"/>
          </a:p>
        </p:txBody>
      </p:sp>
      <p:pic>
        <p:nvPicPr>
          <p:cNvPr id="4" name="Picture 3" descr="A picture containing person, hospital room, room&#10;&#10;Description automatically generated">
            <a:extLst>
              <a:ext uri="{FF2B5EF4-FFF2-40B4-BE49-F238E27FC236}">
                <a16:creationId xmlns:a16="http://schemas.microsoft.com/office/drawing/2014/main" id="{D4E6F272-B57D-1D48-9C7B-F477477C0630}"/>
              </a:ext>
            </a:extLst>
          </p:cNvPr>
          <p:cNvPicPr>
            <a:picLocks noChangeAspect="1"/>
          </p:cNvPicPr>
          <p:nvPr/>
        </p:nvPicPr>
        <p:blipFill rotWithShape="1">
          <a:blip r:embed="rId2"/>
          <a:srcRect t="4029" b="12566"/>
          <a:stretch/>
        </p:blipFill>
        <p:spPr>
          <a:xfrm>
            <a:off x="1378039" y="721218"/>
            <a:ext cx="4261833" cy="5331854"/>
          </a:xfrm>
          <a:prstGeom prst="rect">
            <a:avLst/>
          </a:prstGeom>
        </p:spPr>
      </p:pic>
    </p:spTree>
    <p:extLst>
      <p:ext uri="{BB962C8B-B14F-4D97-AF65-F5344CB8AC3E}">
        <p14:creationId xmlns:p14="http://schemas.microsoft.com/office/powerpoint/2010/main" val="3676350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64362" y="1593737"/>
            <a:ext cx="4897438" cy="3670526"/>
          </a:xfrm>
        </p:spPr>
        <p:txBody>
          <a:bodyPr>
            <a:noAutofit/>
          </a:bodyPr>
          <a:lstStyle/>
          <a:p>
            <a:pPr algn="ctr">
              <a:lnSpc>
                <a:spcPct val="100000"/>
              </a:lnSpc>
              <a:spcBef>
                <a:spcPts val="0"/>
              </a:spcBef>
            </a:pPr>
            <a:r>
              <a:rPr lang="en-AU" sz="2400" dirty="0"/>
              <a:t>“</a:t>
            </a:r>
            <a:r>
              <a:rPr lang="en-AU" sz="2400" b="1" dirty="0"/>
              <a:t>Talents used are talents multiplied</a:t>
            </a:r>
            <a:r>
              <a:rPr lang="en-AU" sz="2400" dirty="0"/>
              <a:t>. Success is not the result of chance or of destiny; it is the outworking of:</a:t>
            </a:r>
          </a:p>
          <a:p>
            <a:pPr algn="ctr">
              <a:lnSpc>
                <a:spcPct val="100000"/>
              </a:lnSpc>
              <a:spcBef>
                <a:spcPts val="0"/>
              </a:spcBef>
            </a:pPr>
            <a:endParaRPr lang="en-AU" sz="1000" dirty="0"/>
          </a:p>
          <a:p>
            <a:pPr marL="457200" indent="-457200" algn="ctr">
              <a:lnSpc>
                <a:spcPct val="100000"/>
              </a:lnSpc>
              <a:spcBef>
                <a:spcPts val="0"/>
              </a:spcBef>
              <a:buFont typeface="+mj-lt"/>
              <a:buAutoNum type="arabicPeriod"/>
            </a:pPr>
            <a:r>
              <a:rPr lang="en-AU" sz="2400" dirty="0"/>
              <a:t>God's own providence, </a:t>
            </a:r>
          </a:p>
          <a:p>
            <a:pPr marL="457200" indent="-457200" algn="ctr">
              <a:lnSpc>
                <a:spcPct val="100000"/>
              </a:lnSpc>
              <a:spcBef>
                <a:spcPts val="0"/>
              </a:spcBef>
              <a:buFont typeface="+mj-lt"/>
              <a:buAutoNum type="arabicPeriod"/>
            </a:pPr>
            <a:r>
              <a:rPr lang="en-AU" sz="2400" dirty="0"/>
              <a:t>the reward of faith and discretion, </a:t>
            </a:r>
          </a:p>
          <a:p>
            <a:pPr marL="457200" indent="-457200" algn="ctr">
              <a:lnSpc>
                <a:spcPct val="100000"/>
              </a:lnSpc>
              <a:spcBef>
                <a:spcPts val="0"/>
              </a:spcBef>
              <a:buFont typeface="+mj-lt"/>
              <a:buAutoNum type="arabicPeriod"/>
            </a:pPr>
            <a:r>
              <a:rPr lang="en-AU" sz="2400" dirty="0"/>
              <a:t>of virtue, and </a:t>
            </a:r>
          </a:p>
          <a:p>
            <a:pPr marL="457200" indent="-457200" algn="ctr">
              <a:lnSpc>
                <a:spcPct val="100000"/>
              </a:lnSpc>
              <a:spcBef>
                <a:spcPts val="0"/>
              </a:spcBef>
              <a:buFont typeface="+mj-lt"/>
              <a:buAutoNum type="arabicPeriod"/>
            </a:pPr>
            <a:r>
              <a:rPr lang="en-AU" sz="2400" dirty="0"/>
              <a:t>persevering effort.”</a:t>
            </a:r>
          </a:p>
          <a:p>
            <a:pPr algn="ctr">
              <a:lnSpc>
                <a:spcPct val="100000"/>
              </a:lnSpc>
              <a:spcBef>
                <a:spcPts val="0"/>
              </a:spcBef>
            </a:pPr>
            <a:endParaRPr lang="en-AU" sz="1800" i="1" dirty="0"/>
          </a:p>
          <a:p>
            <a:pPr algn="ctr">
              <a:lnSpc>
                <a:spcPct val="100000"/>
              </a:lnSpc>
              <a:spcBef>
                <a:spcPts val="0"/>
              </a:spcBef>
            </a:pPr>
            <a:r>
              <a:rPr lang="en-AU" sz="1800" i="1" dirty="0"/>
              <a:t>Ellen G. White, Christ’s Object Lessons, p. 353</a:t>
            </a:r>
            <a:endParaRPr lang="en-AU" sz="1800" dirty="0"/>
          </a:p>
        </p:txBody>
      </p:sp>
      <p:pic>
        <p:nvPicPr>
          <p:cNvPr id="7" name="Picture 6" descr="A picture containing person, outdoor&#10;&#10;Description automatically generated">
            <a:extLst>
              <a:ext uri="{FF2B5EF4-FFF2-40B4-BE49-F238E27FC236}">
                <a16:creationId xmlns:a16="http://schemas.microsoft.com/office/drawing/2014/main" id="{60A953D6-6270-5C44-A1F9-3554ECBB9147}"/>
              </a:ext>
            </a:extLst>
          </p:cNvPr>
          <p:cNvPicPr>
            <a:picLocks noChangeAspect="1"/>
          </p:cNvPicPr>
          <p:nvPr/>
        </p:nvPicPr>
        <p:blipFill rotWithShape="1">
          <a:blip r:embed="rId2"/>
          <a:srcRect l="7076" r="25372"/>
          <a:stretch/>
        </p:blipFill>
        <p:spPr>
          <a:xfrm>
            <a:off x="1380993" y="1051626"/>
            <a:ext cx="4284000" cy="4754747"/>
          </a:xfrm>
          <a:prstGeom prst="rect">
            <a:avLst/>
          </a:prstGeom>
        </p:spPr>
      </p:pic>
    </p:spTree>
    <p:extLst>
      <p:ext uri="{BB962C8B-B14F-4D97-AF65-F5344CB8AC3E}">
        <p14:creationId xmlns:p14="http://schemas.microsoft.com/office/powerpoint/2010/main" val="3957698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1539F-9248-384F-B1AD-37C92C71221A}"/>
              </a:ext>
            </a:extLst>
          </p:cNvPr>
          <p:cNvSpPr>
            <a:spLocks noGrp="1"/>
          </p:cNvSpPr>
          <p:nvPr>
            <p:ph type="body" sz="quarter" idx="11"/>
          </p:nvPr>
        </p:nvSpPr>
        <p:spPr>
          <a:xfrm>
            <a:off x="6744485" y="1618188"/>
            <a:ext cx="4897438" cy="3867208"/>
          </a:xfrm>
        </p:spPr>
        <p:txBody>
          <a:bodyPr/>
          <a:lstStyle/>
          <a:p>
            <a:pPr algn="ctr"/>
            <a:r>
              <a:rPr lang="en-US" sz="3200" dirty="0"/>
              <a:t>“Use what talents you possess; the woods would indeed be very silent if no birds sang there except those that sang best.”</a:t>
            </a:r>
          </a:p>
          <a:p>
            <a:pPr algn="ctr"/>
            <a:endParaRPr lang="en-US" sz="2000" i="1" dirty="0"/>
          </a:p>
          <a:p>
            <a:pPr algn="ctr"/>
            <a:r>
              <a:rPr lang="en-US" sz="1800" i="1" dirty="0"/>
              <a:t>Odd Moments, Sunshine Private Press</a:t>
            </a:r>
          </a:p>
        </p:txBody>
      </p:sp>
      <p:pic>
        <p:nvPicPr>
          <p:cNvPr id="6" name="Picture Placeholder 5" descr="A small bird on a fence post&#10;&#10;Description automatically generated with low confidence">
            <a:extLst>
              <a:ext uri="{FF2B5EF4-FFF2-40B4-BE49-F238E27FC236}">
                <a16:creationId xmlns:a16="http://schemas.microsoft.com/office/drawing/2014/main" id="{61AD461E-CB11-D74C-B173-41D97D94A8D2}"/>
              </a:ext>
            </a:extLst>
          </p:cNvPr>
          <p:cNvPicPr>
            <a:picLocks noGrp="1" noChangeAspect="1"/>
          </p:cNvPicPr>
          <p:nvPr>
            <p:ph type="pic" sz="quarter" idx="12"/>
          </p:nvPr>
        </p:nvPicPr>
        <p:blipFill>
          <a:blip r:embed="rId2"/>
          <a:srcRect l="8191" r="8191"/>
          <a:stretch>
            <a:fillRect/>
          </a:stretch>
        </p:blipFill>
        <p:spPr/>
      </p:pic>
    </p:spTree>
    <p:extLst>
      <p:ext uri="{BB962C8B-B14F-4D97-AF65-F5344CB8AC3E}">
        <p14:creationId xmlns:p14="http://schemas.microsoft.com/office/powerpoint/2010/main" val="2784736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A picture containing indoor, person, dark&#10;&#10;Description automatically generated">
            <a:extLst>
              <a:ext uri="{FF2B5EF4-FFF2-40B4-BE49-F238E27FC236}">
                <a16:creationId xmlns:a16="http://schemas.microsoft.com/office/drawing/2014/main" id="{EC0ABEA0-7155-3444-8C18-BD65236A771D}"/>
              </a:ext>
            </a:extLst>
          </p:cNvPr>
          <p:cNvPicPr>
            <a:picLocks noChangeAspect="1"/>
          </p:cNvPicPr>
          <p:nvPr/>
        </p:nvPicPr>
        <p:blipFill rotWithShape="1">
          <a:blip r:embed="rId2"/>
          <a:srcRect l="26563" t="6400" r="26563" b="5826"/>
          <a:stretch/>
        </p:blipFill>
        <p:spPr>
          <a:xfrm>
            <a:off x="1532237" y="740672"/>
            <a:ext cx="3977015" cy="5585254"/>
          </a:xfrm>
          <a:prstGeom prst="rect">
            <a:avLst/>
          </a:prstGeom>
        </p:spPr>
      </p:pic>
      <p:pic>
        <p:nvPicPr>
          <p:cNvPr id="7" name="Picture 6" descr="A picture containing text, shelf&#10;&#10;Description automatically generated">
            <a:extLst>
              <a:ext uri="{FF2B5EF4-FFF2-40B4-BE49-F238E27FC236}">
                <a16:creationId xmlns:a16="http://schemas.microsoft.com/office/drawing/2014/main" id="{96BDF4C0-467C-524A-8EE3-34E4E6B78901}"/>
              </a:ext>
            </a:extLst>
          </p:cNvPr>
          <p:cNvPicPr>
            <a:picLocks noChangeAspect="1"/>
          </p:cNvPicPr>
          <p:nvPr/>
        </p:nvPicPr>
        <p:blipFill rotWithShape="1">
          <a:blip r:embed="rId3"/>
          <a:srcRect t="4366" r="1923" b="8956"/>
          <a:stretch/>
        </p:blipFill>
        <p:spPr>
          <a:xfrm rot="5400000">
            <a:off x="6362042" y="1326281"/>
            <a:ext cx="5814746" cy="3854162"/>
          </a:xfrm>
          <a:prstGeom prst="rect">
            <a:avLst/>
          </a:prstGeom>
        </p:spPr>
      </p:pic>
    </p:spTree>
    <p:extLst>
      <p:ext uri="{BB962C8B-B14F-4D97-AF65-F5344CB8AC3E}">
        <p14:creationId xmlns:p14="http://schemas.microsoft.com/office/powerpoint/2010/main" val="105736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4033-6781-3E43-9186-13409D0F5D49}"/>
              </a:ext>
            </a:extLst>
          </p:cNvPr>
          <p:cNvSpPr>
            <a:spLocks noGrp="1"/>
          </p:cNvSpPr>
          <p:nvPr>
            <p:ph type="title"/>
          </p:nvPr>
        </p:nvSpPr>
        <p:spPr>
          <a:xfrm>
            <a:off x="1316182" y="681037"/>
            <a:ext cx="10037618" cy="598702"/>
          </a:xfrm>
        </p:spPr>
        <p:txBody>
          <a:bodyPr>
            <a:normAutofit fontScale="90000"/>
          </a:bodyPr>
          <a:lstStyle/>
          <a:p>
            <a:r>
              <a:rPr lang="en-AU" sz="2800" b="1" dirty="0"/>
              <a:t>Illustration Story </a:t>
            </a:r>
            <a:r>
              <a:rPr lang="en-AU" sz="1800" dirty="0">
                <a:solidFill>
                  <a:schemeClr val="accent1"/>
                </a:solidFill>
              </a:rPr>
              <a:t>(Can be cut and pasted into presenter’s notes. Delete this slide before presenting. </a:t>
            </a:r>
            <a:r>
              <a:rPr lang="en-AU" sz="1800" dirty="0">
                <a:solidFill>
                  <a:schemeClr val="accent1"/>
                </a:solidFill>
                <a:sym typeface="Wingdings" pitchFamily="2" charset="2"/>
              </a:rPr>
              <a:t></a:t>
            </a:r>
            <a:r>
              <a:rPr lang="en-AU" sz="1800" dirty="0">
                <a:solidFill>
                  <a:schemeClr val="accent1"/>
                </a:solidFill>
              </a:rPr>
              <a:t>)</a:t>
            </a:r>
            <a:endParaRPr lang="en-US" sz="1800" dirty="0">
              <a:solidFill>
                <a:schemeClr val="accent1"/>
              </a:solidFill>
            </a:endParaRPr>
          </a:p>
        </p:txBody>
      </p:sp>
      <p:sp>
        <p:nvSpPr>
          <p:cNvPr id="3" name="Content Placeholder 2">
            <a:extLst>
              <a:ext uri="{FF2B5EF4-FFF2-40B4-BE49-F238E27FC236}">
                <a16:creationId xmlns:a16="http://schemas.microsoft.com/office/drawing/2014/main" id="{BE990113-3F9D-6248-8488-42F72269D277}"/>
              </a:ext>
            </a:extLst>
          </p:cNvPr>
          <p:cNvSpPr>
            <a:spLocks noGrp="1"/>
          </p:cNvSpPr>
          <p:nvPr>
            <p:ph idx="1"/>
          </p:nvPr>
        </p:nvSpPr>
        <p:spPr>
          <a:xfrm>
            <a:off x="1316182" y="1491991"/>
            <a:ext cx="10037618" cy="4684971"/>
          </a:xfrm>
        </p:spPr>
        <p:txBody>
          <a:bodyPr>
            <a:normAutofit fontScale="62500" lnSpcReduction="20000"/>
          </a:bodyPr>
          <a:lstStyle/>
          <a:p>
            <a:pPr>
              <a:lnSpc>
                <a:spcPct val="120000"/>
              </a:lnSpc>
              <a:spcBef>
                <a:spcPts val="0"/>
              </a:spcBef>
            </a:pPr>
            <a:r>
              <a:rPr lang="en-US" sz="3200" dirty="0"/>
              <a:t>Author and theology professor Haddon Robinson tells the story of a concert violinist whose brother was a bricklayer. One day, a woman began gushing to the bricklayer about how wonderful it was to be in the family of that violinist. Not wanting to insult the bricklayer, she added, “Of course, we don’t all have the same talents, and even in a family some just seem to have more talent than others.”</a:t>
            </a:r>
          </a:p>
          <a:p>
            <a:pPr>
              <a:lnSpc>
                <a:spcPct val="120000"/>
              </a:lnSpc>
              <a:spcBef>
                <a:spcPts val="0"/>
              </a:spcBef>
            </a:pPr>
            <a:endParaRPr lang="en-US" sz="3200" dirty="0"/>
          </a:p>
          <a:p>
            <a:pPr>
              <a:lnSpc>
                <a:spcPct val="120000"/>
              </a:lnSpc>
              <a:spcBef>
                <a:spcPts val="0"/>
              </a:spcBef>
            </a:pPr>
            <a:r>
              <a:rPr lang="en-US" sz="3200" dirty="0"/>
              <a:t>The bricklayer replied, “Boy, you’re telling me! That violinist brother of mine doesn’t know a thing about laying bricks. If he couldn’t make some money playing that fiddle of his, he couldn’t hire a guy with know-how like mine to build a house. If he had to build a house himself, he’d be ruined.”</a:t>
            </a:r>
          </a:p>
          <a:p>
            <a:pPr>
              <a:lnSpc>
                <a:spcPct val="120000"/>
              </a:lnSpc>
              <a:spcBef>
                <a:spcPts val="0"/>
              </a:spcBef>
            </a:pPr>
            <a:endParaRPr lang="en-US" sz="3200" dirty="0"/>
          </a:p>
          <a:p>
            <a:pPr>
              <a:lnSpc>
                <a:spcPct val="120000"/>
              </a:lnSpc>
              <a:spcBef>
                <a:spcPts val="0"/>
              </a:spcBef>
            </a:pPr>
            <a:r>
              <a:rPr lang="en-US" sz="3200" dirty="0"/>
              <a:t>Robinson’s conclusion? “If you want to build a house, you don’t want a violinist. If you’re going to lead an orchestra, you don’t want a brick-layer. No two of us are exactly alike. None of us has every gift and ability. Our responsibility is to exercise the gifts we have—not the ones we wish we had.”</a:t>
            </a:r>
          </a:p>
          <a:p>
            <a:endParaRPr lang="en-US" dirty="0"/>
          </a:p>
          <a:p>
            <a:endParaRPr lang="en-US" dirty="0"/>
          </a:p>
        </p:txBody>
      </p:sp>
    </p:spTree>
    <p:extLst>
      <p:ext uri="{BB962C8B-B14F-4D97-AF65-F5344CB8AC3E}">
        <p14:creationId xmlns:p14="http://schemas.microsoft.com/office/powerpoint/2010/main" val="84819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890B6-DA81-8143-9395-CA38BF95C2DD}"/>
              </a:ext>
            </a:extLst>
          </p:cNvPr>
          <p:cNvSpPr>
            <a:spLocks noGrp="1"/>
          </p:cNvSpPr>
          <p:nvPr>
            <p:ph type="title"/>
          </p:nvPr>
        </p:nvSpPr>
        <p:spPr>
          <a:xfrm>
            <a:off x="839788" y="987424"/>
            <a:ext cx="3932237" cy="1353005"/>
          </a:xfrm>
        </p:spPr>
        <p:txBody>
          <a:bodyPr>
            <a:normAutofit/>
          </a:bodyPr>
          <a:lstStyle/>
          <a:p>
            <a:r>
              <a:rPr lang="en-US" dirty="0">
                <a:solidFill>
                  <a:schemeClr val="bg1"/>
                </a:solidFill>
              </a:rPr>
              <a:t>Q. </a:t>
            </a:r>
            <a:r>
              <a:rPr lang="en-US" dirty="0"/>
              <a:t>How to be faithful with </a:t>
            </a:r>
            <a:r>
              <a:rPr lang="en-US" sz="4000" dirty="0">
                <a:latin typeface="Instaquote Bloomfields" pitchFamily="2" charset="77"/>
              </a:rPr>
              <a:t>Talents</a:t>
            </a:r>
            <a:r>
              <a:rPr lang="en-US" dirty="0"/>
              <a:t>?</a:t>
            </a:r>
          </a:p>
        </p:txBody>
      </p:sp>
      <p:sp>
        <p:nvSpPr>
          <p:cNvPr id="5" name="Text Placeholder 4">
            <a:extLst>
              <a:ext uri="{FF2B5EF4-FFF2-40B4-BE49-F238E27FC236}">
                <a16:creationId xmlns:a16="http://schemas.microsoft.com/office/drawing/2014/main" id="{9108E020-7C7B-7A4A-B07E-C6D4736B9933}"/>
              </a:ext>
            </a:extLst>
          </p:cNvPr>
          <p:cNvSpPr txBox="1">
            <a:spLocks noGrp="1"/>
          </p:cNvSpPr>
          <p:nvPr>
            <p:ph type="body" sz="half" idx="2"/>
          </p:nvPr>
        </p:nvSpPr>
        <p:spPr>
          <a:xfrm>
            <a:off x="839788" y="2558144"/>
            <a:ext cx="3932237" cy="3413242"/>
          </a:xfrm>
          <a:prstGeom prst="rect">
            <a:avLst/>
          </a:prstGeom>
          <a:noFill/>
        </p:spPr>
        <p:txBody>
          <a:bodyPr wrap="square" rtlCol="0">
            <a:spAutoFit/>
          </a:bodyPr>
          <a:lstStyle/>
          <a:p>
            <a:r>
              <a:rPr lang="en-US" sz="3200" dirty="0"/>
              <a:t>A. </a:t>
            </a:r>
            <a:r>
              <a:rPr lang="en-US" sz="3200" dirty="0">
                <a:solidFill>
                  <a:schemeClr val="accent4"/>
                </a:solidFill>
              </a:rPr>
              <a:t>A faithful steward does what their Master would do if He were present.</a:t>
            </a:r>
          </a:p>
          <a:p>
            <a:pPr marL="514350" indent="-514350">
              <a:buAutoNum type="alphaUcPeriod"/>
            </a:pPr>
            <a:endParaRPr lang="en-US" sz="3200" dirty="0">
              <a:solidFill>
                <a:schemeClr val="accent4"/>
              </a:solidFill>
            </a:endParaRPr>
          </a:p>
          <a:p>
            <a:pPr marL="514350" indent="-514350">
              <a:buAutoNum type="alphaUcPeriod"/>
            </a:pPr>
            <a:endParaRPr lang="en-US" sz="3200" dirty="0">
              <a:solidFill>
                <a:schemeClr val="accent4"/>
              </a:solidFill>
            </a:endParaRPr>
          </a:p>
          <a:p>
            <a:r>
              <a:rPr lang="en-US" sz="2000" dirty="0">
                <a:solidFill>
                  <a:schemeClr val="accent4"/>
                </a:solidFill>
              </a:rPr>
              <a:t>See </a:t>
            </a:r>
            <a:r>
              <a:rPr lang="en-US" sz="2000" i="1" dirty="0">
                <a:solidFill>
                  <a:schemeClr val="accent4"/>
                </a:solidFill>
              </a:rPr>
              <a:t>Counsels on Stewardship</a:t>
            </a:r>
            <a:r>
              <a:rPr lang="en-US" sz="2000" dirty="0">
                <a:solidFill>
                  <a:schemeClr val="accent4"/>
                </a:solidFill>
              </a:rPr>
              <a:t>, p. 113</a:t>
            </a:r>
          </a:p>
        </p:txBody>
      </p:sp>
      <p:pic>
        <p:nvPicPr>
          <p:cNvPr id="4" name="Picture 3" descr="A picture containing person&#10;&#10;Description automatically generated">
            <a:extLst>
              <a:ext uri="{FF2B5EF4-FFF2-40B4-BE49-F238E27FC236}">
                <a16:creationId xmlns:a16="http://schemas.microsoft.com/office/drawing/2014/main" id="{96AA8E6F-2EF1-0B49-991A-2ECBAC30AD48}"/>
              </a:ext>
            </a:extLst>
          </p:cNvPr>
          <p:cNvPicPr>
            <a:picLocks noChangeAspect="1"/>
          </p:cNvPicPr>
          <p:nvPr/>
        </p:nvPicPr>
        <p:blipFill>
          <a:blip r:embed="rId2"/>
          <a:stretch>
            <a:fillRect/>
          </a:stretch>
        </p:blipFill>
        <p:spPr>
          <a:xfrm>
            <a:off x="5268243" y="698441"/>
            <a:ext cx="6717279" cy="5381796"/>
          </a:xfrm>
          <a:prstGeom prst="rect">
            <a:avLst/>
          </a:prstGeom>
        </p:spPr>
      </p:pic>
    </p:spTree>
    <p:extLst>
      <p:ext uri="{BB962C8B-B14F-4D97-AF65-F5344CB8AC3E}">
        <p14:creationId xmlns:p14="http://schemas.microsoft.com/office/powerpoint/2010/main" val="52608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0E0DBA-7CC9-DB42-955A-158F3432CD51}"/>
              </a:ext>
            </a:extLst>
          </p:cNvPr>
          <p:cNvSpPr txBox="1">
            <a:spLocks/>
          </p:cNvSpPr>
          <p:nvPr/>
        </p:nvSpPr>
        <p:spPr>
          <a:xfrm>
            <a:off x="191286" y="1638066"/>
            <a:ext cx="2767263" cy="2099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dirty="0">
                <a:solidFill>
                  <a:schemeClr val="tx1">
                    <a:lumMod val="65000"/>
                    <a:lumOff val="35000"/>
                  </a:schemeClr>
                </a:solidFill>
                <a:latin typeface="Instaquote Bloomfields" pitchFamily="2" charset="77"/>
                <a:ea typeface="Open Sans Light" panose="020B0306030504020204" pitchFamily="34" charset="0"/>
                <a:cs typeface="Open Sans Light" panose="020B0306030504020204" pitchFamily="34" charset="0"/>
              </a:rPr>
              <a:t>Grateful living leads to cheerful giving.</a:t>
            </a:r>
          </a:p>
        </p:txBody>
      </p:sp>
    </p:spTree>
    <p:extLst>
      <p:ext uri="{BB962C8B-B14F-4D97-AF65-F5344CB8AC3E}">
        <p14:creationId xmlns:p14="http://schemas.microsoft.com/office/powerpoint/2010/main" val="2628305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941595"/>
            <a:ext cx="10037618" cy="759340"/>
          </a:xfrm>
        </p:spPr>
        <p:txBody>
          <a:bodyPr>
            <a:normAutofit fontScale="90000"/>
          </a:bodyPr>
          <a:lstStyle/>
          <a:p>
            <a:r>
              <a:rPr lang="en-US" sz="3100" b="1" dirty="0"/>
              <a:t>Grateful Living Topic: TALENTS</a:t>
            </a:r>
            <a:br>
              <a:rPr lang="en-US" sz="4800" b="1" dirty="0"/>
            </a:br>
            <a:br>
              <a:rPr lang="en-US" sz="1800" b="1" dirty="0"/>
            </a:br>
            <a:r>
              <a:rPr lang="en-US" sz="3100" b="1" i="1" dirty="0"/>
              <a:t>Message Overview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1830145"/>
            <a:ext cx="10037618" cy="5052497"/>
          </a:xfrm>
        </p:spPr>
        <p:txBody>
          <a:bodyPr>
            <a:normAutofit/>
          </a:bodyPr>
          <a:lstStyle/>
          <a:p>
            <a:r>
              <a:rPr lang="en-AU" sz="2400" b="1" dirty="0"/>
              <a:t>Key Scriptures</a:t>
            </a:r>
            <a:r>
              <a:rPr lang="en-AU" sz="2400" dirty="0"/>
              <a:t>: Matthew 25:14-30 </a:t>
            </a:r>
            <a:r>
              <a:rPr lang="en-AU" sz="2400" i="1" dirty="0"/>
              <a:t>The Parable of the Talents</a:t>
            </a:r>
          </a:p>
          <a:p>
            <a:r>
              <a:rPr lang="en-AU" sz="2400" b="1" dirty="0"/>
              <a:t>Key EGW Writings: </a:t>
            </a:r>
            <a:r>
              <a:rPr lang="en-AU" sz="2400" dirty="0"/>
              <a:t>Counsels of Stewardship, pp 114-126; Christ’s Object Lessons, pp. 325-365</a:t>
            </a:r>
          </a:p>
          <a:p>
            <a:r>
              <a:rPr lang="en-AU" sz="2400" b="1" dirty="0"/>
              <a:t>Goal</a:t>
            </a:r>
            <a:r>
              <a:rPr lang="en-AU" sz="2400" dirty="0"/>
              <a:t>: Encouraging and inspiring people to use their God-given talents and abilities to serve Him.</a:t>
            </a:r>
          </a:p>
          <a:p>
            <a:r>
              <a:rPr lang="en-US" sz="2400" b="1" dirty="0"/>
              <a:t>Interview Idea</a:t>
            </a:r>
            <a:r>
              <a:rPr lang="en-US" sz="2400" dirty="0"/>
              <a:t>: Is there an inspiring person in your church or wider community who you can interview (maybe even by phone or Zoom) about using their talents for God?</a:t>
            </a:r>
          </a:p>
        </p:txBody>
      </p:sp>
    </p:spTree>
    <p:extLst>
      <p:ext uri="{BB962C8B-B14F-4D97-AF65-F5344CB8AC3E}">
        <p14:creationId xmlns:p14="http://schemas.microsoft.com/office/powerpoint/2010/main" val="63631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0C55-A229-8B4E-8BC0-74DDEC9BCF9D}"/>
              </a:ext>
            </a:extLst>
          </p:cNvPr>
          <p:cNvSpPr>
            <a:spLocks noGrp="1"/>
          </p:cNvSpPr>
          <p:nvPr>
            <p:ph type="title"/>
          </p:nvPr>
        </p:nvSpPr>
        <p:spPr>
          <a:xfrm>
            <a:off x="3110526" y="2480438"/>
            <a:ext cx="5970948" cy="2852737"/>
          </a:xfrm>
        </p:spPr>
        <p:txBody>
          <a:bodyPr>
            <a:normAutofit fontScale="90000"/>
          </a:bodyPr>
          <a:lstStyle/>
          <a:p>
            <a:r>
              <a:rPr lang="en-US" dirty="0">
                <a:solidFill>
                  <a:schemeClr val="tx1"/>
                </a:solidFill>
              </a:rPr>
              <a:t>The slides for the actual presentation start on slide #5.</a:t>
            </a:r>
            <a:br>
              <a:rPr lang="en-US" dirty="0"/>
            </a:br>
            <a:r>
              <a:rPr lang="en-US" sz="2700" dirty="0">
                <a:solidFill>
                  <a:srgbClr val="00B050"/>
                </a:solidFill>
              </a:rPr>
              <a:t>(Delete this slide before presenting! </a:t>
            </a:r>
            <a:r>
              <a:rPr lang="en-US" sz="2700" dirty="0">
                <a:solidFill>
                  <a:srgbClr val="00B050"/>
                </a:solidFill>
                <a:sym typeface="Wingdings" pitchFamily="2" charset="2"/>
              </a:rPr>
              <a:t>)</a:t>
            </a:r>
            <a:endParaRPr lang="en-US" sz="2700" dirty="0"/>
          </a:p>
        </p:txBody>
      </p:sp>
    </p:spTree>
    <p:extLst>
      <p:ext uri="{BB962C8B-B14F-4D97-AF65-F5344CB8AC3E}">
        <p14:creationId xmlns:p14="http://schemas.microsoft.com/office/powerpoint/2010/main" val="141308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31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9CE42225-B3CD-2546-9C72-C2364A4B89A3}"/>
              </a:ext>
            </a:extLst>
          </p:cNvPr>
          <p:cNvSpPr>
            <a:spLocks noGrp="1"/>
          </p:cNvSpPr>
          <p:nvPr>
            <p:ph type="media" sz="quarter" idx="10"/>
          </p:nvPr>
        </p:nvSpPr>
        <p:spPr/>
      </p:sp>
      <p:sp>
        <p:nvSpPr>
          <p:cNvPr id="3" name="TextBox 2">
            <a:extLst>
              <a:ext uri="{FF2B5EF4-FFF2-40B4-BE49-F238E27FC236}">
                <a16:creationId xmlns:a16="http://schemas.microsoft.com/office/drawing/2014/main" id="{5219E75D-3265-504C-BAD1-BB7848AB6362}"/>
              </a:ext>
            </a:extLst>
          </p:cNvPr>
          <p:cNvSpPr txBox="1"/>
          <p:nvPr/>
        </p:nvSpPr>
        <p:spPr>
          <a:xfrm>
            <a:off x="3307098" y="2189767"/>
            <a:ext cx="5577801" cy="1692771"/>
          </a:xfrm>
          <a:prstGeom prst="rect">
            <a:avLst/>
          </a:prstGeom>
          <a:noFill/>
        </p:spPr>
        <p:txBody>
          <a:bodyPr wrap="square" rtlCol="0">
            <a:spAutoFit/>
          </a:bodyPr>
          <a:lstStyle/>
          <a:p>
            <a:pPr algn="ctr"/>
            <a:r>
              <a:rPr lang="en-US" dirty="0"/>
              <a:t>The 2-minute video called</a:t>
            </a:r>
          </a:p>
          <a:p>
            <a:pPr algn="ctr"/>
            <a:r>
              <a:rPr lang="en-US" b="1" i="1" dirty="0"/>
              <a:t>Grateful Living Introduction</a:t>
            </a:r>
          </a:p>
          <a:p>
            <a:pPr algn="ctr"/>
            <a:r>
              <a:rPr lang="en-US" dirty="0"/>
              <a:t>can be inserted and/or shown here.</a:t>
            </a:r>
          </a:p>
          <a:p>
            <a:pPr algn="ctr"/>
            <a:r>
              <a:rPr lang="en-US" dirty="0"/>
              <a:t>The video can be downloaded at </a:t>
            </a:r>
            <a:r>
              <a:rPr lang="en-US" dirty="0">
                <a:hlinkClick r:id="rId2"/>
              </a:rPr>
              <a:t>https://stewardship.adventistchurch.com/grateful-living/</a:t>
            </a:r>
            <a:r>
              <a:rPr lang="en-US" dirty="0"/>
              <a:t> </a:t>
            </a:r>
          </a:p>
          <a:p>
            <a:pPr algn="ctr"/>
            <a:r>
              <a:rPr lang="en-US" sz="1400" dirty="0">
                <a:solidFill>
                  <a:srgbClr val="00B050"/>
                </a:solidFill>
              </a:rPr>
              <a:t>Or simply delete this slide if you’re not showing the video.</a:t>
            </a:r>
          </a:p>
        </p:txBody>
      </p:sp>
    </p:spTree>
    <p:extLst>
      <p:ext uri="{BB962C8B-B14F-4D97-AF65-F5344CB8AC3E}">
        <p14:creationId xmlns:p14="http://schemas.microsoft.com/office/powerpoint/2010/main" val="1582138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5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7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862248"/>
      </p:ext>
    </p:extLst>
  </p:cSld>
  <p:clrMapOvr>
    <a:masterClrMapping/>
  </p:clrMapOvr>
</p:sld>
</file>

<file path=ppt/theme/theme1.xml><?xml version="1.0" encoding="utf-8"?>
<a:theme xmlns:a="http://schemas.openxmlformats.org/drawingml/2006/main" name="Office Theme">
  <a:themeElements>
    <a:clrScheme name="Grateful Living">
      <a:dk1>
        <a:srgbClr val="000000"/>
      </a:dk1>
      <a:lt1>
        <a:srgbClr val="FFFFFF"/>
      </a:lt1>
      <a:dk2>
        <a:srgbClr val="333932"/>
      </a:dk2>
      <a:lt2>
        <a:srgbClr val="E7E6E6"/>
      </a:lt2>
      <a:accent1>
        <a:srgbClr val="FF8200"/>
      </a:accent1>
      <a:accent2>
        <a:srgbClr val="8ACF95"/>
      </a:accent2>
      <a:accent3>
        <a:srgbClr val="637466"/>
      </a:accent3>
      <a:accent4>
        <a:srgbClr val="D6ECD3"/>
      </a:accent4>
      <a:accent5>
        <a:srgbClr val="F0F8ED"/>
      </a:accent5>
      <a:accent6>
        <a:srgbClr val="F0D2E8"/>
      </a:accent6>
      <a:hlink>
        <a:srgbClr val="8ACF95"/>
      </a:hlink>
      <a:folHlink>
        <a:srgbClr val="653B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7174803-A0DF-FB44-A9F0-A5F159942323}" vid="{E312AFEA-FA7E-9741-A037-995E7B456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1596</TotalTime>
  <Words>2087</Words>
  <Application>Microsoft Macintosh PowerPoint</Application>
  <PresentationFormat>Widescreen</PresentationFormat>
  <Paragraphs>108</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Avenir Book</vt:lpstr>
      <vt:lpstr>Calibri</vt:lpstr>
      <vt:lpstr>Instaquote Bloomfields</vt:lpstr>
      <vt:lpstr>Open Sans</vt:lpstr>
      <vt:lpstr>Open Sans Light</vt:lpstr>
      <vt:lpstr>Open Sans Semibold</vt:lpstr>
      <vt:lpstr>Office Theme</vt:lpstr>
      <vt:lpstr>The 8 T’s of Grateful Living POWERPOINT INSTRUCTIONS (Delete this slide before presenting! )</vt:lpstr>
      <vt:lpstr>Why should we encourage Grateful Living? (Delete this slide before presenting! )</vt:lpstr>
      <vt:lpstr>Grateful Living Topic: TALENTS  Message Overview (Delete this slide before presenting! )</vt:lpstr>
      <vt:lpstr>The slides for the actual presentation start on slide #5. (Delete this slide before presenting! )</vt:lpstr>
      <vt:lpstr>PowerPoint Presentation</vt:lpstr>
      <vt:lpstr>PowerPoint Presentation</vt:lpstr>
      <vt:lpstr>PowerPoint Presentation</vt:lpstr>
      <vt:lpstr>PowerPoint Presentation</vt:lpstr>
      <vt:lpstr>PowerPoint Presentation</vt:lpstr>
      <vt:lpstr>PowerPoint Presentation</vt:lpstr>
      <vt:lpstr>SDA Fundamental Belief #21</vt:lpstr>
      <vt:lpstr>PowerPoint Presentation</vt:lpstr>
      <vt:lpstr>The Great Controversy</vt:lpstr>
      <vt:lpstr>Leo Buscaglia (Author &amp; Professor)</vt:lpstr>
      <vt:lpstr>PowerPoint Presentation</vt:lpstr>
      <vt:lpstr>PowerPoint Presentation</vt:lpstr>
      <vt:lpstr>PowerPoint Presentation</vt:lpstr>
      <vt:lpstr>PowerPoint Presentation</vt:lpstr>
      <vt:lpstr>PowerPoint Presentation</vt:lpstr>
      <vt:lpstr>My Trade is a Talent</vt:lpstr>
      <vt:lpstr>PowerPoint Presentation</vt:lpstr>
      <vt:lpstr>PowerPoint Presentation</vt:lpstr>
      <vt:lpstr>PowerPoint Presentation</vt:lpstr>
      <vt:lpstr>PowerPoint Presentation</vt:lpstr>
      <vt:lpstr>PowerPoint Presentation</vt:lpstr>
      <vt:lpstr>PowerPoint Presentation</vt:lpstr>
      <vt:lpstr>Illustration Story (Can be cut and pasted into presenter’s notes. Delete this slide before presenting. )</vt:lpstr>
      <vt:lpstr>Q. How to be faithful with Talents?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Merchant</dc:creator>
  <cp:lastModifiedBy>Julian Archer</cp:lastModifiedBy>
  <cp:revision>66</cp:revision>
  <dcterms:created xsi:type="dcterms:W3CDTF">2021-06-21T03:29:36Z</dcterms:created>
  <dcterms:modified xsi:type="dcterms:W3CDTF">2022-07-19T23:55:41Z</dcterms:modified>
</cp:coreProperties>
</file>